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37"/>
  </p:notesMasterIdLst>
  <p:handoutMasterIdLst>
    <p:handoutMasterId r:id="rId38"/>
  </p:handoutMasterIdLst>
  <p:sldIdLst>
    <p:sldId id="256" r:id="rId2"/>
    <p:sldId id="257" r:id="rId3"/>
    <p:sldId id="302" r:id="rId4"/>
    <p:sldId id="259" r:id="rId5"/>
    <p:sldId id="258" r:id="rId6"/>
    <p:sldId id="284" r:id="rId7"/>
    <p:sldId id="261" r:id="rId8"/>
    <p:sldId id="262" r:id="rId9"/>
    <p:sldId id="263" r:id="rId10"/>
    <p:sldId id="264" r:id="rId11"/>
    <p:sldId id="285" r:id="rId12"/>
    <p:sldId id="291" r:id="rId13"/>
    <p:sldId id="286" r:id="rId14"/>
    <p:sldId id="287" r:id="rId15"/>
    <p:sldId id="288" r:id="rId16"/>
    <p:sldId id="289" r:id="rId17"/>
    <p:sldId id="290" r:id="rId18"/>
    <p:sldId id="267" r:id="rId19"/>
    <p:sldId id="268" r:id="rId20"/>
    <p:sldId id="269" r:id="rId21"/>
    <p:sldId id="270" r:id="rId22"/>
    <p:sldId id="292" r:id="rId23"/>
    <p:sldId id="293" r:id="rId24"/>
    <p:sldId id="294" r:id="rId25"/>
    <p:sldId id="272" r:id="rId26"/>
    <p:sldId id="295" r:id="rId27"/>
    <p:sldId id="296" r:id="rId28"/>
    <p:sldId id="275" r:id="rId29"/>
    <p:sldId id="274" r:id="rId30"/>
    <p:sldId id="297" r:id="rId31"/>
    <p:sldId id="278" r:id="rId32"/>
    <p:sldId id="298" r:id="rId33"/>
    <p:sldId id="299" r:id="rId34"/>
    <p:sldId id="300" r:id="rId35"/>
    <p:sldId id="301" r:id="rId36"/>
  </p:sldIdLst>
  <p:sldSz cx="9144000" cy="6858000" type="screen4x3"/>
  <p:notesSz cx="6735763" cy="9866313"/>
  <p:defaultTextStyle>
    <a:defPPr>
      <a:defRPr lang="fr-FR"/>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624" autoAdjust="0"/>
  </p:normalViewPr>
  <p:slideViewPr>
    <p:cSldViewPr>
      <p:cViewPr varScale="1">
        <p:scale>
          <a:sx n="73" d="100"/>
          <a:sy n="73" d="100"/>
        </p:scale>
        <p:origin x="-906" y="-102"/>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1944" y="-108"/>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19F4D0F6-9745-4980-8A31-4C14971402D6}" type="datetimeFigureOut">
              <a:rPr lang="fr-FR" smtClean="0"/>
              <a:pPr/>
              <a:t>29/05/2012</a:t>
            </a:fld>
            <a:endParaRPr lang="fr-FR"/>
          </a:p>
        </p:txBody>
      </p:sp>
      <p:sp>
        <p:nvSpPr>
          <p:cNvPr id="4" name="Espace réservé du pied de page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9D335E9-83F4-43AA-B2F4-3E6B586A2AF1}" type="slidenum">
              <a:rPr lang="fr-FR" smtClean="0"/>
              <a:pPr/>
              <a:t>‹N°›</a:t>
            </a:fld>
            <a:endParaRPr lang="fr-FR"/>
          </a:p>
        </p:txBody>
      </p:sp>
    </p:spTree>
    <p:extLst>
      <p:ext uri="{BB962C8B-B14F-4D97-AF65-F5344CB8AC3E}">
        <p14:creationId xmlns:p14="http://schemas.microsoft.com/office/powerpoint/2010/main" xmlns="" val="65405635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A2120BCB-DFBB-4BB7-9B68-FC854504A761}" type="datetimeFigureOut">
              <a:rPr lang="fr-FR" smtClean="0"/>
              <a:pPr/>
              <a:t>29/05/2012</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EDD92B4A-D7F0-4271-9F2C-BEE62C6F84F5}" type="slidenum">
              <a:rPr lang="fr-FR" smtClean="0"/>
              <a:pPr/>
              <a:t>‹N°›</a:t>
            </a:fld>
            <a:endParaRPr lang="fr-FR"/>
          </a:p>
        </p:txBody>
      </p:sp>
    </p:spTree>
    <p:extLst>
      <p:ext uri="{BB962C8B-B14F-4D97-AF65-F5344CB8AC3E}">
        <p14:creationId xmlns:p14="http://schemas.microsoft.com/office/powerpoint/2010/main" xmlns="" val="124541515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xmlns="" val="1612146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9144000" cy="6856413"/>
            <a:chOff x="0" y="0"/>
            <a:chExt cx="5760" cy="4319"/>
          </a:xfrm>
        </p:grpSpPr>
        <p:sp>
          <p:nvSpPr>
            <p:cNvPr id="94211"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12"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13"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14"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15"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fr-FR"/>
            </a:p>
          </p:txBody>
        </p:sp>
        <p:sp>
          <p:nvSpPr>
            <p:cNvPr id="94216"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17"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18"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19"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0"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1"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2"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3"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4"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5"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6"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7"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8"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29"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0"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1"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fr-FR"/>
            </a:p>
          </p:txBody>
        </p:sp>
        <p:sp>
          <p:nvSpPr>
            <p:cNvPr id="94232"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3"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4"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5"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6"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7"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8"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39"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0"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1"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2"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3"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4"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5"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6"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grpSp>
          <p:nvGrpSpPr>
            <p:cNvPr id="94247" name="Group 39"/>
            <p:cNvGrpSpPr>
              <a:grpSpLocks/>
            </p:cNvGrpSpPr>
            <p:nvPr userDrawn="1"/>
          </p:nvGrpSpPr>
          <p:grpSpPr bwMode="auto">
            <a:xfrm>
              <a:off x="0" y="1632"/>
              <a:ext cx="5758" cy="1858"/>
              <a:chOff x="0" y="1632"/>
              <a:chExt cx="5758" cy="1858"/>
            </a:xfrm>
          </p:grpSpPr>
          <p:sp>
            <p:nvSpPr>
              <p:cNvPr id="94248"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4249"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grpSp>
      </p:grpSp>
      <p:sp>
        <p:nvSpPr>
          <p:cNvPr id="94250"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fr-FR" noProof="0" smtClean="0"/>
              <a:t>Cliquez pour modifier le style du titre</a:t>
            </a:r>
          </a:p>
        </p:txBody>
      </p:sp>
      <p:sp>
        <p:nvSpPr>
          <p:cNvPr id="9425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fr-FR" noProof="0" smtClean="0"/>
              <a:t>Cliquez pour modifier le style des sous-titres du masque</a:t>
            </a:r>
          </a:p>
        </p:txBody>
      </p:sp>
      <p:sp>
        <p:nvSpPr>
          <p:cNvPr id="94252" name="Rectangle 44"/>
          <p:cNvSpPr>
            <a:spLocks noGrp="1" noChangeArrowheads="1"/>
          </p:cNvSpPr>
          <p:nvPr>
            <p:ph type="dt" sz="quarter" idx="2"/>
          </p:nvPr>
        </p:nvSpPr>
        <p:spPr/>
        <p:txBody>
          <a:bodyPr/>
          <a:lstStyle>
            <a:lvl1pPr>
              <a:defRPr/>
            </a:lvl1pPr>
          </a:lstStyle>
          <a:p>
            <a:endParaRPr lang="fr-FR"/>
          </a:p>
        </p:txBody>
      </p:sp>
      <p:sp>
        <p:nvSpPr>
          <p:cNvPr id="94253" name="Rectangle 45"/>
          <p:cNvSpPr>
            <a:spLocks noGrp="1" noChangeArrowheads="1"/>
          </p:cNvSpPr>
          <p:nvPr>
            <p:ph type="ftr" sz="quarter" idx="3"/>
          </p:nvPr>
        </p:nvSpPr>
        <p:spPr/>
        <p:txBody>
          <a:bodyPr/>
          <a:lstStyle>
            <a:lvl1pPr>
              <a:defRPr/>
            </a:lvl1pPr>
          </a:lstStyle>
          <a:p>
            <a:r>
              <a:rPr lang="fr-FR" smtClean="0"/>
              <a:t>64 rue de Tocqueville - 75017 Paris</a:t>
            </a:r>
            <a:endParaRPr lang="fr-FR"/>
          </a:p>
        </p:txBody>
      </p:sp>
      <p:sp>
        <p:nvSpPr>
          <p:cNvPr id="94254" name="Rectangle 46"/>
          <p:cNvSpPr>
            <a:spLocks noGrp="1" noChangeArrowheads="1"/>
          </p:cNvSpPr>
          <p:nvPr>
            <p:ph type="sldNum" sz="quarter" idx="4"/>
          </p:nvPr>
        </p:nvSpPr>
        <p:spPr/>
        <p:txBody>
          <a:bodyPr/>
          <a:lstStyle>
            <a:lvl1pPr>
              <a:defRPr/>
            </a:lvl1pPr>
          </a:lstStyle>
          <a:p>
            <a:fld id="{EE712F16-FE49-4846-BB5A-3825AD1D3B07}" type="slidenum">
              <a:rPr lang="fr-FR"/>
              <a:pPr/>
              <a:t>‹N°›</a:t>
            </a:fld>
            <a:endParaRPr lang="fr-F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4250"/>
                                        </p:tgtEl>
                                        <p:attrNameLst>
                                          <p:attrName>style.visibility</p:attrName>
                                        </p:attrNameLst>
                                      </p:cBhvr>
                                      <p:to>
                                        <p:strVal val="visible"/>
                                      </p:to>
                                    </p:set>
                                    <p:anim calcmode="lin" valueType="num">
                                      <p:cBhvr>
                                        <p:cTn id="7" dur="1000" fill="hold"/>
                                        <p:tgtEl>
                                          <p:spTgt spid="94250"/>
                                        </p:tgtEl>
                                        <p:attrNameLst>
                                          <p:attrName>ppt_x</p:attrName>
                                        </p:attrNameLst>
                                      </p:cBhvr>
                                      <p:tavLst>
                                        <p:tav tm="0">
                                          <p:val>
                                            <p:strVal val="#ppt_x-.2"/>
                                          </p:val>
                                        </p:tav>
                                        <p:tav tm="100000">
                                          <p:val>
                                            <p:strVal val="#ppt_x"/>
                                          </p:val>
                                        </p:tav>
                                      </p:tavLst>
                                    </p:anim>
                                    <p:anim calcmode="lin" valueType="num">
                                      <p:cBhvr>
                                        <p:cTn id="8" dur="1000" fill="hold"/>
                                        <p:tgtEl>
                                          <p:spTgt spid="942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942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4251">
                                            <p:txEl>
                                              <p:pRg st="0" end="0"/>
                                            </p:txEl>
                                          </p:spTgt>
                                        </p:tgtEl>
                                        <p:attrNameLst>
                                          <p:attrName>style.visibility</p:attrName>
                                        </p:attrNameLst>
                                      </p:cBhvr>
                                      <p:to>
                                        <p:strVal val="visible"/>
                                      </p:to>
                                    </p:set>
                                    <p:animEffect transition="in" filter="fade">
                                      <p:cBhvr>
                                        <p:cTn id="14" dur="500"/>
                                        <p:tgtEl>
                                          <p:spTgt spid="94251">
                                            <p:txEl>
                                              <p:pRg st="0" end="0"/>
                                            </p:txEl>
                                          </p:spTgt>
                                        </p:tgtEl>
                                      </p:cBhvr>
                                    </p:animEffect>
                                    <p:anim calcmode="lin" valueType="num">
                                      <p:cBhvr>
                                        <p:cTn id="15" dur="500" fill="hold"/>
                                        <p:tgtEl>
                                          <p:spTgt spid="942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4251">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50" grpId="0"/>
      <p:bldP spid="94251" grpId="0" build="p">
        <p:tmplLst>
          <p:tmpl lvl="1">
            <p:tnLst>
              <p:par>
                <p:cTn presetID="44" presetClass="entr" presetSubtype="0" fill="hold" nodeType="clickEffect">
                  <p:stCondLst>
                    <p:cond delay="0"/>
                  </p:stCondLst>
                  <p:childTnLst>
                    <p:set>
                      <p:cBhvr>
                        <p:cTn dur="1" fill="hold">
                          <p:stCondLst>
                            <p:cond delay="0"/>
                          </p:stCondLst>
                        </p:cTn>
                        <p:tgtEl>
                          <p:spTgt spid="94251"/>
                        </p:tgtEl>
                        <p:attrNameLst>
                          <p:attrName>style.visibility</p:attrName>
                        </p:attrNameLst>
                      </p:cBhvr>
                      <p:to>
                        <p:strVal val="visible"/>
                      </p:to>
                    </p:set>
                    <p:animEffect transition="in" filter="fade">
                      <p:cBhvr>
                        <p:cTn dur="500"/>
                        <p:tgtEl>
                          <p:spTgt spid="94251"/>
                        </p:tgtEl>
                      </p:cBhvr>
                    </p:animEffect>
                    <p:anim calcmode="lin" valueType="num">
                      <p:cBhvr>
                        <p:cTn dur="500" fill="hold"/>
                        <p:tgtEl>
                          <p:spTgt spid="94251"/>
                        </p:tgtEl>
                        <p:attrNameLst>
                          <p:attrName>ppt_x</p:attrName>
                        </p:attrNameLst>
                      </p:cBhvr>
                      <p:tavLst>
                        <p:tav tm="0">
                          <p:val>
                            <p:strVal val="#ppt_x"/>
                          </p:val>
                        </p:tav>
                        <p:tav tm="100000">
                          <p:val>
                            <p:strVal val="#ppt_x"/>
                          </p:val>
                        </p:tav>
                      </p:tavLst>
                    </p:anim>
                    <p:anim calcmode="lin" valueType="num">
                      <p:cBhvr>
                        <p:cTn dur="500" fill="hold"/>
                        <p:tgtEl>
                          <p:spTgt spid="94251"/>
                        </p:tgtEl>
                        <p:attrNameLst>
                          <p:attrName>ppt_y</p:attrName>
                        </p:attrNameLst>
                      </p:cBhvr>
                      <p:tavLst>
                        <p:tav tm="0">
                          <p:val>
                            <p:strVal val="#ppt_y+.05"/>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6" name="Espace réservé du numéro de diapositive 5"/>
          <p:cNvSpPr>
            <a:spLocks noGrp="1"/>
          </p:cNvSpPr>
          <p:nvPr>
            <p:ph type="sldNum" sz="quarter" idx="12"/>
          </p:nvPr>
        </p:nvSpPr>
        <p:spPr/>
        <p:txBody>
          <a:bodyPr/>
          <a:lstStyle>
            <a:lvl1pPr>
              <a:defRPr/>
            </a:lvl1pPr>
          </a:lstStyle>
          <a:p>
            <a:fld id="{D9003C2F-5297-4F4C-AA8F-094E9728B8C8}" type="slidenum">
              <a:rPr lang="fr-FR"/>
              <a:pPr/>
              <a:t>‹N°›</a:t>
            </a:fld>
            <a:endParaRPr lang="fr-FR"/>
          </a:p>
        </p:txBody>
      </p:sp>
    </p:spTree>
    <p:extLst>
      <p:ext uri="{BB962C8B-B14F-4D97-AF65-F5344CB8AC3E}">
        <p14:creationId xmlns:p14="http://schemas.microsoft.com/office/powerpoint/2010/main" xmlns="" val="184490058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3"/>
            <a:ext cx="2057400" cy="585311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7813"/>
            <a:ext cx="6019800" cy="585311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6" name="Espace réservé du numéro de diapositive 5"/>
          <p:cNvSpPr>
            <a:spLocks noGrp="1"/>
          </p:cNvSpPr>
          <p:nvPr>
            <p:ph type="sldNum" sz="quarter" idx="12"/>
          </p:nvPr>
        </p:nvSpPr>
        <p:spPr/>
        <p:txBody>
          <a:bodyPr/>
          <a:lstStyle>
            <a:lvl1pPr>
              <a:defRPr/>
            </a:lvl1pPr>
          </a:lstStyle>
          <a:p>
            <a:fld id="{0600C51D-B89D-4D4A-A806-D5AC100B0DD7}" type="slidenum">
              <a:rPr lang="fr-FR"/>
              <a:pPr/>
              <a:t>‹N°›</a:t>
            </a:fld>
            <a:endParaRPr lang="fr-FR"/>
          </a:p>
        </p:txBody>
      </p:sp>
    </p:spTree>
    <p:extLst>
      <p:ext uri="{BB962C8B-B14F-4D97-AF65-F5344CB8AC3E}">
        <p14:creationId xmlns:p14="http://schemas.microsoft.com/office/powerpoint/2010/main" xmlns="" val="285563436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6" name="Espace réservé du numéro de diapositive 5"/>
          <p:cNvSpPr>
            <a:spLocks noGrp="1"/>
          </p:cNvSpPr>
          <p:nvPr>
            <p:ph type="sldNum" sz="quarter" idx="12"/>
          </p:nvPr>
        </p:nvSpPr>
        <p:spPr/>
        <p:txBody>
          <a:bodyPr/>
          <a:lstStyle>
            <a:lvl1pPr>
              <a:defRPr/>
            </a:lvl1pPr>
          </a:lstStyle>
          <a:p>
            <a:fld id="{481A6B10-5DD5-44B0-B7EE-5189D52AEE9B}" type="slidenum">
              <a:rPr lang="fr-FR"/>
              <a:pPr/>
              <a:t>‹N°›</a:t>
            </a:fld>
            <a:endParaRPr lang="fr-FR"/>
          </a:p>
        </p:txBody>
      </p:sp>
    </p:spTree>
    <p:extLst>
      <p:ext uri="{BB962C8B-B14F-4D97-AF65-F5344CB8AC3E}">
        <p14:creationId xmlns:p14="http://schemas.microsoft.com/office/powerpoint/2010/main" xmlns="" val="100003577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6" name="Espace réservé du numéro de diapositive 5"/>
          <p:cNvSpPr>
            <a:spLocks noGrp="1"/>
          </p:cNvSpPr>
          <p:nvPr>
            <p:ph type="sldNum" sz="quarter" idx="12"/>
          </p:nvPr>
        </p:nvSpPr>
        <p:spPr/>
        <p:txBody>
          <a:bodyPr/>
          <a:lstStyle>
            <a:lvl1pPr>
              <a:defRPr/>
            </a:lvl1pPr>
          </a:lstStyle>
          <a:p>
            <a:fld id="{4F4378AB-4941-426F-AB2E-845D6D86686B}" type="slidenum">
              <a:rPr lang="fr-FR"/>
              <a:pPr/>
              <a:t>‹N°›</a:t>
            </a:fld>
            <a:endParaRPr lang="fr-FR"/>
          </a:p>
        </p:txBody>
      </p:sp>
    </p:spTree>
    <p:extLst>
      <p:ext uri="{BB962C8B-B14F-4D97-AF65-F5344CB8AC3E}">
        <p14:creationId xmlns:p14="http://schemas.microsoft.com/office/powerpoint/2010/main" xmlns="" val="347480395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7" name="Espace réservé du numéro de diapositive 6"/>
          <p:cNvSpPr>
            <a:spLocks noGrp="1"/>
          </p:cNvSpPr>
          <p:nvPr>
            <p:ph type="sldNum" sz="quarter" idx="12"/>
          </p:nvPr>
        </p:nvSpPr>
        <p:spPr/>
        <p:txBody>
          <a:bodyPr/>
          <a:lstStyle>
            <a:lvl1pPr>
              <a:defRPr/>
            </a:lvl1pPr>
          </a:lstStyle>
          <a:p>
            <a:fld id="{48ABB04E-135B-4BCA-B577-FB679F26F127}" type="slidenum">
              <a:rPr lang="fr-FR"/>
              <a:pPr/>
              <a:t>‹N°›</a:t>
            </a:fld>
            <a:endParaRPr lang="fr-FR"/>
          </a:p>
        </p:txBody>
      </p:sp>
    </p:spTree>
    <p:extLst>
      <p:ext uri="{BB962C8B-B14F-4D97-AF65-F5344CB8AC3E}">
        <p14:creationId xmlns:p14="http://schemas.microsoft.com/office/powerpoint/2010/main" xmlns="" val="93482199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9" name="Espace réservé du numéro de diapositive 8"/>
          <p:cNvSpPr>
            <a:spLocks noGrp="1"/>
          </p:cNvSpPr>
          <p:nvPr>
            <p:ph type="sldNum" sz="quarter" idx="12"/>
          </p:nvPr>
        </p:nvSpPr>
        <p:spPr/>
        <p:txBody>
          <a:bodyPr/>
          <a:lstStyle>
            <a:lvl1pPr>
              <a:defRPr/>
            </a:lvl1pPr>
          </a:lstStyle>
          <a:p>
            <a:fld id="{2A28CA9E-3A92-42FF-9233-703CA5AA9B1F}" type="slidenum">
              <a:rPr lang="fr-FR"/>
              <a:pPr/>
              <a:t>‹N°›</a:t>
            </a:fld>
            <a:endParaRPr lang="fr-FR"/>
          </a:p>
        </p:txBody>
      </p:sp>
    </p:spTree>
    <p:extLst>
      <p:ext uri="{BB962C8B-B14F-4D97-AF65-F5344CB8AC3E}">
        <p14:creationId xmlns:p14="http://schemas.microsoft.com/office/powerpoint/2010/main" xmlns="" val="326985186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5" name="Espace réservé du numéro de diapositive 4"/>
          <p:cNvSpPr>
            <a:spLocks noGrp="1"/>
          </p:cNvSpPr>
          <p:nvPr>
            <p:ph type="sldNum" sz="quarter" idx="12"/>
          </p:nvPr>
        </p:nvSpPr>
        <p:spPr/>
        <p:txBody>
          <a:bodyPr/>
          <a:lstStyle>
            <a:lvl1pPr>
              <a:defRPr/>
            </a:lvl1pPr>
          </a:lstStyle>
          <a:p>
            <a:fld id="{73508C89-500E-45F6-BAC9-78DB35DAC8B9}" type="slidenum">
              <a:rPr lang="fr-FR"/>
              <a:pPr/>
              <a:t>‹N°›</a:t>
            </a:fld>
            <a:endParaRPr lang="fr-FR"/>
          </a:p>
        </p:txBody>
      </p:sp>
    </p:spTree>
    <p:extLst>
      <p:ext uri="{BB962C8B-B14F-4D97-AF65-F5344CB8AC3E}">
        <p14:creationId xmlns:p14="http://schemas.microsoft.com/office/powerpoint/2010/main" xmlns="" val="139129821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4" name="Espace réservé du numéro de diapositive 3"/>
          <p:cNvSpPr>
            <a:spLocks noGrp="1"/>
          </p:cNvSpPr>
          <p:nvPr>
            <p:ph type="sldNum" sz="quarter" idx="12"/>
          </p:nvPr>
        </p:nvSpPr>
        <p:spPr/>
        <p:txBody>
          <a:bodyPr/>
          <a:lstStyle>
            <a:lvl1pPr>
              <a:defRPr/>
            </a:lvl1pPr>
          </a:lstStyle>
          <a:p>
            <a:fld id="{EC156B4A-4EB6-487A-B222-046D6DE74377}" type="slidenum">
              <a:rPr lang="fr-FR"/>
              <a:pPr/>
              <a:t>‹N°›</a:t>
            </a:fld>
            <a:endParaRPr lang="fr-FR"/>
          </a:p>
        </p:txBody>
      </p:sp>
    </p:spTree>
    <p:extLst>
      <p:ext uri="{BB962C8B-B14F-4D97-AF65-F5344CB8AC3E}">
        <p14:creationId xmlns:p14="http://schemas.microsoft.com/office/powerpoint/2010/main" xmlns="" val="200610673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7" name="Espace réservé du numéro de diapositive 6"/>
          <p:cNvSpPr>
            <a:spLocks noGrp="1"/>
          </p:cNvSpPr>
          <p:nvPr>
            <p:ph type="sldNum" sz="quarter" idx="12"/>
          </p:nvPr>
        </p:nvSpPr>
        <p:spPr/>
        <p:txBody>
          <a:bodyPr/>
          <a:lstStyle>
            <a:lvl1pPr>
              <a:defRPr/>
            </a:lvl1pPr>
          </a:lstStyle>
          <a:p>
            <a:fld id="{B1D5512B-FB04-466D-9D87-135D1E201D2D}" type="slidenum">
              <a:rPr lang="fr-FR"/>
              <a:pPr/>
              <a:t>‹N°›</a:t>
            </a:fld>
            <a:endParaRPr lang="fr-FR"/>
          </a:p>
        </p:txBody>
      </p:sp>
    </p:spTree>
    <p:extLst>
      <p:ext uri="{BB962C8B-B14F-4D97-AF65-F5344CB8AC3E}">
        <p14:creationId xmlns:p14="http://schemas.microsoft.com/office/powerpoint/2010/main" xmlns="" val="42056830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r>
              <a:rPr lang="fr-FR" smtClean="0"/>
              <a:t>64 rue de Tocqueville - 75017 Paris</a:t>
            </a:r>
            <a:endParaRPr lang="fr-FR"/>
          </a:p>
        </p:txBody>
      </p:sp>
      <p:sp>
        <p:nvSpPr>
          <p:cNvPr id="7" name="Espace réservé du numéro de diapositive 6"/>
          <p:cNvSpPr>
            <a:spLocks noGrp="1"/>
          </p:cNvSpPr>
          <p:nvPr>
            <p:ph type="sldNum" sz="quarter" idx="12"/>
          </p:nvPr>
        </p:nvSpPr>
        <p:spPr/>
        <p:txBody>
          <a:bodyPr/>
          <a:lstStyle>
            <a:lvl1pPr>
              <a:defRPr/>
            </a:lvl1pPr>
          </a:lstStyle>
          <a:p>
            <a:fld id="{1F31D545-9BA3-4F2D-AC65-7BD0C2FD6A18}" type="slidenum">
              <a:rPr lang="fr-FR"/>
              <a:pPr/>
              <a:t>‹N°›</a:t>
            </a:fld>
            <a:endParaRPr lang="fr-FR"/>
          </a:p>
        </p:txBody>
      </p:sp>
    </p:spTree>
    <p:extLst>
      <p:ext uri="{BB962C8B-B14F-4D97-AF65-F5344CB8AC3E}">
        <p14:creationId xmlns:p14="http://schemas.microsoft.com/office/powerpoint/2010/main" xmlns="" val="399313952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93186" name="Group 2"/>
          <p:cNvGrpSpPr>
            <a:grpSpLocks/>
          </p:cNvGrpSpPr>
          <p:nvPr/>
        </p:nvGrpSpPr>
        <p:grpSpPr bwMode="auto">
          <a:xfrm>
            <a:off x="0" y="0"/>
            <a:ext cx="9144000" cy="6856413"/>
            <a:chOff x="0" y="0"/>
            <a:chExt cx="5760" cy="4319"/>
          </a:xfrm>
        </p:grpSpPr>
        <p:sp>
          <p:nvSpPr>
            <p:cNvPr id="93187"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88"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89"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0"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1"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fr-FR"/>
            </a:p>
          </p:txBody>
        </p:sp>
        <p:sp>
          <p:nvSpPr>
            <p:cNvPr id="93192"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3"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4"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5"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6"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7"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8"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199"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0"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1"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2"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3"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4"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5"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6"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7"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fr-FR"/>
            </a:p>
          </p:txBody>
        </p:sp>
        <p:sp>
          <p:nvSpPr>
            <p:cNvPr id="93208"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09"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0"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1"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2"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3"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4"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5"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6"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7"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8"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19"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20"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21"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22"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grpSp>
          <p:nvGrpSpPr>
            <p:cNvPr id="93223" name="Group 39"/>
            <p:cNvGrpSpPr>
              <a:grpSpLocks/>
            </p:cNvGrpSpPr>
            <p:nvPr userDrawn="1"/>
          </p:nvGrpSpPr>
          <p:grpSpPr bwMode="auto">
            <a:xfrm>
              <a:off x="0" y="1632"/>
              <a:ext cx="5758" cy="1858"/>
              <a:chOff x="0" y="1632"/>
              <a:chExt cx="5758" cy="1858"/>
            </a:xfrm>
          </p:grpSpPr>
          <p:sp>
            <p:nvSpPr>
              <p:cNvPr id="93224"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sp>
            <p:nvSpPr>
              <p:cNvPr id="93225"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fr-FR"/>
              </a:p>
            </p:txBody>
          </p:sp>
        </p:grpSp>
      </p:grpSp>
      <p:sp>
        <p:nvSpPr>
          <p:cNvPr id="93226"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9322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93228"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fr-FR"/>
          </a:p>
        </p:txBody>
      </p:sp>
      <p:sp>
        <p:nvSpPr>
          <p:cNvPr id="93229"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r>
              <a:rPr lang="fr-FR" smtClean="0"/>
              <a:t>64 rue de Tocqueville - 75017 Paris</a:t>
            </a:r>
            <a:endParaRPr lang="fr-FR"/>
          </a:p>
        </p:txBody>
      </p:sp>
      <p:sp>
        <p:nvSpPr>
          <p:cNvPr id="93230"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EF62A733-BCCF-429C-A5A6-79439B4C6608}" type="slidenum">
              <a:rPr lang="fr-FR"/>
              <a:pPr/>
              <a:t>‹N°›</a:t>
            </a:fld>
            <a:endParaRPr lang="fr-FR"/>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3226"/>
                                        </p:tgtEl>
                                        <p:attrNameLst>
                                          <p:attrName>style.visibility</p:attrName>
                                        </p:attrNameLst>
                                      </p:cBhvr>
                                      <p:to>
                                        <p:strVal val="visible"/>
                                      </p:to>
                                    </p:set>
                                    <p:anim calcmode="lin" valueType="num">
                                      <p:cBhvr>
                                        <p:cTn id="7" dur="1000" fill="hold"/>
                                        <p:tgtEl>
                                          <p:spTgt spid="93226"/>
                                        </p:tgtEl>
                                        <p:attrNameLst>
                                          <p:attrName>ppt_x</p:attrName>
                                        </p:attrNameLst>
                                      </p:cBhvr>
                                      <p:tavLst>
                                        <p:tav tm="0">
                                          <p:val>
                                            <p:strVal val="#ppt_x-.2"/>
                                          </p:val>
                                        </p:tav>
                                        <p:tav tm="100000">
                                          <p:val>
                                            <p:strVal val="#ppt_x"/>
                                          </p:val>
                                        </p:tav>
                                      </p:tavLst>
                                    </p:anim>
                                    <p:anim calcmode="lin" valueType="num">
                                      <p:cBhvr>
                                        <p:cTn id="8" dur="1000" fill="hold"/>
                                        <p:tgtEl>
                                          <p:spTgt spid="932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932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3227">
                                            <p:txEl>
                                              <p:pRg st="0" end="0"/>
                                            </p:txEl>
                                          </p:spTgt>
                                        </p:tgtEl>
                                        <p:attrNameLst>
                                          <p:attrName>style.visibility</p:attrName>
                                        </p:attrNameLst>
                                      </p:cBhvr>
                                      <p:to>
                                        <p:strVal val="visible"/>
                                      </p:to>
                                    </p:set>
                                    <p:animEffect transition="in" filter="fade">
                                      <p:cBhvr>
                                        <p:cTn id="14" dur="500"/>
                                        <p:tgtEl>
                                          <p:spTgt spid="93227">
                                            <p:txEl>
                                              <p:pRg st="0" end="0"/>
                                            </p:txEl>
                                          </p:spTgt>
                                        </p:tgtEl>
                                      </p:cBhvr>
                                    </p:animEffect>
                                    <p:anim calcmode="lin" valueType="num">
                                      <p:cBhvr>
                                        <p:cTn id="15" dur="500" fill="hold"/>
                                        <p:tgtEl>
                                          <p:spTgt spid="932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322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93227">
                                            <p:txEl>
                                              <p:pRg st="1" end="1"/>
                                            </p:txEl>
                                          </p:spTgt>
                                        </p:tgtEl>
                                        <p:attrNameLst>
                                          <p:attrName>style.visibility</p:attrName>
                                        </p:attrNameLst>
                                      </p:cBhvr>
                                      <p:to>
                                        <p:strVal val="visible"/>
                                      </p:to>
                                    </p:set>
                                    <p:animEffect transition="in" filter="fade">
                                      <p:cBhvr>
                                        <p:cTn id="19" dur="500"/>
                                        <p:tgtEl>
                                          <p:spTgt spid="93227">
                                            <p:txEl>
                                              <p:pRg st="1" end="1"/>
                                            </p:txEl>
                                          </p:spTgt>
                                        </p:tgtEl>
                                      </p:cBhvr>
                                    </p:animEffect>
                                    <p:anim calcmode="lin" valueType="num">
                                      <p:cBhvr>
                                        <p:cTn id="20" dur="500" fill="hold"/>
                                        <p:tgtEl>
                                          <p:spTgt spid="932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9322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93227">
                                            <p:txEl>
                                              <p:pRg st="2" end="2"/>
                                            </p:txEl>
                                          </p:spTgt>
                                        </p:tgtEl>
                                        <p:attrNameLst>
                                          <p:attrName>style.visibility</p:attrName>
                                        </p:attrNameLst>
                                      </p:cBhvr>
                                      <p:to>
                                        <p:strVal val="visible"/>
                                      </p:to>
                                    </p:set>
                                    <p:animEffect transition="in" filter="fade">
                                      <p:cBhvr>
                                        <p:cTn id="24" dur="500"/>
                                        <p:tgtEl>
                                          <p:spTgt spid="93227">
                                            <p:txEl>
                                              <p:pRg st="2" end="2"/>
                                            </p:txEl>
                                          </p:spTgt>
                                        </p:tgtEl>
                                      </p:cBhvr>
                                    </p:animEffect>
                                    <p:anim calcmode="lin" valueType="num">
                                      <p:cBhvr>
                                        <p:cTn id="25" dur="500" fill="hold"/>
                                        <p:tgtEl>
                                          <p:spTgt spid="932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93227">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93227">
                                            <p:txEl>
                                              <p:pRg st="3" end="3"/>
                                            </p:txEl>
                                          </p:spTgt>
                                        </p:tgtEl>
                                        <p:attrNameLst>
                                          <p:attrName>style.visibility</p:attrName>
                                        </p:attrNameLst>
                                      </p:cBhvr>
                                      <p:to>
                                        <p:strVal val="visible"/>
                                      </p:to>
                                    </p:set>
                                    <p:animEffect transition="in" filter="fade">
                                      <p:cBhvr>
                                        <p:cTn id="29" dur="500"/>
                                        <p:tgtEl>
                                          <p:spTgt spid="93227">
                                            <p:txEl>
                                              <p:pRg st="3" end="3"/>
                                            </p:txEl>
                                          </p:spTgt>
                                        </p:tgtEl>
                                      </p:cBhvr>
                                    </p:animEffect>
                                    <p:anim calcmode="lin" valueType="num">
                                      <p:cBhvr>
                                        <p:cTn id="30" dur="500" fill="hold"/>
                                        <p:tgtEl>
                                          <p:spTgt spid="932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93227">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93227">
                                            <p:txEl>
                                              <p:pRg st="4" end="4"/>
                                            </p:txEl>
                                          </p:spTgt>
                                        </p:tgtEl>
                                        <p:attrNameLst>
                                          <p:attrName>style.visibility</p:attrName>
                                        </p:attrNameLst>
                                      </p:cBhvr>
                                      <p:to>
                                        <p:strVal val="visible"/>
                                      </p:to>
                                    </p:set>
                                    <p:animEffect transition="in" filter="fade">
                                      <p:cBhvr>
                                        <p:cTn id="34" dur="500"/>
                                        <p:tgtEl>
                                          <p:spTgt spid="93227">
                                            <p:txEl>
                                              <p:pRg st="4" end="4"/>
                                            </p:txEl>
                                          </p:spTgt>
                                        </p:tgtEl>
                                      </p:cBhvr>
                                    </p:animEffect>
                                    <p:anim calcmode="lin" valueType="num">
                                      <p:cBhvr>
                                        <p:cTn id="35" dur="500" fill="hold"/>
                                        <p:tgtEl>
                                          <p:spTgt spid="932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932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26" grpId="0"/>
      <p:bldP spid="93227" grpId="0" uiExpand="1" build="p">
        <p:tmplLst>
          <p:tmpl lvl="1">
            <p:tnLst>
              <p:par>
                <p:cTn presetID="44" presetClass="entr" presetSubtype="0" fill="hold" nodeType="click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500"/>
                        <p:tgtEl>
                          <p:spTgt spid="93227"/>
                        </p:tgtEl>
                      </p:cBhvr>
                    </p:animEffect>
                    <p:anim calcmode="lin" valueType="num">
                      <p:cBhvr>
                        <p:cTn dur="500" fill="hold"/>
                        <p:tgtEl>
                          <p:spTgt spid="93227"/>
                        </p:tgtEl>
                        <p:attrNameLst>
                          <p:attrName>ppt_x</p:attrName>
                        </p:attrNameLst>
                      </p:cBhvr>
                      <p:tavLst>
                        <p:tav tm="0">
                          <p:val>
                            <p:strVal val="#ppt_x"/>
                          </p:val>
                        </p:tav>
                        <p:tav tm="100000">
                          <p:val>
                            <p:strVal val="#ppt_x"/>
                          </p:val>
                        </p:tav>
                      </p:tavLst>
                    </p:anim>
                    <p:anim calcmode="lin" valueType="num">
                      <p:cBhvr>
                        <p:cTn dur="500" fill="hold"/>
                        <p:tgtEl>
                          <p:spTgt spid="93227"/>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500"/>
                        <p:tgtEl>
                          <p:spTgt spid="93227"/>
                        </p:tgtEl>
                      </p:cBhvr>
                    </p:animEffect>
                    <p:anim calcmode="lin" valueType="num">
                      <p:cBhvr>
                        <p:cTn dur="500" fill="hold"/>
                        <p:tgtEl>
                          <p:spTgt spid="93227"/>
                        </p:tgtEl>
                        <p:attrNameLst>
                          <p:attrName>ppt_x</p:attrName>
                        </p:attrNameLst>
                      </p:cBhvr>
                      <p:tavLst>
                        <p:tav tm="0">
                          <p:val>
                            <p:strVal val="#ppt_x"/>
                          </p:val>
                        </p:tav>
                        <p:tav tm="100000">
                          <p:val>
                            <p:strVal val="#ppt_x"/>
                          </p:val>
                        </p:tav>
                      </p:tavLst>
                    </p:anim>
                    <p:anim calcmode="lin" valueType="num">
                      <p:cBhvr>
                        <p:cTn dur="500" fill="hold"/>
                        <p:tgtEl>
                          <p:spTgt spid="93227"/>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500"/>
                        <p:tgtEl>
                          <p:spTgt spid="93227"/>
                        </p:tgtEl>
                      </p:cBhvr>
                    </p:animEffect>
                    <p:anim calcmode="lin" valueType="num">
                      <p:cBhvr>
                        <p:cTn dur="500" fill="hold"/>
                        <p:tgtEl>
                          <p:spTgt spid="93227"/>
                        </p:tgtEl>
                        <p:attrNameLst>
                          <p:attrName>ppt_x</p:attrName>
                        </p:attrNameLst>
                      </p:cBhvr>
                      <p:tavLst>
                        <p:tav tm="0">
                          <p:val>
                            <p:strVal val="#ppt_x"/>
                          </p:val>
                        </p:tav>
                        <p:tav tm="100000">
                          <p:val>
                            <p:strVal val="#ppt_x"/>
                          </p:val>
                        </p:tav>
                      </p:tavLst>
                    </p:anim>
                    <p:anim calcmode="lin" valueType="num">
                      <p:cBhvr>
                        <p:cTn dur="500" fill="hold"/>
                        <p:tgtEl>
                          <p:spTgt spid="93227"/>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500"/>
                        <p:tgtEl>
                          <p:spTgt spid="93227"/>
                        </p:tgtEl>
                      </p:cBhvr>
                    </p:animEffect>
                    <p:anim calcmode="lin" valueType="num">
                      <p:cBhvr>
                        <p:cTn dur="500" fill="hold"/>
                        <p:tgtEl>
                          <p:spTgt spid="93227"/>
                        </p:tgtEl>
                        <p:attrNameLst>
                          <p:attrName>ppt_x</p:attrName>
                        </p:attrNameLst>
                      </p:cBhvr>
                      <p:tavLst>
                        <p:tav tm="0">
                          <p:val>
                            <p:strVal val="#ppt_x"/>
                          </p:val>
                        </p:tav>
                        <p:tav tm="100000">
                          <p:val>
                            <p:strVal val="#ppt_x"/>
                          </p:val>
                        </p:tav>
                      </p:tavLst>
                    </p:anim>
                    <p:anim calcmode="lin" valueType="num">
                      <p:cBhvr>
                        <p:cTn dur="500" fill="hold"/>
                        <p:tgtEl>
                          <p:spTgt spid="93227"/>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500"/>
                        <p:tgtEl>
                          <p:spTgt spid="93227"/>
                        </p:tgtEl>
                      </p:cBhvr>
                    </p:animEffect>
                    <p:anim calcmode="lin" valueType="num">
                      <p:cBhvr>
                        <p:cTn dur="500" fill="hold"/>
                        <p:tgtEl>
                          <p:spTgt spid="93227"/>
                        </p:tgtEl>
                        <p:attrNameLst>
                          <p:attrName>ppt_x</p:attrName>
                        </p:attrNameLst>
                      </p:cBhvr>
                      <p:tavLst>
                        <p:tav tm="0">
                          <p:val>
                            <p:strVal val="#ppt_x"/>
                          </p:val>
                        </p:tav>
                        <p:tav tm="100000">
                          <p:val>
                            <p:strVal val="#ppt_x"/>
                          </p:val>
                        </p:tav>
                      </p:tavLst>
                    </p:anim>
                    <p:anim calcmode="lin" valueType="num">
                      <p:cBhvr>
                        <p:cTn dur="500" fill="hold"/>
                        <p:tgtEl>
                          <p:spTgt spid="93227"/>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Century Gothic" pitchFamily="34"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hyperlink" Target="http://www.cnil.fr/index.php?id=30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EE712F16-FE49-4846-BB5A-3825AD1D3B07}" type="slidenum">
              <a:rPr lang="fr-FR" smtClean="0"/>
              <a:pPr/>
              <a:t>1</a:t>
            </a:fld>
            <a:endParaRPr lang="fr-FR"/>
          </a:p>
        </p:txBody>
      </p:sp>
      <p:sp>
        <p:nvSpPr>
          <p:cNvPr id="2050" name="Rectangle 2"/>
          <p:cNvSpPr>
            <a:spLocks noGrp="1" noChangeArrowheads="1"/>
          </p:cNvSpPr>
          <p:nvPr>
            <p:ph type="ctrTitle" idx="4294967295"/>
          </p:nvPr>
        </p:nvSpPr>
        <p:spPr>
          <a:xfrm>
            <a:off x="0" y="1341438"/>
            <a:ext cx="8229600" cy="935037"/>
          </a:xfrm>
        </p:spPr>
        <p:txBody>
          <a:bodyPr/>
          <a:lstStyle/>
          <a:p>
            <a:r>
              <a:rPr lang="fr-FR" dirty="0"/>
              <a:t>CNIL</a:t>
            </a:r>
          </a:p>
        </p:txBody>
      </p:sp>
      <p:sp>
        <p:nvSpPr>
          <p:cNvPr id="2051" name="Rectangle 3"/>
          <p:cNvSpPr>
            <a:spLocks noGrp="1" noChangeArrowheads="1"/>
          </p:cNvSpPr>
          <p:nvPr>
            <p:ph type="subTitle" idx="4294967295"/>
          </p:nvPr>
        </p:nvSpPr>
        <p:spPr>
          <a:xfrm>
            <a:off x="0" y="2276475"/>
            <a:ext cx="7016750" cy="1152525"/>
          </a:xfrm>
        </p:spPr>
        <p:txBody>
          <a:bodyPr/>
          <a:lstStyle/>
          <a:p>
            <a:r>
              <a:rPr lang="fr-FR" sz="2000" dirty="0"/>
              <a:t>Commission Nationale de l’Informatique et des </a:t>
            </a:r>
            <a:r>
              <a:rPr lang="fr-FR" sz="2000" dirty="0" smtClean="0"/>
              <a:t>Libertés</a:t>
            </a:r>
          </a:p>
          <a:p>
            <a:endParaRPr lang="fr-FR" sz="1200" dirty="0" smtClean="0"/>
          </a:p>
          <a:p>
            <a:r>
              <a:rPr lang="fr-FR" sz="1200" i="1" dirty="0" smtClean="0">
                <a:solidFill>
                  <a:srgbClr val="FF0000"/>
                </a:solidFill>
              </a:rPr>
              <a:t>Présentation </a:t>
            </a:r>
            <a:r>
              <a:rPr lang="fr-FR" sz="1200" i="1" dirty="0" smtClean="0">
                <a:solidFill>
                  <a:srgbClr val="FF0000"/>
                </a:solidFill>
                <a:effectLst/>
              </a:rPr>
              <a:t>Club </a:t>
            </a:r>
            <a:r>
              <a:rPr lang="fr-FR" sz="1200" i="1" dirty="0">
                <a:solidFill>
                  <a:srgbClr val="FF0000"/>
                </a:solidFill>
                <a:effectLst/>
              </a:rPr>
              <a:t>des dirigeants des grands hôtels de Paris et </a:t>
            </a:r>
            <a:r>
              <a:rPr lang="fr-FR" sz="1200" i="1" dirty="0" smtClean="0">
                <a:solidFill>
                  <a:srgbClr val="FF0000"/>
                </a:solidFill>
                <a:effectLst/>
              </a:rPr>
              <a:t>Palaces</a:t>
            </a:r>
            <a:endParaRPr lang="fr-FR" sz="1200" i="1" dirty="0">
              <a:solidFill>
                <a:srgbClr val="FF0000"/>
              </a:solidFill>
            </a:endParaRPr>
          </a:p>
        </p:txBody>
      </p:sp>
      <p:sp>
        <p:nvSpPr>
          <p:cNvPr id="5" name="Rectangle 3"/>
          <p:cNvSpPr txBox="1">
            <a:spLocks noChangeArrowheads="1"/>
          </p:cNvSpPr>
          <p:nvPr/>
        </p:nvSpPr>
        <p:spPr bwMode="auto">
          <a:xfrm>
            <a:off x="1979712" y="4293096"/>
            <a:ext cx="5320208" cy="21518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Clr>
                <a:schemeClr val="hlink"/>
              </a:buClr>
              <a:buSzPct val="90000"/>
              <a:buFont typeface="Wingdings" pitchFamily="2" charset="2"/>
              <a:buNone/>
              <a:defRPr sz="36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algn="l"/>
            <a:r>
              <a:rPr lang="fr-FR" sz="2000" dirty="0" smtClean="0"/>
              <a:t>Introduction : Définition</a:t>
            </a:r>
          </a:p>
          <a:p>
            <a:pPr algn="l"/>
            <a:endParaRPr lang="fr-FR" sz="2000" dirty="0" smtClean="0"/>
          </a:p>
          <a:p>
            <a:pPr marL="514350" indent="-514350" algn="l">
              <a:buClr>
                <a:srgbClr val="FF0000"/>
              </a:buClr>
              <a:buFont typeface="+mj-lt"/>
              <a:buAutoNum type="romanUcPeriod"/>
            </a:pPr>
            <a:r>
              <a:rPr lang="fr-FR" sz="2000" dirty="0" smtClean="0"/>
              <a:t>LES MISSIONS</a:t>
            </a:r>
          </a:p>
          <a:p>
            <a:pPr marL="514350" indent="-514350" algn="l">
              <a:buClr>
                <a:srgbClr val="FF0000"/>
              </a:buClr>
              <a:buFont typeface="+mj-lt"/>
              <a:buAutoNum type="romanUcPeriod"/>
            </a:pPr>
            <a:r>
              <a:rPr lang="fr-FR" sz="2000" dirty="0" smtClean="0"/>
              <a:t>LA PROCEDURE DE DECLARATION</a:t>
            </a:r>
          </a:p>
          <a:p>
            <a:pPr marL="514350" indent="-514350" algn="l">
              <a:buClr>
                <a:srgbClr val="FF0000"/>
              </a:buClr>
              <a:buFont typeface="+mj-lt"/>
              <a:buAutoNum type="romanUcPeriod"/>
            </a:pPr>
            <a:r>
              <a:rPr lang="fr-FR" sz="2000" dirty="0" smtClean="0"/>
              <a:t>LES POUVOIRS DE LA CNIL</a:t>
            </a:r>
          </a:p>
        </p:txBody>
      </p:sp>
      <p:pic>
        <p:nvPicPr>
          <p:cNvPr id="8200" name="Picture 8"/>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23528" y="220588"/>
            <a:ext cx="1827213" cy="6858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ZoneTexte 2"/>
          <p:cNvSpPr txBox="1"/>
          <p:nvPr/>
        </p:nvSpPr>
        <p:spPr>
          <a:xfrm>
            <a:off x="2627784" y="332655"/>
            <a:ext cx="5976664" cy="461665"/>
          </a:xfrm>
          <a:prstGeom prst="rect">
            <a:avLst/>
          </a:prstGeom>
          <a:noFill/>
        </p:spPr>
        <p:txBody>
          <a:bodyPr wrap="square" rtlCol="0">
            <a:spAutoFit/>
          </a:bodyPr>
          <a:lstStyle/>
          <a:p>
            <a:r>
              <a:rPr lang="fr-FR" sz="1200" dirty="0" smtClean="0"/>
              <a:t>64 rue de Tocqueville – 75017 Paris       Tél : 01 56 33 70 20   - Fax : 01 56 33 70 21</a:t>
            </a:r>
          </a:p>
          <a:p>
            <a:r>
              <a:rPr lang="fr-FR" sz="1200" dirty="0" smtClean="0"/>
              <a:t>E-mail : cs@csavocats.com</a:t>
            </a:r>
            <a:endParaRPr lang="fr-FR" sz="1200" dirty="0"/>
          </a:p>
        </p:txBody>
      </p:sp>
      <p:cxnSp>
        <p:nvCxnSpPr>
          <p:cNvPr id="6" name="Connecteur droit 5"/>
          <p:cNvCxnSpPr/>
          <p:nvPr/>
        </p:nvCxnSpPr>
        <p:spPr>
          <a:xfrm>
            <a:off x="0" y="1124744"/>
            <a:ext cx="9144000" cy="0"/>
          </a:xfrm>
          <a:prstGeom prst="line">
            <a:avLst/>
          </a:prstGeom>
        </p:spPr>
        <p:style>
          <a:lnRef idx="3">
            <a:schemeClr val="accent5"/>
          </a:lnRef>
          <a:fillRef idx="0">
            <a:schemeClr val="accent5"/>
          </a:fillRef>
          <a:effectRef idx="2">
            <a:schemeClr val="accent5"/>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051">
                                            <p:txEl>
                                              <p:pRg st="2" end="2"/>
                                            </p:txEl>
                                          </p:spTgt>
                                        </p:tgtEl>
                                        <p:attrNameLst>
                                          <p:attrName>style.visibility</p:attrName>
                                        </p:attrNameLst>
                                      </p:cBhvr>
                                      <p:to>
                                        <p:strVal val="visible"/>
                                      </p:to>
                                    </p:set>
                                    <p:animEffect transition="in" filter="fade">
                                      <p:cBhvr>
                                        <p:cTn id="21" dur="500"/>
                                        <p:tgtEl>
                                          <p:spTgt spid="2051">
                                            <p:txEl>
                                              <p:pRg st="2" end="2"/>
                                            </p:txEl>
                                          </p:spTgt>
                                        </p:tgtEl>
                                      </p:cBhvr>
                                    </p:animEffect>
                                    <p:anim calcmode="lin" valueType="num">
                                      <p:cBhvr>
                                        <p:cTn id="22"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05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500"/>
                                        <p:tgtEl>
                                          <p:spTgt spid="5">
                                            <p:txEl>
                                              <p:pRg st="0" end="0"/>
                                            </p:txEl>
                                          </p:spTgt>
                                        </p:tgtEl>
                                      </p:cBhvr>
                                    </p:animEffect>
                                    <p:anim calcmode="lin" valueType="num">
                                      <p:cBhvr>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animEffect transition="in" filter="fade">
                                      <p:cBhvr>
                                        <p:cTn id="35" dur="500"/>
                                        <p:tgtEl>
                                          <p:spTgt spid="5">
                                            <p:txEl>
                                              <p:pRg st="2" end="2"/>
                                            </p:txEl>
                                          </p:spTgt>
                                        </p:tgtEl>
                                      </p:cBhvr>
                                    </p:animEffect>
                                    <p:anim calcmode="lin" valueType="num">
                                      <p:cBhvr>
                                        <p:cTn id="36"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fade">
                                      <p:cBhvr>
                                        <p:cTn id="42" dur="500"/>
                                        <p:tgtEl>
                                          <p:spTgt spid="5">
                                            <p:txEl>
                                              <p:pRg st="3" end="3"/>
                                            </p:txEl>
                                          </p:spTgt>
                                        </p:tgtEl>
                                      </p:cBhvr>
                                    </p:animEffect>
                                    <p:anim calcmode="lin" valueType="num">
                                      <p:cBhvr>
                                        <p:cTn id="4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44" dur="500" fill="hold"/>
                                        <p:tgtEl>
                                          <p:spTgt spid="5">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5">
                                            <p:txEl>
                                              <p:pRg st="4" end="4"/>
                                            </p:txEl>
                                          </p:spTgt>
                                        </p:tgtEl>
                                        <p:attrNameLst>
                                          <p:attrName>style.visibility</p:attrName>
                                        </p:attrNameLst>
                                      </p:cBhvr>
                                      <p:to>
                                        <p:strVal val="visible"/>
                                      </p:to>
                                    </p:set>
                                    <p:animEffect transition="in" filter="fade">
                                      <p:cBhvr>
                                        <p:cTn id="49" dur="500"/>
                                        <p:tgtEl>
                                          <p:spTgt spid="5">
                                            <p:txEl>
                                              <p:pRg st="4" end="4"/>
                                            </p:txEl>
                                          </p:spTgt>
                                        </p:tgtEl>
                                      </p:cBhvr>
                                    </p:animEffect>
                                    <p:anim calcmode="lin" valueType="num">
                                      <p:cBhvr>
                                        <p:cTn id="50"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51" dur="500" fill="hold"/>
                                        <p:tgtEl>
                                          <p:spTgt spid="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r-FR"/>
              <a:t>Sanctionner</a:t>
            </a:r>
          </a:p>
        </p:txBody>
      </p:sp>
      <p:sp>
        <p:nvSpPr>
          <p:cNvPr id="104451" name="Rectangle 3"/>
          <p:cNvSpPr>
            <a:spLocks noGrp="1" noChangeArrowheads="1"/>
          </p:cNvSpPr>
          <p:nvPr>
            <p:ph type="body" idx="1"/>
          </p:nvPr>
        </p:nvSpPr>
        <p:spPr>
          <a:xfrm>
            <a:off x="467544" y="1484784"/>
            <a:ext cx="8229600" cy="4824412"/>
          </a:xfrm>
        </p:spPr>
        <p:txBody>
          <a:bodyPr/>
          <a:lstStyle/>
          <a:p>
            <a:pPr algn="just"/>
            <a:r>
              <a:rPr lang="fr-FR" sz="2400" dirty="0"/>
              <a:t>La CNIL peut prononcer diverses sanctions graduées : avertissement, mise en demeure, sanctions pécuniaires pouvant atteindre  300 000 €, injonction de cesser le </a:t>
            </a:r>
            <a:r>
              <a:rPr lang="fr-FR" sz="2400" dirty="0" smtClean="0"/>
              <a:t>traitement.</a:t>
            </a:r>
          </a:p>
          <a:p>
            <a:pPr marL="0" indent="0" algn="just">
              <a:buNone/>
            </a:pPr>
            <a:endParaRPr lang="fr-FR" sz="2400" dirty="0"/>
          </a:p>
          <a:p>
            <a:pPr algn="just"/>
            <a:r>
              <a:rPr lang="fr-FR" sz="2400" dirty="0"/>
              <a:t>Enfin, le Président peut demander par référé à la juridiction compétente d'ordonner toute mesure de sécurité </a:t>
            </a:r>
            <a:r>
              <a:rPr lang="fr-FR" sz="2400" dirty="0" smtClean="0"/>
              <a:t>nécessaire.</a:t>
            </a:r>
          </a:p>
          <a:p>
            <a:pPr marL="0" indent="0" algn="just">
              <a:buNone/>
            </a:pPr>
            <a:endParaRPr lang="fr-FR" sz="2400" dirty="0"/>
          </a:p>
          <a:p>
            <a:pPr algn="just"/>
            <a:r>
              <a:rPr lang="fr-FR" sz="2400" dirty="0"/>
              <a:t>Il peut, au nom de la Commission, dénoncer au Procureur de la République les violations de la </a:t>
            </a:r>
            <a:r>
              <a:rPr lang="fr-FR" sz="2400" dirty="0" smtClean="0"/>
              <a:t>loi.</a:t>
            </a:r>
            <a:endParaRPr lang="fr-FR" sz="2400" dirty="0"/>
          </a:p>
          <a:p>
            <a:pPr algn="just"/>
            <a:endParaRPr lang="fr-FR" sz="2800" dirty="0"/>
          </a:p>
        </p:txBody>
      </p:sp>
      <p:pic>
        <p:nvPicPr>
          <p:cNvPr id="3074" name="Picture 2" descr="C:\Users\aseguin\AppData\Local\Microsoft\Windows\Temporary Internet Files\Content.IE5\1YC2TU7B\MC900237269[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92280" y="332656"/>
            <a:ext cx="1084152" cy="99663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12"/>
          </p:nvPr>
        </p:nvSpPr>
        <p:spPr/>
        <p:txBody>
          <a:bodyPr/>
          <a:lstStyle/>
          <a:p>
            <a:fld id="{481A6B10-5DD5-44B0-B7EE-5189D52AEE9B}" type="slidenum">
              <a:rPr lang="fr-FR" smtClean="0"/>
              <a:pPr/>
              <a:t>10</a:t>
            </a:fld>
            <a:endParaRPr lang="fr-F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subTitle" idx="1"/>
          </p:nvPr>
        </p:nvSpPr>
        <p:spPr>
          <a:xfrm>
            <a:off x="1135633" y="1412776"/>
            <a:ext cx="7016750" cy="1440160"/>
          </a:xfrm>
        </p:spPr>
        <p:txBody>
          <a:bodyPr/>
          <a:lstStyle/>
          <a:p>
            <a:r>
              <a:rPr lang="fr-FR" dirty="0"/>
              <a:t>LES </a:t>
            </a:r>
            <a:r>
              <a:rPr lang="fr-FR" dirty="0" smtClean="0"/>
              <a:t>DECLARATIONS AUPRES DE LA CNIL</a:t>
            </a:r>
            <a:endParaRPr lang="fr-FR" dirty="0"/>
          </a:p>
        </p:txBody>
      </p:sp>
      <p:sp>
        <p:nvSpPr>
          <p:cNvPr id="3" name="ZoneTexte 2"/>
          <p:cNvSpPr txBox="1"/>
          <p:nvPr/>
        </p:nvSpPr>
        <p:spPr>
          <a:xfrm>
            <a:off x="611560" y="3429000"/>
            <a:ext cx="8064896" cy="2308324"/>
          </a:xfrm>
          <a:prstGeom prst="rect">
            <a:avLst/>
          </a:prstGeom>
          <a:noFill/>
        </p:spPr>
        <p:txBody>
          <a:bodyPr wrap="square" rtlCol="0">
            <a:spAutoFit/>
          </a:bodyPr>
          <a:lstStyle/>
          <a:p>
            <a:pPr algn="just"/>
            <a:r>
              <a:rPr lang="fr-FR" i="1" dirty="0"/>
              <a:t>La déclaration est une obligation légale dont le </a:t>
            </a:r>
            <a:r>
              <a:rPr lang="fr-FR" i="1" dirty="0" smtClean="0"/>
              <a:t>non-respect </a:t>
            </a:r>
            <a:r>
              <a:rPr lang="fr-FR" i="1" dirty="0"/>
              <a:t>est pénalement sanctionné (5 ans d’emprisonnement et 300.000 €uros d’amende</a:t>
            </a:r>
            <a:r>
              <a:rPr lang="fr-FR" i="1" dirty="0" smtClean="0"/>
              <a:t>).</a:t>
            </a:r>
          </a:p>
          <a:p>
            <a:pPr algn="just"/>
            <a:endParaRPr lang="fr-FR" i="1" dirty="0"/>
          </a:p>
          <a:p>
            <a:pPr algn="just"/>
            <a:r>
              <a:rPr lang="fr-FR" i="1" dirty="0"/>
              <a:t>Aussi, tout fichier ou traitement informatisé comportant des données personnelles doit être déclaré à la CNIL dans le respect des </a:t>
            </a:r>
            <a:r>
              <a:rPr lang="fr-FR" i="1" dirty="0" smtClean="0"/>
              <a:t>5 principes </a:t>
            </a:r>
            <a:r>
              <a:rPr lang="fr-FR" i="1" dirty="0"/>
              <a:t>ci-après énoncés.</a:t>
            </a:r>
          </a:p>
          <a:p>
            <a:endParaRPr lang="fr-FR" dirty="0"/>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332656"/>
            <a:ext cx="1827213" cy="6858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Espace réservé du numéro de diapositive 3"/>
          <p:cNvSpPr>
            <a:spLocks noGrp="1"/>
          </p:cNvSpPr>
          <p:nvPr>
            <p:ph type="sldNum" sz="quarter" idx="4"/>
          </p:nvPr>
        </p:nvSpPr>
        <p:spPr/>
        <p:txBody>
          <a:bodyPr/>
          <a:lstStyle/>
          <a:p>
            <a:fld id="{EE712F16-FE49-4846-BB5A-3825AD1D3B07}" type="slidenum">
              <a:rPr lang="fr-FR" smtClean="0"/>
              <a:pPr/>
              <a:t>11</a:t>
            </a:fld>
            <a:endParaRPr lang="fr-FR"/>
          </a:p>
        </p:txBody>
      </p:sp>
    </p:spTree>
    <p:extLst>
      <p:ext uri="{BB962C8B-B14F-4D97-AF65-F5344CB8AC3E}">
        <p14:creationId xmlns:p14="http://schemas.microsoft.com/office/powerpoint/2010/main" xmlns="" val="35969521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subTitle" idx="1"/>
          </p:nvPr>
        </p:nvSpPr>
        <p:spPr>
          <a:xfrm>
            <a:off x="1115616" y="2924944"/>
            <a:ext cx="7016750" cy="1440160"/>
          </a:xfrm>
        </p:spPr>
        <p:txBody>
          <a:bodyPr/>
          <a:lstStyle/>
          <a:p>
            <a:r>
              <a:rPr lang="fr-FR" dirty="0" smtClean="0"/>
              <a:t>PRINCIPES A RESPECTER</a:t>
            </a:r>
            <a:endParaRPr lang="fr-FR" dirty="0"/>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332656"/>
            <a:ext cx="1827213" cy="6858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Espace réservé du numéro de diapositive 3"/>
          <p:cNvSpPr>
            <a:spLocks noGrp="1"/>
          </p:cNvSpPr>
          <p:nvPr>
            <p:ph type="sldNum" sz="quarter" idx="4"/>
          </p:nvPr>
        </p:nvSpPr>
        <p:spPr/>
        <p:txBody>
          <a:bodyPr/>
          <a:lstStyle/>
          <a:p>
            <a:fld id="{EE712F16-FE49-4846-BB5A-3825AD1D3B07}" type="slidenum">
              <a:rPr lang="fr-FR" smtClean="0"/>
              <a:pPr/>
              <a:t>12</a:t>
            </a:fld>
            <a:endParaRPr lang="fr-FR"/>
          </a:p>
        </p:txBody>
      </p:sp>
    </p:spTree>
    <p:extLst>
      <p:ext uri="{BB962C8B-B14F-4D97-AF65-F5344CB8AC3E}">
        <p14:creationId xmlns:p14="http://schemas.microsoft.com/office/powerpoint/2010/main" xmlns="" val="119057630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r-FR" dirty="0" smtClean="0"/>
              <a:t>Principe de finalité</a:t>
            </a:r>
            <a:endParaRPr lang="fr-FR" dirty="0"/>
          </a:p>
        </p:txBody>
      </p:sp>
      <p:sp>
        <p:nvSpPr>
          <p:cNvPr id="104451" name="Rectangle 3"/>
          <p:cNvSpPr>
            <a:spLocks noGrp="1" noChangeArrowheads="1"/>
          </p:cNvSpPr>
          <p:nvPr>
            <p:ph type="body" idx="1"/>
          </p:nvPr>
        </p:nvSpPr>
        <p:spPr>
          <a:xfrm>
            <a:off x="467544" y="2564904"/>
            <a:ext cx="8229600" cy="2160240"/>
          </a:xfrm>
        </p:spPr>
        <p:txBody>
          <a:bodyPr/>
          <a:lstStyle/>
          <a:p>
            <a:pPr algn="just"/>
            <a:r>
              <a:rPr lang="fr-FR" sz="2400" dirty="0">
                <a:effectLst/>
              </a:rPr>
              <a:t>Les données à caractère personnel ne peuvent être recueillies et traitées que pour un usage déterminé et légitime (ex : gestion du recrutement, contrôle du temps de travail…).</a:t>
            </a:r>
          </a:p>
          <a:p>
            <a:pPr marL="0" indent="0" algn="just">
              <a:buNone/>
            </a:pPr>
            <a:endParaRPr lang="fr-FR" sz="2800" dirty="0"/>
          </a:p>
        </p:txBody>
      </p:sp>
      <p:pic>
        <p:nvPicPr>
          <p:cNvPr id="4098" name="Picture 2" descr="C:\Users\aseguin\AppData\Local\Microsoft\Windows\Temporary Internet Files\Content.IE5\1YC2TU7B\MC900431624[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00192" y="4005064"/>
            <a:ext cx="1145282" cy="1145282"/>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12"/>
          </p:nvPr>
        </p:nvSpPr>
        <p:spPr/>
        <p:txBody>
          <a:bodyPr/>
          <a:lstStyle/>
          <a:p>
            <a:fld id="{481A6B10-5DD5-44B0-B7EE-5189D52AEE9B}" type="slidenum">
              <a:rPr lang="fr-FR" smtClean="0"/>
              <a:pPr/>
              <a:t>13</a:t>
            </a:fld>
            <a:endParaRPr lang="fr-FR"/>
          </a:p>
        </p:txBody>
      </p:sp>
    </p:spTree>
    <p:extLst>
      <p:ext uri="{BB962C8B-B14F-4D97-AF65-F5344CB8AC3E}">
        <p14:creationId xmlns:p14="http://schemas.microsoft.com/office/powerpoint/2010/main" xmlns="" val="373137843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r-FR" sz="3600" dirty="0" smtClean="0"/>
              <a:t>Principe de proportionnalité et de pertinence des données</a:t>
            </a:r>
            <a:endParaRPr lang="fr-FR" sz="3600" dirty="0"/>
          </a:p>
        </p:txBody>
      </p:sp>
      <p:sp>
        <p:nvSpPr>
          <p:cNvPr id="104451" name="Rectangle 3"/>
          <p:cNvSpPr>
            <a:spLocks noGrp="1" noChangeArrowheads="1"/>
          </p:cNvSpPr>
          <p:nvPr>
            <p:ph type="body" idx="1"/>
          </p:nvPr>
        </p:nvSpPr>
        <p:spPr>
          <a:xfrm>
            <a:off x="467544" y="1916832"/>
            <a:ext cx="8229600" cy="4176464"/>
          </a:xfrm>
        </p:spPr>
        <p:txBody>
          <a:bodyPr/>
          <a:lstStyle/>
          <a:p>
            <a:pPr algn="just"/>
            <a:r>
              <a:rPr lang="fr-FR" sz="2400" dirty="0">
                <a:effectLst/>
              </a:rPr>
              <a:t>Seules doivent être traitées les informations pertinentes et nécessaires au regard des objectifs poursuivis</a:t>
            </a:r>
            <a:r>
              <a:rPr lang="fr-FR" sz="2400" dirty="0" smtClean="0">
                <a:effectLst/>
              </a:rPr>
              <a:t>.</a:t>
            </a:r>
          </a:p>
          <a:p>
            <a:pPr marL="0" indent="0" algn="just">
              <a:buNone/>
            </a:pPr>
            <a:endParaRPr lang="fr-FR" sz="2400" dirty="0">
              <a:effectLst/>
            </a:endParaRPr>
          </a:p>
          <a:p>
            <a:pPr algn="just"/>
            <a:r>
              <a:rPr lang="fr-FR" sz="2400" dirty="0">
                <a:effectLst/>
              </a:rPr>
              <a:t>En outre, comme le rappelle le Code du </a:t>
            </a:r>
            <a:r>
              <a:rPr lang="fr-FR" sz="2400" dirty="0" smtClean="0">
                <a:effectLst/>
              </a:rPr>
              <a:t>Travail</a:t>
            </a:r>
            <a:r>
              <a:rPr lang="fr-FR" sz="2400" dirty="0">
                <a:effectLst/>
              </a:rPr>
              <a:t>, la mise en place d’un dispositif de contrôle des salariés ne doit pas conduire à apporter de restrictions aux droits et libertés des personnes qui ne seraient pas proportionnées au but recherché et justifiées par l’intérêt légitime de l’entreprise.</a:t>
            </a:r>
          </a:p>
          <a:p>
            <a:pPr marL="0" indent="0" algn="just">
              <a:buNone/>
            </a:pPr>
            <a:endParaRPr lang="fr-FR" sz="2800" dirty="0"/>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14</a:t>
            </a:fld>
            <a:endParaRPr lang="fr-FR"/>
          </a:p>
        </p:txBody>
      </p:sp>
    </p:spTree>
    <p:extLst>
      <p:ext uri="{BB962C8B-B14F-4D97-AF65-F5344CB8AC3E}">
        <p14:creationId xmlns:p14="http://schemas.microsoft.com/office/powerpoint/2010/main" xmlns="" val="248882750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r-FR" sz="3600" dirty="0" smtClean="0"/>
              <a:t>Principe d’une durée de conservation des données limitée</a:t>
            </a:r>
            <a:endParaRPr lang="fr-FR" sz="3600" dirty="0"/>
          </a:p>
        </p:txBody>
      </p:sp>
      <p:sp>
        <p:nvSpPr>
          <p:cNvPr id="104451" name="Rectangle 3"/>
          <p:cNvSpPr>
            <a:spLocks noGrp="1" noChangeArrowheads="1"/>
          </p:cNvSpPr>
          <p:nvPr>
            <p:ph type="body" idx="1"/>
          </p:nvPr>
        </p:nvSpPr>
        <p:spPr>
          <a:xfrm>
            <a:off x="467544" y="2564904"/>
            <a:ext cx="8229600" cy="2880320"/>
          </a:xfrm>
        </p:spPr>
        <p:txBody>
          <a:bodyPr/>
          <a:lstStyle/>
          <a:p>
            <a:pPr algn="just"/>
            <a:r>
              <a:rPr lang="fr-FR" sz="2400" dirty="0">
                <a:effectLst/>
              </a:rPr>
              <a:t>Les données personnelles ont </a:t>
            </a:r>
            <a:r>
              <a:rPr lang="fr-FR" sz="2400" dirty="0" smtClean="0">
                <a:effectLst/>
              </a:rPr>
              <a:t>«une </a:t>
            </a:r>
            <a:r>
              <a:rPr lang="fr-FR" sz="2400" dirty="0">
                <a:effectLst/>
              </a:rPr>
              <a:t>date de péremption </a:t>
            </a:r>
            <a:r>
              <a:rPr lang="fr-FR" sz="2400" dirty="0" smtClean="0">
                <a:effectLst/>
              </a:rPr>
              <a:t>».</a:t>
            </a:r>
          </a:p>
          <a:p>
            <a:pPr marL="0" indent="0" algn="just">
              <a:buNone/>
            </a:pPr>
            <a:endParaRPr lang="fr-FR" sz="2400" dirty="0">
              <a:effectLst/>
            </a:endParaRPr>
          </a:p>
          <a:p>
            <a:pPr algn="just"/>
            <a:r>
              <a:rPr lang="fr-FR" sz="2400" dirty="0">
                <a:effectLst/>
              </a:rPr>
              <a:t>Une durée de conservation précise et raisonnable doit être déterminée, par le responsable du fichier, en fonction de la finalité de chaque fichier.</a:t>
            </a:r>
          </a:p>
          <a:p>
            <a:pPr marL="0" indent="0" algn="just">
              <a:buNone/>
            </a:pPr>
            <a:endParaRPr lang="fr-FR" sz="2800" dirty="0"/>
          </a:p>
        </p:txBody>
      </p:sp>
      <p:pic>
        <p:nvPicPr>
          <p:cNvPr id="5122" name="Picture 2" descr="C:\Users\aseguin\AppData\Local\Microsoft\Windows\Temporary Internet Files\Content.IE5\YA7VJY22\MC900287308[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20272" y="5013176"/>
            <a:ext cx="1210311" cy="106747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12"/>
          </p:nvPr>
        </p:nvSpPr>
        <p:spPr/>
        <p:txBody>
          <a:bodyPr/>
          <a:lstStyle/>
          <a:p>
            <a:fld id="{481A6B10-5DD5-44B0-B7EE-5189D52AEE9B}" type="slidenum">
              <a:rPr lang="fr-FR" smtClean="0"/>
              <a:pPr/>
              <a:t>15</a:t>
            </a:fld>
            <a:endParaRPr lang="fr-FR"/>
          </a:p>
        </p:txBody>
      </p:sp>
    </p:spTree>
    <p:extLst>
      <p:ext uri="{BB962C8B-B14F-4D97-AF65-F5344CB8AC3E}">
        <p14:creationId xmlns:p14="http://schemas.microsoft.com/office/powerpoint/2010/main" xmlns="" val="233178402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r-FR" sz="3600" dirty="0" smtClean="0"/>
              <a:t>Principe de la sécurité et de la confidentialité des données</a:t>
            </a:r>
            <a:endParaRPr lang="fr-FR" sz="3600" dirty="0"/>
          </a:p>
        </p:txBody>
      </p:sp>
      <p:sp>
        <p:nvSpPr>
          <p:cNvPr id="104451" name="Rectangle 3"/>
          <p:cNvSpPr>
            <a:spLocks noGrp="1" noChangeArrowheads="1"/>
          </p:cNvSpPr>
          <p:nvPr>
            <p:ph type="body" idx="1"/>
          </p:nvPr>
        </p:nvSpPr>
        <p:spPr>
          <a:xfrm>
            <a:off x="467544" y="1772816"/>
            <a:ext cx="8229600" cy="4680520"/>
          </a:xfrm>
        </p:spPr>
        <p:txBody>
          <a:bodyPr/>
          <a:lstStyle/>
          <a:p>
            <a:pPr algn="just"/>
            <a:r>
              <a:rPr lang="fr-FR" sz="2200" dirty="0">
                <a:effectLst/>
              </a:rPr>
              <a:t>Tout responsable de données doit adopter des mesures de sécurité (sécurité des locaux, des systèmes informatiques…) adaptées à la nature des données et aux risques présentés par le traitement</a:t>
            </a:r>
            <a:r>
              <a:rPr lang="fr-FR" sz="2200" dirty="0" smtClean="0">
                <a:effectLst/>
              </a:rPr>
              <a:t>.</a:t>
            </a:r>
          </a:p>
          <a:p>
            <a:pPr marL="0" indent="0" algn="just">
              <a:buNone/>
            </a:pPr>
            <a:endParaRPr lang="fr-FR" sz="2200" dirty="0">
              <a:effectLst/>
            </a:endParaRPr>
          </a:p>
          <a:p>
            <a:pPr algn="just"/>
            <a:r>
              <a:rPr lang="fr-FR" sz="2200" dirty="0">
                <a:effectLst/>
              </a:rPr>
              <a:t>Seules les personnes autorisées doivent pouvoir accéder aux données personnelles contenues dans un fichier.</a:t>
            </a:r>
          </a:p>
          <a:p>
            <a:pPr marL="0" indent="0" algn="just">
              <a:buNone/>
            </a:pPr>
            <a:r>
              <a:rPr lang="fr-FR" sz="2200" dirty="0">
                <a:effectLst/>
              </a:rPr>
              <a:t> </a:t>
            </a:r>
          </a:p>
          <a:p>
            <a:pPr marL="0" indent="0" algn="just">
              <a:buNone/>
            </a:pPr>
            <a:r>
              <a:rPr lang="fr-FR" sz="2200" dirty="0" smtClean="0">
                <a:effectLst/>
              </a:rPr>
              <a:t>	</a:t>
            </a:r>
            <a:r>
              <a:rPr lang="fr-FR" sz="2200" i="1" u="sng" dirty="0" smtClean="0">
                <a:effectLst/>
              </a:rPr>
              <a:t>Sanction</a:t>
            </a:r>
            <a:r>
              <a:rPr lang="fr-FR" sz="2200" i="1" dirty="0">
                <a:effectLst/>
              </a:rPr>
              <a:t> : le manquement à l’un de </a:t>
            </a:r>
            <a:r>
              <a:rPr lang="fr-FR" sz="2200" i="1" dirty="0" smtClean="0">
                <a:effectLst/>
              </a:rPr>
              <a:t>ces </a:t>
            </a:r>
            <a:r>
              <a:rPr lang="fr-FR" sz="2200" i="1" dirty="0">
                <a:effectLst/>
              </a:rPr>
              <a:t>4 premiers </a:t>
            </a:r>
            <a:r>
              <a:rPr lang="fr-FR" sz="2200" i="1" dirty="0" smtClean="0">
                <a:effectLst/>
              </a:rPr>
              <a:t>	principes </a:t>
            </a:r>
            <a:r>
              <a:rPr lang="fr-FR" sz="2200" i="1" dirty="0">
                <a:effectLst/>
              </a:rPr>
              <a:t>est sanctionné pénalement de 5 ans </a:t>
            </a:r>
            <a:r>
              <a:rPr lang="fr-FR" sz="2200" i="1" dirty="0" smtClean="0">
                <a:effectLst/>
              </a:rPr>
              <a:t>	d’emprisonnement </a:t>
            </a:r>
            <a:r>
              <a:rPr lang="fr-FR" sz="2200" i="1" dirty="0">
                <a:effectLst/>
              </a:rPr>
              <a:t>et de 300.000 €uros d’amende.</a:t>
            </a:r>
          </a:p>
          <a:p>
            <a:pPr marL="0" indent="0" algn="just">
              <a:buNone/>
            </a:pPr>
            <a:endParaRPr lang="fr-FR" sz="2800" dirty="0"/>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16</a:t>
            </a:fld>
            <a:endParaRPr lang="fr-FR"/>
          </a:p>
        </p:txBody>
      </p:sp>
    </p:spTree>
    <p:extLst>
      <p:ext uri="{BB962C8B-B14F-4D97-AF65-F5344CB8AC3E}">
        <p14:creationId xmlns:p14="http://schemas.microsoft.com/office/powerpoint/2010/main" xmlns="" val="74260398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r-FR" sz="3600" dirty="0" smtClean="0"/>
              <a:t>Principe du respect des droits des personnes</a:t>
            </a:r>
            <a:endParaRPr lang="fr-FR" sz="3600" dirty="0"/>
          </a:p>
        </p:txBody>
      </p:sp>
      <p:sp>
        <p:nvSpPr>
          <p:cNvPr id="104451" name="Rectangle 3"/>
          <p:cNvSpPr>
            <a:spLocks noGrp="1" noChangeArrowheads="1"/>
          </p:cNvSpPr>
          <p:nvPr>
            <p:ph type="body" idx="1"/>
          </p:nvPr>
        </p:nvSpPr>
        <p:spPr>
          <a:xfrm>
            <a:off x="467544" y="1628800"/>
            <a:ext cx="8229600" cy="5040560"/>
          </a:xfrm>
        </p:spPr>
        <p:txBody>
          <a:bodyPr/>
          <a:lstStyle/>
          <a:p>
            <a:pPr marL="0" indent="0" algn="just">
              <a:buNone/>
            </a:pPr>
            <a:r>
              <a:rPr lang="fr-FR" sz="1800" dirty="0">
                <a:effectLst/>
              </a:rPr>
              <a:t>Ce principe implique que la personne concernée par les informations détenues bénéficie </a:t>
            </a:r>
            <a:r>
              <a:rPr lang="fr-FR" sz="1800" dirty="0" smtClean="0">
                <a:effectLst/>
              </a:rPr>
              <a:t>:</a:t>
            </a:r>
          </a:p>
          <a:p>
            <a:pPr marL="0" indent="0" algn="just">
              <a:buNone/>
            </a:pPr>
            <a:endParaRPr lang="fr-FR" sz="1800" dirty="0">
              <a:effectLst/>
            </a:endParaRPr>
          </a:p>
          <a:p>
            <a:pPr lvl="0" algn="just"/>
            <a:r>
              <a:rPr lang="fr-FR" sz="1800" dirty="0">
                <a:effectLst/>
              </a:rPr>
              <a:t>D’un droit d’information (notamment sur la finalité du traitement, les destinataires des informations</a:t>
            </a:r>
            <a:r>
              <a:rPr lang="fr-FR" sz="1800" dirty="0" smtClean="0">
                <a:effectLst/>
              </a:rPr>
              <a:t>…),</a:t>
            </a:r>
          </a:p>
          <a:p>
            <a:pPr lvl="0" algn="just"/>
            <a:endParaRPr lang="fr-FR" sz="1800" dirty="0">
              <a:effectLst/>
            </a:endParaRPr>
          </a:p>
          <a:p>
            <a:pPr lvl="0" algn="just"/>
            <a:r>
              <a:rPr lang="fr-FR" sz="1800" dirty="0">
                <a:effectLst/>
              </a:rPr>
              <a:t>D’un droit d’accès et de rectification aux informations contenues dans le fichier</a:t>
            </a:r>
            <a:r>
              <a:rPr lang="fr-FR" sz="1800" dirty="0" smtClean="0">
                <a:effectLst/>
              </a:rPr>
              <a:t>,</a:t>
            </a:r>
          </a:p>
          <a:p>
            <a:pPr marL="0" lvl="0" indent="0" algn="just">
              <a:buNone/>
            </a:pPr>
            <a:endParaRPr lang="fr-FR" sz="1800" dirty="0">
              <a:effectLst/>
            </a:endParaRPr>
          </a:p>
          <a:p>
            <a:pPr lvl="0" algn="just"/>
            <a:r>
              <a:rPr lang="fr-FR" sz="1800" dirty="0">
                <a:effectLst/>
              </a:rPr>
              <a:t>D’un droit d’opposition, pour des motifs légitimes, à ce que les données à caractère personnel la concernant soient enregistrées dans un fichier informatique (sauf si celui-ci résulte d’une obligation légale ou réglementaires</a:t>
            </a:r>
            <a:r>
              <a:rPr lang="fr-FR" sz="1800" dirty="0" smtClean="0">
                <a:effectLst/>
              </a:rPr>
              <a:t>).</a:t>
            </a:r>
            <a:endParaRPr lang="fr-FR" sz="1800" dirty="0">
              <a:effectLst/>
            </a:endParaRPr>
          </a:p>
          <a:p>
            <a:pPr marL="0" indent="0" algn="just">
              <a:buNone/>
            </a:pPr>
            <a:r>
              <a:rPr lang="fr-FR" sz="1800" dirty="0">
                <a:effectLst/>
              </a:rPr>
              <a:t> </a:t>
            </a:r>
          </a:p>
          <a:p>
            <a:pPr marL="0" indent="0" algn="just">
              <a:buNone/>
            </a:pPr>
            <a:r>
              <a:rPr lang="fr-FR" sz="1800" dirty="0" smtClean="0">
                <a:effectLst/>
              </a:rPr>
              <a:t>	</a:t>
            </a:r>
            <a:r>
              <a:rPr lang="fr-FR" sz="1800" i="1" u="sng" dirty="0" smtClean="0">
                <a:effectLst/>
              </a:rPr>
              <a:t>Sanction</a:t>
            </a:r>
            <a:r>
              <a:rPr lang="fr-FR" sz="1800" i="1" dirty="0">
                <a:effectLst/>
              </a:rPr>
              <a:t> : 1.500 €uros d’amende par infraction </a:t>
            </a:r>
            <a:r>
              <a:rPr lang="fr-FR" sz="1800" i="1" dirty="0" smtClean="0">
                <a:effectLst/>
              </a:rPr>
              <a:t>constatée </a:t>
            </a:r>
            <a:r>
              <a:rPr lang="fr-FR" sz="1800" i="1" dirty="0">
                <a:effectLst/>
              </a:rPr>
              <a:t>et </a:t>
            </a:r>
            <a:r>
              <a:rPr lang="fr-FR" sz="1800" i="1" dirty="0" smtClean="0">
                <a:effectLst/>
              </a:rPr>
              <a:t>	3.000 </a:t>
            </a:r>
            <a:r>
              <a:rPr lang="fr-FR" sz="1800" i="1" dirty="0">
                <a:effectLst/>
              </a:rPr>
              <a:t>€uros en cas de récidive.</a:t>
            </a:r>
            <a:endParaRPr lang="fr-FR" sz="1800" i="1" dirty="0"/>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17</a:t>
            </a:fld>
            <a:endParaRPr lang="fr-FR"/>
          </a:p>
        </p:txBody>
      </p:sp>
    </p:spTree>
    <p:extLst>
      <p:ext uri="{BB962C8B-B14F-4D97-AF65-F5344CB8AC3E}">
        <p14:creationId xmlns:p14="http://schemas.microsoft.com/office/powerpoint/2010/main" xmlns="" val="123381357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p:txBody>
          <a:bodyPr/>
          <a:lstStyle/>
          <a:p>
            <a:r>
              <a:rPr lang="fr-FR"/>
              <a:t>CNIL</a:t>
            </a:r>
          </a:p>
        </p:txBody>
      </p:sp>
      <p:sp>
        <p:nvSpPr>
          <p:cNvPr id="107523" name="Rectangle 3"/>
          <p:cNvSpPr>
            <a:spLocks noGrp="1" noChangeArrowheads="1"/>
          </p:cNvSpPr>
          <p:nvPr>
            <p:ph type="subTitle" idx="1"/>
          </p:nvPr>
        </p:nvSpPr>
        <p:spPr>
          <a:xfrm>
            <a:off x="1116013" y="3860800"/>
            <a:ext cx="7016750" cy="1752600"/>
          </a:xfrm>
        </p:spPr>
        <p:txBody>
          <a:bodyPr/>
          <a:lstStyle/>
          <a:p>
            <a:r>
              <a:rPr lang="fr-FR"/>
              <a:t>LA PROCEDURE DE DECLARATION A LA CNIL</a:t>
            </a:r>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332656"/>
            <a:ext cx="1827213" cy="6858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4"/>
          </p:nvPr>
        </p:nvSpPr>
        <p:spPr/>
        <p:txBody>
          <a:bodyPr/>
          <a:lstStyle/>
          <a:p>
            <a:fld id="{EE712F16-FE49-4846-BB5A-3825AD1D3B07}" type="slidenum">
              <a:rPr lang="fr-FR" smtClean="0"/>
              <a:pPr/>
              <a:t>18</a:t>
            </a:fld>
            <a:endParaRPr lang="fr-F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fr-FR"/>
              <a:t>Qui déclare?</a:t>
            </a:r>
          </a:p>
        </p:txBody>
      </p:sp>
      <p:sp>
        <p:nvSpPr>
          <p:cNvPr id="108547" name="Rectangle 3"/>
          <p:cNvSpPr>
            <a:spLocks noGrp="1" noChangeArrowheads="1"/>
          </p:cNvSpPr>
          <p:nvPr>
            <p:ph type="body" idx="1"/>
          </p:nvPr>
        </p:nvSpPr>
        <p:spPr>
          <a:xfrm>
            <a:off x="467544" y="2204864"/>
            <a:ext cx="8229600" cy="2592437"/>
          </a:xfrm>
        </p:spPr>
        <p:txBody>
          <a:bodyPr/>
          <a:lstStyle/>
          <a:p>
            <a:pPr algn="just"/>
            <a:r>
              <a:rPr lang="fr-FR" sz="2400" dirty="0">
                <a:effectLst/>
              </a:rPr>
              <a:t>Chaque fichier ou traitement de données personnelles doit être déclaré </a:t>
            </a:r>
            <a:r>
              <a:rPr lang="fr-FR" sz="2400" b="1" dirty="0">
                <a:solidFill>
                  <a:srgbClr val="FF0000"/>
                </a:solidFill>
                <a:effectLst/>
              </a:rPr>
              <a:t>par la personne qui en est responsable</a:t>
            </a:r>
            <a:r>
              <a:rPr lang="fr-FR" sz="2400" dirty="0">
                <a:effectLst/>
              </a:rPr>
              <a:t>, c’est-à-dire celle qui décide de sa création, qui détermine à quoi il va servir et selon quelles </a:t>
            </a:r>
            <a:r>
              <a:rPr lang="fr-FR" sz="2400" dirty="0" smtClean="0">
                <a:effectLst/>
              </a:rPr>
              <a:t>modalités.</a:t>
            </a:r>
            <a:endParaRPr lang="fr-FR" sz="2400" dirty="0">
              <a:effectLst/>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19</a:t>
            </a:fld>
            <a:endParaRPr lang="fr-F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fr-FR"/>
              <a:t>Définition</a:t>
            </a:r>
          </a:p>
        </p:txBody>
      </p:sp>
      <p:sp>
        <p:nvSpPr>
          <p:cNvPr id="3075" name="Rectangle 3"/>
          <p:cNvSpPr>
            <a:spLocks noGrp="1" noChangeArrowheads="1"/>
          </p:cNvSpPr>
          <p:nvPr>
            <p:ph type="body" idx="1"/>
          </p:nvPr>
        </p:nvSpPr>
        <p:spPr>
          <a:xfrm>
            <a:off x="467544" y="2060848"/>
            <a:ext cx="8229600" cy="4032448"/>
          </a:xfrm>
        </p:spPr>
        <p:txBody>
          <a:bodyPr/>
          <a:lstStyle/>
          <a:p>
            <a:pPr algn="just"/>
            <a:r>
              <a:rPr lang="fr-FR" sz="2000" dirty="0">
                <a:effectLst/>
              </a:rPr>
              <a:t>La </a:t>
            </a:r>
            <a:r>
              <a:rPr lang="fr-FR" sz="2000" b="1" dirty="0">
                <a:effectLst/>
              </a:rPr>
              <a:t>C</a:t>
            </a:r>
            <a:r>
              <a:rPr lang="fr-FR" sz="2000" dirty="0">
                <a:effectLst/>
              </a:rPr>
              <a:t>ommission </a:t>
            </a:r>
            <a:r>
              <a:rPr lang="fr-FR" sz="2000" b="1" dirty="0">
                <a:effectLst/>
              </a:rPr>
              <a:t>N</a:t>
            </a:r>
            <a:r>
              <a:rPr lang="fr-FR" sz="2000" dirty="0">
                <a:effectLst/>
              </a:rPr>
              <a:t>ationale de l'</a:t>
            </a:r>
            <a:r>
              <a:rPr lang="fr-FR" sz="2000" b="1" dirty="0">
                <a:effectLst/>
              </a:rPr>
              <a:t>I</a:t>
            </a:r>
            <a:r>
              <a:rPr lang="fr-FR" sz="2000" dirty="0">
                <a:effectLst/>
              </a:rPr>
              <a:t>nformatique et des </a:t>
            </a:r>
            <a:r>
              <a:rPr lang="fr-FR" sz="2000" b="1" dirty="0">
                <a:effectLst/>
              </a:rPr>
              <a:t>L</a:t>
            </a:r>
            <a:r>
              <a:rPr lang="fr-FR" sz="2000" dirty="0">
                <a:effectLst/>
              </a:rPr>
              <a:t>ibertés (CNIL) a été instituée par </a:t>
            </a:r>
            <a:r>
              <a:rPr lang="fr-FR" sz="2000" b="1" u="sng" dirty="0">
                <a:effectLst/>
                <a:hlinkClick r:id="rId2"/>
              </a:rPr>
              <a:t>la loi n° 78-17 du 6 janvier 1978</a:t>
            </a:r>
            <a:r>
              <a:rPr lang="fr-FR" sz="2000" dirty="0">
                <a:effectLst/>
              </a:rPr>
              <a:t> relative à l'informatique, aux fichiers et aux libertés qui la </a:t>
            </a:r>
            <a:r>
              <a:rPr lang="fr-FR" sz="2000" dirty="0" smtClean="0">
                <a:effectLst/>
              </a:rPr>
              <a:t>qualifient </a:t>
            </a:r>
            <a:r>
              <a:rPr lang="fr-FR" sz="2000" dirty="0">
                <a:effectLst/>
              </a:rPr>
              <a:t>d'autorité administrative indépendante. </a:t>
            </a:r>
            <a:endParaRPr lang="fr-FR" sz="2000" dirty="0" smtClean="0">
              <a:effectLst/>
            </a:endParaRPr>
          </a:p>
          <a:p>
            <a:pPr marL="0" indent="0" algn="just">
              <a:buNone/>
            </a:pPr>
            <a:endParaRPr lang="fr-FR" sz="2000" dirty="0">
              <a:effectLst/>
            </a:endParaRPr>
          </a:p>
          <a:p>
            <a:pPr algn="just"/>
            <a:r>
              <a:rPr lang="fr-FR" sz="2000" dirty="0">
                <a:effectLst/>
              </a:rPr>
              <a:t>Elle est composée de </a:t>
            </a:r>
            <a:r>
              <a:rPr lang="fr-FR" sz="2000" dirty="0" smtClean="0">
                <a:effectLst/>
              </a:rPr>
              <a:t>17 </a:t>
            </a:r>
            <a:r>
              <a:rPr lang="fr-FR" sz="2000" dirty="0">
                <a:effectLst/>
              </a:rPr>
              <a:t>membres nommés pour 5 ans</a:t>
            </a:r>
            <a:r>
              <a:rPr lang="fr-FR" sz="2000" dirty="0" smtClean="0">
                <a:effectLst/>
              </a:rPr>
              <a:t>.</a:t>
            </a:r>
          </a:p>
          <a:p>
            <a:pPr marL="0" indent="0" algn="just">
              <a:buNone/>
            </a:pPr>
            <a:endParaRPr lang="fr-FR" sz="2000" dirty="0">
              <a:effectLst/>
            </a:endParaRPr>
          </a:p>
          <a:p>
            <a:pPr algn="just"/>
            <a:r>
              <a:rPr lang="fr-FR" sz="2000" dirty="0">
                <a:effectLst/>
              </a:rPr>
              <a:t>La loi "Informatique et Libertés" du 6 janvier 1978 modifiée par la loi du 6 août 2004 encadre la mise en œuvre des fichiers ou des traitements de données à caractère </a:t>
            </a:r>
            <a:r>
              <a:rPr lang="fr-FR" sz="2000" dirty="0" smtClean="0">
                <a:effectLst/>
              </a:rPr>
              <a:t>personnel, </a:t>
            </a:r>
            <a:r>
              <a:rPr lang="fr-FR" sz="2000" dirty="0">
                <a:effectLst/>
              </a:rPr>
              <a:t>qu'ils soient automatisés ou manuels.</a:t>
            </a:r>
          </a:p>
        </p:txBody>
      </p:sp>
      <p:pic>
        <p:nvPicPr>
          <p:cNvPr id="1027" name="Picture 3" descr="C:\Users\aseguin\AppData\Local\Microsoft\Windows\Temporary Internet Files\Content.IE5\LB5CY96W\MC900412396[1].wmf"/>
          <p:cNvPicPr>
            <a:picLocks noChangeAspect="1" noChangeArrowheads="1"/>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7164288" y="476673"/>
            <a:ext cx="1204779" cy="103233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12"/>
          </p:nvPr>
        </p:nvSpPr>
        <p:spPr/>
        <p:txBody>
          <a:bodyPr/>
          <a:lstStyle/>
          <a:p>
            <a:fld id="{481A6B10-5DD5-44B0-B7EE-5189D52AEE9B}" type="slidenum">
              <a:rPr lang="fr-FR" smtClean="0"/>
              <a:pPr/>
              <a:t>2</a:t>
            </a:fld>
            <a:endParaRPr lang="fr-F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fr-FR"/>
              <a:t>Quand déclarer?</a:t>
            </a:r>
          </a:p>
        </p:txBody>
      </p:sp>
      <p:sp>
        <p:nvSpPr>
          <p:cNvPr id="109571" name="Rectangle 3"/>
          <p:cNvSpPr>
            <a:spLocks noGrp="1" noChangeArrowheads="1"/>
          </p:cNvSpPr>
          <p:nvPr>
            <p:ph type="body" idx="1"/>
          </p:nvPr>
        </p:nvSpPr>
        <p:spPr>
          <a:xfrm>
            <a:off x="468313" y="2781300"/>
            <a:ext cx="8229600" cy="1583804"/>
          </a:xfrm>
        </p:spPr>
        <p:txBody>
          <a:bodyPr/>
          <a:lstStyle/>
          <a:p>
            <a:pPr algn="just"/>
            <a:r>
              <a:rPr lang="fr-FR" sz="2400" dirty="0">
                <a:effectLst/>
              </a:rPr>
              <a:t>Il faut déclarer </a:t>
            </a:r>
            <a:r>
              <a:rPr lang="fr-FR" sz="2400" b="1" dirty="0">
                <a:solidFill>
                  <a:srgbClr val="FF0000"/>
                </a:solidFill>
                <a:effectLst/>
              </a:rPr>
              <a:t>préalablement à la mise en œuvre du traitement ou fichier</a:t>
            </a:r>
            <a:r>
              <a:rPr lang="fr-FR" sz="2400" dirty="0">
                <a:effectLst/>
              </a:rPr>
              <a:t> contenant des données </a:t>
            </a:r>
            <a:r>
              <a:rPr lang="fr-FR" sz="2400" dirty="0" smtClean="0">
                <a:effectLst/>
              </a:rPr>
              <a:t>personnelles.</a:t>
            </a:r>
            <a:endParaRPr lang="fr-FR" sz="2400" dirty="0">
              <a:effectLst/>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20</a:t>
            </a:fld>
            <a:endParaRPr lang="fr-F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fr-FR"/>
              <a:t>Quelle déclaration choisir?</a:t>
            </a:r>
          </a:p>
        </p:txBody>
      </p:sp>
      <p:sp>
        <p:nvSpPr>
          <p:cNvPr id="110595" name="Rectangle 3"/>
          <p:cNvSpPr>
            <a:spLocks noGrp="1" noChangeArrowheads="1"/>
          </p:cNvSpPr>
          <p:nvPr>
            <p:ph type="body" idx="1"/>
          </p:nvPr>
        </p:nvSpPr>
        <p:spPr>
          <a:xfrm>
            <a:off x="468313" y="1628774"/>
            <a:ext cx="8229600" cy="4824561"/>
          </a:xfrm>
        </p:spPr>
        <p:txBody>
          <a:bodyPr/>
          <a:lstStyle/>
          <a:p>
            <a:pPr algn="just"/>
            <a:r>
              <a:rPr lang="fr-FR" sz="2400" u="sng" dirty="0">
                <a:effectLst/>
              </a:rPr>
              <a:t>Précision liminaire</a:t>
            </a:r>
            <a:r>
              <a:rPr lang="fr-FR" sz="2400" dirty="0">
                <a:effectLst/>
              </a:rPr>
              <a:t> : certains fichiers sont dispensés de déclaration (ex : paie, comptabilité générale, déclarations fiscales et sociales</a:t>
            </a:r>
            <a:r>
              <a:rPr lang="fr-FR" sz="2400" dirty="0" smtClean="0">
                <a:effectLst/>
              </a:rPr>
              <a:t>…).</a:t>
            </a:r>
          </a:p>
          <a:p>
            <a:pPr algn="just"/>
            <a:endParaRPr lang="fr-FR" sz="2400" dirty="0">
              <a:effectLst/>
            </a:endParaRPr>
          </a:p>
          <a:p>
            <a:pPr algn="just"/>
            <a:r>
              <a:rPr lang="fr-FR" sz="2400" dirty="0">
                <a:effectLst/>
              </a:rPr>
              <a:t>Le choix de la déclaration à effectuer dépend de l’organisme qui met en œuvre le fichier ou le traitement, de la finalité de ce fichier ou de ce traitement et des données personnelles utilisées. </a:t>
            </a:r>
            <a:endParaRPr lang="fr-FR" sz="2400" dirty="0" smtClean="0">
              <a:effectLst/>
            </a:endParaRPr>
          </a:p>
          <a:p>
            <a:pPr marL="0" indent="0" algn="just">
              <a:buNone/>
            </a:pPr>
            <a:endParaRPr lang="fr-FR" sz="2400" dirty="0">
              <a:effectLst/>
            </a:endParaRPr>
          </a:p>
          <a:p>
            <a:pPr algn="just"/>
            <a:r>
              <a:rPr lang="fr-FR" sz="2400" dirty="0">
                <a:effectLst/>
              </a:rPr>
              <a:t>En </a:t>
            </a:r>
            <a:r>
              <a:rPr lang="fr-FR" sz="2400" dirty="0" smtClean="0">
                <a:effectLst/>
              </a:rPr>
              <a:t>pratique, </a:t>
            </a:r>
            <a:r>
              <a:rPr lang="fr-FR" sz="2400" dirty="0">
                <a:effectLst/>
              </a:rPr>
              <a:t>la CNIL propose deux types de formulaires </a:t>
            </a:r>
            <a:r>
              <a:rPr lang="fr-FR" sz="2400" dirty="0" smtClean="0">
                <a:effectLst/>
              </a:rPr>
              <a:t>: la déclaration simplifiée et la déclaration normale.</a:t>
            </a:r>
            <a:endParaRPr lang="fr-FR" sz="2400" dirty="0">
              <a:effectLst/>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21</a:t>
            </a:fld>
            <a:endParaRPr lang="fr-F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fr-FR" sz="2800" dirty="0"/>
              <a:t>Quelle déclaration choisir</a:t>
            </a:r>
            <a:r>
              <a:rPr lang="fr-FR" sz="2800" dirty="0" smtClean="0"/>
              <a:t>?</a:t>
            </a:r>
            <a:br>
              <a:rPr lang="fr-FR" sz="2800" dirty="0" smtClean="0"/>
            </a:br>
            <a:r>
              <a:rPr lang="fr-FR" sz="2800" dirty="0" smtClean="0"/>
              <a:t>La déclaration </a:t>
            </a:r>
            <a:r>
              <a:rPr lang="fr-FR" sz="2800" dirty="0" smtClean="0">
                <a:solidFill>
                  <a:srgbClr val="FF0000"/>
                </a:solidFill>
              </a:rPr>
              <a:t>simplifiée</a:t>
            </a:r>
            <a:endParaRPr lang="fr-FR" sz="2800" dirty="0">
              <a:solidFill>
                <a:srgbClr val="FF0000"/>
              </a:solidFill>
            </a:endParaRPr>
          </a:p>
        </p:txBody>
      </p:sp>
      <p:sp>
        <p:nvSpPr>
          <p:cNvPr id="110595" name="Rectangle 3"/>
          <p:cNvSpPr>
            <a:spLocks noGrp="1" noChangeArrowheads="1"/>
          </p:cNvSpPr>
          <p:nvPr>
            <p:ph type="body" idx="1"/>
          </p:nvPr>
        </p:nvSpPr>
        <p:spPr>
          <a:xfrm>
            <a:off x="468313" y="1628775"/>
            <a:ext cx="8229600" cy="4635500"/>
          </a:xfrm>
        </p:spPr>
        <p:txBody>
          <a:bodyPr/>
          <a:lstStyle/>
          <a:p>
            <a:pPr algn="just"/>
            <a:r>
              <a:rPr lang="fr-FR" sz="2000" dirty="0">
                <a:effectLst/>
              </a:rPr>
              <a:t>La plupart des fichiers des entreprises peuvent faire l’objet de déclarations simplifiées</a:t>
            </a:r>
            <a:r>
              <a:rPr lang="fr-FR" sz="2000" dirty="0" smtClean="0">
                <a:effectLst/>
              </a:rPr>
              <a:t>.</a:t>
            </a:r>
          </a:p>
          <a:p>
            <a:pPr marL="0" indent="0" algn="just">
              <a:buNone/>
            </a:pPr>
            <a:endParaRPr lang="fr-FR" sz="2000" dirty="0">
              <a:effectLst/>
            </a:endParaRPr>
          </a:p>
          <a:p>
            <a:pPr algn="just"/>
            <a:r>
              <a:rPr lang="fr-FR" sz="2000" dirty="0">
                <a:effectLst/>
              </a:rPr>
              <a:t>En effet, cette formalité concerne les fichiers ou traitements de données personnelles les plus courants</a:t>
            </a:r>
            <a:r>
              <a:rPr lang="fr-FR" sz="2000" dirty="0" smtClean="0">
                <a:effectLst/>
              </a:rPr>
              <a:t>.</a:t>
            </a:r>
          </a:p>
          <a:p>
            <a:pPr marL="0" indent="0" algn="just">
              <a:buNone/>
            </a:pPr>
            <a:endParaRPr lang="fr-FR" sz="2000" dirty="0">
              <a:effectLst/>
            </a:endParaRPr>
          </a:p>
          <a:p>
            <a:pPr algn="just"/>
            <a:r>
              <a:rPr lang="fr-FR" sz="2000" dirty="0">
                <a:effectLst/>
              </a:rPr>
              <a:t>La CNIL, par le biais de délibération, édicte des </a:t>
            </a:r>
            <a:r>
              <a:rPr lang="fr-FR" sz="2000" dirty="0" smtClean="0">
                <a:effectLst/>
              </a:rPr>
              <a:t>« normes simplifiées » </a:t>
            </a:r>
            <a:r>
              <a:rPr lang="fr-FR" sz="2000" dirty="0">
                <a:effectLst/>
              </a:rPr>
              <a:t>indiquant les traitements soumis à ce type de déclaration</a:t>
            </a:r>
            <a:r>
              <a:rPr lang="fr-FR" sz="2000" dirty="0" smtClean="0">
                <a:effectLst/>
              </a:rPr>
              <a:t>.</a:t>
            </a:r>
          </a:p>
          <a:p>
            <a:pPr marL="0" indent="0" algn="just">
              <a:buNone/>
            </a:pPr>
            <a:endParaRPr lang="fr-FR" sz="2000" dirty="0">
              <a:effectLst/>
            </a:endParaRPr>
          </a:p>
          <a:p>
            <a:pPr algn="just"/>
            <a:r>
              <a:rPr lang="fr-FR" sz="2000" dirty="0">
                <a:effectLst/>
              </a:rPr>
              <a:t>La déclaration simplifiée est un formulaire allégé qui permet de certifier qu’un fichier ou un traitement de données personnelles est conforme à un modèle déjà défini. </a:t>
            </a: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22</a:t>
            </a:fld>
            <a:endParaRPr lang="fr-FR"/>
          </a:p>
        </p:txBody>
      </p:sp>
    </p:spTree>
    <p:extLst>
      <p:ext uri="{BB962C8B-B14F-4D97-AF65-F5344CB8AC3E}">
        <p14:creationId xmlns:p14="http://schemas.microsoft.com/office/powerpoint/2010/main" xmlns="" val="160380192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fr-FR" sz="2800" dirty="0"/>
              <a:t>Quelle déclaration choisir</a:t>
            </a:r>
            <a:r>
              <a:rPr lang="fr-FR" sz="2800" dirty="0" smtClean="0"/>
              <a:t>?</a:t>
            </a:r>
            <a:br>
              <a:rPr lang="fr-FR" sz="2800" dirty="0" smtClean="0"/>
            </a:br>
            <a:r>
              <a:rPr lang="fr-FR" sz="2800" dirty="0" smtClean="0"/>
              <a:t>La déclaration </a:t>
            </a:r>
            <a:r>
              <a:rPr lang="fr-FR" sz="2800" dirty="0" smtClean="0">
                <a:solidFill>
                  <a:srgbClr val="FF0000"/>
                </a:solidFill>
              </a:rPr>
              <a:t>normale</a:t>
            </a:r>
            <a:endParaRPr lang="fr-FR" sz="2800" dirty="0">
              <a:solidFill>
                <a:srgbClr val="FF0000"/>
              </a:solidFill>
            </a:endParaRPr>
          </a:p>
        </p:txBody>
      </p:sp>
      <p:sp>
        <p:nvSpPr>
          <p:cNvPr id="110595" name="Rectangle 3"/>
          <p:cNvSpPr>
            <a:spLocks noGrp="1" noChangeArrowheads="1"/>
          </p:cNvSpPr>
          <p:nvPr>
            <p:ph type="body" idx="1"/>
          </p:nvPr>
        </p:nvSpPr>
        <p:spPr>
          <a:xfrm>
            <a:off x="468313" y="1628775"/>
            <a:ext cx="8229600" cy="4635500"/>
          </a:xfrm>
        </p:spPr>
        <p:txBody>
          <a:bodyPr/>
          <a:lstStyle/>
          <a:p>
            <a:pPr algn="just"/>
            <a:r>
              <a:rPr lang="fr-FR" sz="1800" dirty="0">
                <a:effectLst/>
              </a:rPr>
              <a:t>En l’absence </a:t>
            </a:r>
            <a:r>
              <a:rPr lang="fr-FR" sz="1800" dirty="0" smtClean="0">
                <a:effectLst/>
              </a:rPr>
              <a:t>de procédure </a:t>
            </a:r>
            <a:r>
              <a:rPr lang="fr-FR" sz="1800" dirty="0">
                <a:effectLst/>
              </a:rPr>
              <a:t>simplifiée pour le traitement, c’est la procédure la plus courante applicable à la majorité des traitements qui ne soulèvent pas de difficultés au regard de la protection des libertés</a:t>
            </a:r>
            <a:r>
              <a:rPr lang="fr-FR" sz="1800" dirty="0" smtClean="0">
                <a:effectLst/>
              </a:rPr>
              <a:t>.</a:t>
            </a:r>
          </a:p>
          <a:p>
            <a:pPr algn="just"/>
            <a:r>
              <a:rPr lang="fr-FR" sz="1800" dirty="0" smtClean="0">
                <a:effectLst/>
              </a:rPr>
              <a:t>En </a:t>
            </a:r>
            <a:r>
              <a:rPr lang="fr-FR" sz="1800" dirty="0">
                <a:effectLst/>
              </a:rPr>
              <a:t>cas d’hésitation, c’est le formulaire à choisir. </a:t>
            </a:r>
            <a:endParaRPr lang="fr-FR" sz="1800" dirty="0" smtClean="0">
              <a:effectLst/>
            </a:endParaRPr>
          </a:p>
          <a:p>
            <a:pPr algn="just"/>
            <a:endParaRPr lang="fr-FR" sz="1800" dirty="0">
              <a:effectLst/>
            </a:endParaRPr>
          </a:p>
          <a:p>
            <a:pPr algn="just"/>
            <a:r>
              <a:rPr lang="fr-FR" sz="1800" dirty="0">
                <a:effectLst/>
              </a:rPr>
              <a:t>C’est la déclaration à effectuer même si votre traitement relève d’un régime d’autorisation, c’est-à-dire la procédure réservée aux fichiers sensibles ou à risques. </a:t>
            </a:r>
            <a:endParaRPr lang="fr-FR" sz="1800" dirty="0" smtClean="0">
              <a:effectLst/>
            </a:endParaRPr>
          </a:p>
          <a:p>
            <a:pPr algn="just"/>
            <a:endParaRPr lang="fr-FR" sz="1800" dirty="0">
              <a:effectLst/>
            </a:endParaRPr>
          </a:p>
          <a:p>
            <a:pPr algn="just"/>
            <a:r>
              <a:rPr lang="fr-FR" sz="1800" dirty="0">
                <a:effectLst/>
              </a:rPr>
              <a:t>Après avoir vérifié qu’un dossier de déclaration est complet, la CNIL délivre un récépissé de déclaration : c'est </a:t>
            </a:r>
            <a:r>
              <a:rPr lang="fr-FR" sz="1800" b="1" dirty="0">
                <a:effectLst/>
              </a:rPr>
              <a:t>le feu vert </a:t>
            </a:r>
            <a:r>
              <a:rPr lang="fr-FR" sz="1800" dirty="0">
                <a:effectLst/>
              </a:rPr>
              <a:t>pour la mise en œuvre d’un fichier ou d’un traitement de données personnelles. </a:t>
            </a:r>
          </a:p>
          <a:p>
            <a:pPr algn="just"/>
            <a:r>
              <a:rPr lang="fr-FR" sz="1800" dirty="0">
                <a:effectLst/>
              </a:rPr>
              <a:t>Ce récépissé de déclaration indique le numéro sous lequel un traitement déclaré est enregistré à la CNIL. </a:t>
            </a: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23</a:t>
            </a:fld>
            <a:endParaRPr lang="fr-FR"/>
          </a:p>
        </p:txBody>
      </p:sp>
    </p:spTree>
    <p:extLst>
      <p:ext uri="{BB962C8B-B14F-4D97-AF65-F5344CB8AC3E}">
        <p14:creationId xmlns:p14="http://schemas.microsoft.com/office/powerpoint/2010/main" xmlns="" val="202779650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fr-FR" sz="2800" dirty="0" smtClean="0"/>
              <a:t>La demande d’autorisation</a:t>
            </a:r>
            <a:endParaRPr lang="fr-FR" sz="2800" dirty="0"/>
          </a:p>
        </p:txBody>
      </p:sp>
      <p:sp>
        <p:nvSpPr>
          <p:cNvPr id="110595" name="Rectangle 3"/>
          <p:cNvSpPr>
            <a:spLocks noGrp="1" noChangeArrowheads="1"/>
          </p:cNvSpPr>
          <p:nvPr>
            <p:ph type="body" idx="1"/>
          </p:nvPr>
        </p:nvSpPr>
        <p:spPr>
          <a:xfrm>
            <a:off x="468313" y="1628775"/>
            <a:ext cx="8229600" cy="4635500"/>
          </a:xfrm>
        </p:spPr>
        <p:txBody>
          <a:bodyPr/>
          <a:lstStyle/>
          <a:p>
            <a:pPr algn="just"/>
            <a:r>
              <a:rPr lang="fr-FR" sz="1800" dirty="0">
                <a:effectLst/>
              </a:rPr>
              <a:t>Il s’agit d’un régime plus protecteur qui </a:t>
            </a:r>
            <a:r>
              <a:rPr lang="fr-FR" sz="1800" dirty="0" smtClean="0">
                <a:effectLst/>
              </a:rPr>
              <a:t>s’applique aux </a:t>
            </a:r>
            <a:r>
              <a:rPr lang="fr-FR" sz="1800" dirty="0">
                <a:effectLst/>
              </a:rPr>
              <a:t>fichiers considérés comme « sensibles » ou comportant des risques pour la vie privée ou les libertés</a:t>
            </a:r>
            <a:r>
              <a:rPr lang="fr-FR" sz="1800" dirty="0" smtClean="0">
                <a:effectLst/>
              </a:rPr>
              <a:t>.</a:t>
            </a:r>
          </a:p>
          <a:p>
            <a:pPr marL="0" indent="0" algn="just">
              <a:buNone/>
            </a:pPr>
            <a:endParaRPr lang="fr-FR" sz="1800" dirty="0">
              <a:effectLst/>
            </a:endParaRPr>
          </a:p>
          <a:p>
            <a:pPr algn="just"/>
            <a:r>
              <a:rPr lang="fr-FR" sz="1800" dirty="0">
                <a:effectLst/>
              </a:rPr>
              <a:t>Cette procédure s’applique dans l’un des </a:t>
            </a:r>
            <a:r>
              <a:rPr lang="fr-FR" sz="1800" dirty="0" smtClean="0">
                <a:effectLst/>
              </a:rPr>
              <a:t>3 </a:t>
            </a:r>
            <a:r>
              <a:rPr lang="fr-FR" sz="1800" dirty="0">
                <a:effectLst/>
              </a:rPr>
              <a:t>cas suivants :</a:t>
            </a:r>
          </a:p>
          <a:p>
            <a:pPr lvl="1" algn="just">
              <a:buFont typeface="Wingdings" pitchFamily="2" charset="2"/>
              <a:buChar char="Ø"/>
            </a:pPr>
            <a:r>
              <a:rPr lang="fr-FR" sz="1400" dirty="0" smtClean="0">
                <a:effectLst/>
              </a:rPr>
              <a:t>L’enregistrement </a:t>
            </a:r>
            <a:r>
              <a:rPr lang="fr-FR" sz="1400" dirty="0">
                <a:effectLst/>
              </a:rPr>
              <a:t>de données sensibles (ex : opinions syndicales, données biométriques, infractions, numéro de sécurité sociale</a:t>
            </a:r>
            <a:r>
              <a:rPr lang="fr-FR" sz="1400" dirty="0" smtClean="0">
                <a:effectLst/>
              </a:rPr>
              <a:t>…);</a:t>
            </a:r>
            <a:endParaRPr lang="fr-FR" sz="1400" dirty="0">
              <a:effectLst/>
            </a:endParaRPr>
          </a:p>
          <a:p>
            <a:pPr lvl="1" algn="just">
              <a:buFont typeface="Wingdings" pitchFamily="2" charset="2"/>
              <a:buChar char="Ø"/>
            </a:pPr>
            <a:r>
              <a:rPr lang="fr-FR" sz="1400" dirty="0">
                <a:effectLst/>
              </a:rPr>
              <a:t>Le traitement poursuit des finalités spécifiques (ex : interconnexion de fichiers ayant des finalités distinctes…) ;</a:t>
            </a:r>
          </a:p>
          <a:p>
            <a:pPr lvl="1" algn="just">
              <a:buFont typeface="Wingdings" pitchFamily="2" charset="2"/>
              <a:buChar char="Ø"/>
            </a:pPr>
            <a:r>
              <a:rPr lang="fr-FR" sz="1400" dirty="0">
                <a:effectLst/>
              </a:rPr>
              <a:t>Le transfert de données vers un pays hors de l’UE</a:t>
            </a:r>
            <a:r>
              <a:rPr lang="fr-FR" sz="1400" dirty="0" smtClean="0">
                <a:effectLst/>
              </a:rPr>
              <a:t>.</a:t>
            </a:r>
          </a:p>
          <a:p>
            <a:pPr algn="just"/>
            <a:endParaRPr lang="fr-FR" sz="1800" dirty="0" smtClean="0">
              <a:effectLst/>
            </a:endParaRPr>
          </a:p>
          <a:p>
            <a:pPr algn="just"/>
            <a:r>
              <a:rPr lang="fr-FR" sz="1800" dirty="0" smtClean="0">
                <a:effectLst/>
              </a:rPr>
              <a:t>A </a:t>
            </a:r>
            <a:r>
              <a:rPr lang="fr-FR" sz="1800" dirty="0">
                <a:effectLst/>
              </a:rPr>
              <a:t>l’issue des vérifications opérées par la CNIL, elle adresse au déclarant une notification de l’autorisation.</a:t>
            </a:r>
          </a:p>
          <a:p>
            <a:pPr algn="just"/>
            <a:r>
              <a:rPr lang="fr-FR" sz="1800" dirty="0">
                <a:effectLst/>
              </a:rPr>
              <a:t>Le traitement devra respecter en tout point le cadre fixé par l’autorisation délivrée par la CNIL.</a:t>
            </a: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24</a:t>
            </a:fld>
            <a:endParaRPr lang="fr-FR"/>
          </a:p>
        </p:txBody>
      </p:sp>
    </p:spTree>
    <p:extLst>
      <p:ext uri="{BB962C8B-B14F-4D97-AF65-F5344CB8AC3E}">
        <p14:creationId xmlns:p14="http://schemas.microsoft.com/office/powerpoint/2010/main" xmlns="" val="22945813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a:xfrm>
            <a:off x="467544" y="941758"/>
            <a:ext cx="8229600" cy="1412255"/>
          </a:xfrm>
        </p:spPr>
        <p:txBody>
          <a:bodyPr/>
          <a:lstStyle/>
          <a:p>
            <a:r>
              <a:rPr lang="fr-FR" sz="2800" dirty="0" smtClean="0"/>
              <a:t>En </a:t>
            </a:r>
            <a:r>
              <a:rPr lang="fr-FR" sz="2800" dirty="0"/>
              <a:t>pratique : </a:t>
            </a:r>
            <a:r>
              <a:rPr lang="fr-FR" sz="2800" dirty="0" smtClean="0"/>
              <a:t>les déclaration simplifiées les plus courantes</a:t>
            </a:r>
            <a:endParaRPr lang="fr-FR" sz="2800" dirty="0"/>
          </a:p>
        </p:txBody>
      </p:sp>
      <p:sp>
        <p:nvSpPr>
          <p:cNvPr id="112643" name="Rectangle 3"/>
          <p:cNvSpPr>
            <a:spLocks noGrp="1" noChangeArrowheads="1"/>
          </p:cNvSpPr>
          <p:nvPr>
            <p:ph type="subTitle" idx="1"/>
          </p:nvPr>
        </p:nvSpPr>
        <p:spPr>
          <a:xfrm>
            <a:off x="611560" y="2708920"/>
            <a:ext cx="7848872" cy="3456384"/>
          </a:xfrm>
        </p:spPr>
        <p:txBody>
          <a:bodyPr/>
          <a:lstStyle/>
          <a:p>
            <a:pPr marL="342900" indent="-342900" algn="just">
              <a:buClr>
                <a:srgbClr val="FF0000"/>
              </a:buClr>
              <a:buFont typeface="Wingdings" pitchFamily="2" charset="2"/>
              <a:buChar char="ü"/>
            </a:pPr>
            <a:r>
              <a:rPr lang="fr-FR" sz="2000" dirty="0">
                <a:effectLst/>
              </a:rPr>
              <a:t>La facturation de la téléphonie à la clientèle (norme simplifiée n°39</a:t>
            </a:r>
            <a:r>
              <a:rPr lang="fr-FR" sz="2000" dirty="0" smtClean="0">
                <a:effectLst/>
              </a:rPr>
              <a:t>)</a:t>
            </a:r>
            <a:r>
              <a:rPr lang="fr-FR" sz="2000" dirty="0">
                <a:effectLst/>
              </a:rPr>
              <a:t>,</a:t>
            </a:r>
          </a:p>
          <a:p>
            <a:pPr marL="342900" indent="-342900" algn="just">
              <a:buClr>
                <a:srgbClr val="FF0000"/>
              </a:buClr>
              <a:buFont typeface="Wingdings" pitchFamily="2" charset="2"/>
              <a:buChar char="ü"/>
            </a:pPr>
            <a:r>
              <a:rPr lang="fr-FR" sz="2000" dirty="0" smtClean="0">
                <a:effectLst/>
              </a:rPr>
              <a:t>Les </a:t>
            </a:r>
            <a:r>
              <a:rPr lang="fr-FR" sz="2000" dirty="0">
                <a:effectLst/>
              </a:rPr>
              <a:t>badges sur le lieu de travail (norme simplifiée n°42),</a:t>
            </a:r>
          </a:p>
          <a:p>
            <a:pPr marL="342900" indent="-342900" algn="just">
              <a:buClr>
                <a:srgbClr val="FF0000"/>
              </a:buClr>
              <a:buFont typeface="Wingdings" pitchFamily="2" charset="2"/>
              <a:buChar char="ü"/>
            </a:pPr>
            <a:r>
              <a:rPr lang="fr-FR" sz="2000" dirty="0" smtClean="0">
                <a:effectLst/>
              </a:rPr>
              <a:t>La </a:t>
            </a:r>
            <a:r>
              <a:rPr lang="fr-FR" sz="2000" dirty="0">
                <a:effectLst/>
              </a:rPr>
              <a:t>gestion du personnel (norme simplifiée n°46),</a:t>
            </a:r>
          </a:p>
          <a:p>
            <a:pPr marL="342900" indent="-342900" algn="just">
              <a:buClr>
                <a:srgbClr val="FF0000"/>
              </a:buClr>
              <a:buFont typeface="Wingdings" pitchFamily="2" charset="2"/>
              <a:buChar char="ü"/>
            </a:pPr>
            <a:r>
              <a:rPr lang="fr-FR" sz="2000" dirty="0" smtClean="0">
                <a:effectLst/>
              </a:rPr>
              <a:t>La </a:t>
            </a:r>
            <a:r>
              <a:rPr lang="fr-FR" sz="2000" dirty="0">
                <a:effectLst/>
              </a:rPr>
              <a:t>gestion de la téléphonie sur le lieu de travail (norme simplifiée n°47</a:t>
            </a:r>
            <a:r>
              <a:rPr lang="fr-FR" sz="2000" dirty="0" smtClean="0">
                <a:effectLst/>
              </a:rPr>
              <a:t>),</a:t>
            </a:r>
            <a:endParaRPr lang="fr-FR" sz="2000" dirty="0">
              <a:effectLst/>
            </a:endParaRPr>
          </a:p>
          <a:p>
            <a:pPr marL="342900" indent="-342900" algn="just">
              <a:buClr>
                <a:srgbClr val="FF0000"/>
              </a:buClr>
              <a:buFont typeface="Wingdings" pitchFamily="2" charset="2"/>
              <a:buChar char="ü"/>
            </a:pPr>
            <a:r>
              <a:rPr lang="fr-FR" sz="2000" dirty="0" smtClean="0">
                <a:effectLst/>
              </a:rPr>
              <a:t>Les </a:t>
            </a:r>
            <a:r>
              <a:rPr lang="fr-FR" sz="2000" dirty="0">
                <a:effectLst/>
              </a:rPr>
              <a:t>fichiers clients-prospects et la vente en ligne (norme simplifiée n°48).</a:t>
            </a:r>
          </a:p>
        </p:txBody>
      </p:sp>
      <p:sp>
        <p:nvSpPr>
          <p:cNvPr id="3" name="Espace réservé du numéro de diapositive 2"/>
          <p:cNvSpPr>
            <a:spLocks noGrp="1"/>
          </p:cNvSpPr>
          <p:nvPr>
            <p:ph type="sldNum" sz="quarter" idx="4"/>
          </p:nvPr>
        </p:nvSpPr>
        <p:spPr/>
        <p:txBody>
          <a:bodyPr/>
          <a:lstStyle/>
          <a:p>
            <a:fld id="{EE712F16-FE49-4846-BB5A-3825AD1D3B07}" type="slidenum">
              <a:rPr lang="fr-FR" smtClean="0"/>
              <a:pPr/>
              <a:t>25</a:t>
            </a:fld>
            <a:endParaRPr lang="fr-F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a:xfrm>
            <a:off x="467544" y="941758"/>
            <a:ext cx="8229600" cy="1412255"/>
          </a:xfrm>
        </p:spPr>
        <p:txBody>
          <a:bodyPr/>
          <a:lstStyle/>
          <a:p>
            <a:r>
              <a:rPr lang="fr-FR" sz="2800" dirty="0" smtClean="0"/>
              <a:t>L’importance de la déclaration à la CNIL :</a:t>
            </a:r>
            <a:br>
              <a:rPr lang="fr-FR" sz="2800" dirty="0" smtClean="0"/>
            </a:br>
            <a:r>
              <a:rPr lang="fr-FR" sz="2000" b="1" i="1" dirty="0" smtClean="0">
                <a:solidFill>
                  <a:srgbClr val="FF0000"/>
                </a:solidFill>
              </a:rPr>
              <a:t>exemple : le litige sur les horaires de travail et la mise en place d’une badgeuse</a:t>
            </a:r>
            <a:endParaRPr lang="fr-FR" sz="2000" b="1" i="1" dirty="0">
              <a:solidFill>
                <a:srgbClr val="FF0000"/>
              </a:solidFill>
            </a:endParaRPr>
          </a:p>
        </p:txBody>
      </p:sp>
      <p:sp>
        <p:nvSpPr>
          <p:cNvPr id="112643" name="Rectangle 3"/>
          <p:cNvSpPr>
            <a:spLocks noGrp="1" noChangeArrowheads="1"/>
          </p:cNvSpPr>
          <p:nvPr>
            <p:ph type="subTitle" idx="1"/>
          </p:nvPr>
        </p:nvSpPr>
        <p:spPr>
          <a:xfrm>
            <a:off x="611560" y="2708920"/>
            <a:ext cx="7848872" cy="3456384"/>
          </a:xfrm>
        </p:spPr>
        <p:txBody>
          <a:bodyPr/>
          <a:lstStyle/>
          <a:p>
            <a:pPr marL="342900" indent="-342900" algn="just">
              <a:buClr>
                <a:srgbClr val="FF0000"/>
              </a:buClr>
              <a:buBlip>
                <a:blip r:embed="rId2"/>
              </a:buBlip>
            </a:pPr>
            <a:r>
              <a:rPr lang="fr-FR" sz="2000" dirty="0">
                <a:effectLst/>
              </a:rPr>
              <a:t>L'employeur doit, en cas de litige, être en mesure de fournir au juge les éléments de nature à justifier les horaires des salariés</a:t>
            </a:r>
            <a:r>
              <a:rPr lang="fr-FR" sz="2000" dirty="0" smtClean="0">
                <a:effectLst/>
              </a:rPr>
              <a:t>.</a:t>
            </a:r>
          </a:p>
          <a:p>
            <a:pPr algn="just">
              <a:buClr>
                <a:srgbClr val="FF0000"/>
              </a:buClr>
            </a:pPr>
            <a:endParaRPr lang="fr-FR" sz="2000" dirty="0">
              <a:effectLst/>
            </a:endParaRPr>
          </a:p>
          <a:p>
            <a:pPr marL="342900" indent="-342900" algn="just">
              <a:buBlip>
                <a:blip r:embed="rId2"/>
              </a:buBlip>
            </a:pPr>
            <a:r>
              <a:rPr lang="fr-FR" sz="2000" dirty="0">
                <a:effectLst/>
              </a:rPr>
              <a:t>L'employeur doit, au préalable :</a:t>
            </a:r>
          </a:p>
          <a:p>
            <a:pPr marL="1085850" lvl="1" indent="-342900" algn="just">
              <a:buFont typeface="Wingdings" pitchFamily="2" charset="2"/>
              <a:buChar char="Ø"/>
            </a:pPr>
            <a:r>
              <a:rPr lang="fr-FR" sz="1800" dirty="0">
                <a:effectLst/>
              </a:rPr>
              <a:t>consulter le comité d'entreprise ou, à défaut, les délégués du personnel,</a:t>
            </a:r>
          </a:p>
          <a:p>
            <a:pPr marL="1085850" lvl="1" indent="-342900" algn="just">
              <a:buFont typeface="Wingdings" pitchFamily="2" charset="2"/>
              <a:buChar char="Ø"/>
            </a:pPr>
            <a:r>
              <a:rPr lang="fr-FR" sz="1800" dirty="0">
                <a:effectLst/>
              </a:rPr>
              <a:t>informer individuellement les salariés,</a:t>
            </a:r>
          </a:p>
          <a:p>
            <a:pPr marL="1085850" lvl="1" indent="-342900" algn="just">
              <a:buFont typeface="Wingdings" pitchFamily="2" charset="2"/>
              <a:buChar char="Ø"/>
            </a:pPr>
            <a:r>
              <a:rPr lang="fr-FR" sz="1800" dirty="0">
                <a:effectLst/>
              </a:rPr>
              <a:t>procéder à la déclaration exigée auprès de la CNIL.</a:t>
            </a:r>
          </a:p>
        </p:txBody>
      </p:sp>
      <p:pic>
        <p:nvPicPr>
          <p:cNvPr id="6146" name="Picture 2" descr="C:\Users\aseguin\AppData\Local\Microsoft\Windows\Temporary Internet Files\Content.IE5\YA7VJY22\MC900431514[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68344" y="5013176"/>
            <a:ext cx="1058302" cy="1058302"/>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4"/>
          </p:nvPr>
        </p:nvSpPr>
        <p:spPr/>
        <p:txBody>
          <a:bodyPr/>
          <a:lstStyle/>
          <a:p>
            <a:fld id="{EE712F16-FE49-4846-BB5A-3825AD1D3B07}" type="slidenum">
              <a:rPr lang="fr-FR" smtClean="0"/>
              <a:pPr/>
              <a:t>26</a:t>
            </a:fld>
            <a:endParaRPr lang="fr-FR"/>
          </a:p>
        </p:txBody>
      </p:sp>
    </p:spTree>
    <p:extLst>
      <p:ext uri="{BB962C8B-B14F-4D97-AF65-F5344CB8AC3E}">
        <p14:creationId xmlns:p14="http://schemas.microsoft.com/office/powerpoint/2010/main" xmlns="" val="422203671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type="subTitle" idx="1"/>
          </p:nvPr>
        </p:nvSpPr>
        <p:spPr>
          <a:xfrm>
            <a:off x="611560" y="1484784"/>
            <a:ext cx="7848872" cy="4680520"/>
          </a:xfrm>
        </p:spPr>
        <p:txBody>
          <a:bodyPr/>
          <a:lstStyle/>
          <a:p>
            <a:pPr marL="342900" indent="-342900" algn="just">
              <a:buBlip>
                <a:blip r:embed="rId3"/>
              </a:buBlip>
            </a:pPr>
            <a:r>
              <a:rPr lang="fr-FR" sz="2000" u="sng" dirty="0">
                <a:effectLst/>
              </a:rPr>
              <a:t>La déclaration CNIL est indispensable</a:t>
            </a:r>
            <a:r>
              <a:rPr lang="fr-FR" sz="2000" dirty="0">
                <a:effectLst/>
              </a:rPr>
              <a:t>, sauf à ne pas pouvoir se prévaloir par la </a:t>
            </a:r>
            <a:r>
              <a:rPr lang="fr-FR" sz="2000" dirty="0" smtClean="0">
                <a:effectLst/>
              </a:rPr>
              <a:t>suite des </a:t>
            </a:r>
            <a:r>
              <a:rPr lang="fr-FR" sz="2000" dirty="0">
                <a:effectLst/>
              </a:rPr>
              <a:t>informations collectées à l'encontre d'un salarié, même si ce salarié </a:t>
            </a:r>
            <a:r>
              <a:rPr lang="fr-FR" sz="2000" dirty="0" smtClean="0">
                <a:effectLst/>
              </a:rPr>
              <a:t>est « en faute » (</a:t>
            </a:r>
            <a:r>
              <a:rPr lang="fr-FR" sz="2000" dirty="0" err="1" smtClean="0">
                <a:effectLst/>
              </a:rPr>
              <a:t>Cass</a:t>
            </a:r>
            <a:r>
              <a:rPr lang="fr-FR" sz="2000" dirty="0">
                <a:effectLst/>
              </a:rPr>
              <a:t>. Soc. 6 avril 2004</a:t>
            </a:r>
            <a:r>
              <a:rPr lang="fr-FR" sz="2000" dirty="0" smtClean="0">
                <a:effectLst/>
              </a:rPr>
              <a:t>).</a:t>
            </a:r>
          </a:p>
          <a:p>
            <a:pPr algn="just"/>
            <a:endParaRPr lang="fr-FR" sz="2000" dirty="0">
              <a:effectLst/>
            </a:endParaRPr>
          </a:p>
          <a:p>
            <a:pPr marL="342900" indent="-342900" algn="just">
              <a:buBlip>
                <a:blip r:embed="rId3"/>
              </a:buBlip>
            </a:pPr>
            <a:r>
              <a:rPr lang="fr-FR" sz="2000" dirty="0">
                <a:effectLst/>
              </a:rPr>
              <a:t>En outre, est dès lors légalement justifié l'arrêt qui décide que le refus par un salarié d'utiliser à sa sortie de l'entreprise un badge géré par des moyens automatisés, et dont le traitement n'a pas été déclaré à la CNIL, ne peut justifier son licenciement, et cela nonobstant le fait qu'une disposition du règlement intérieur faisait obligation aux salariés d'utiliser le badge.</a:t>
            </a:r>
          </a:p>
        </p:txBody>
      </p:sp>
      <p:sp>
        <p:nvSpPr>
          <p:cNvPr id="4" name="Espace réservé du numéro de diapositive 3"/>
          <p:cNvSpPr>
            <a:spLocks noGrp="1"/>
          </p:cNvSpPr>
          <p:nvPr>
            <p:ph type="sldNum" sz="quarter" idx="4"/>
          </p:nvPr>
        </p:nvSpPr>
        <p:spPr/>
        <p:txBody>
          <a:bodyPr/>
          <a:lstStyle/>
          <a:p>
            <a:fld id="{EE712F16-FE49-4846-BB5A-3825AD1D3B07}" type="slidenum">
              <a:rPr lang="fr-FR" smtClean="0"/>
              <a:pPr/>
              <a:t>27</a:t>
            </a:fld>
            <a:endParaRPr lang="fr-FR"/>
          </a:p>
        </p:txBody>
      </p:sp>
    </p:spTree>
    <p:extLst>
      <p:ext uri="{BB962C8B-B14F-4D97-AF65-F5344CB8AC3E}">
        <p14:creationId xmlns:p14="http://schemas.microsoft.com/office/powerpoint/2010/main" xmlns="" val="294988807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p:txBody>
          <a:bodyPr/>
          <a:lstStyle/>
          <a:p>
            <a:r>
              <a:rPr lang="fr-FR"/>
              <a:t>CNIL</a:t>
            </a:r>
          </a:p>
        </p:txBody>
      </p:sp>
      <p:sp>
        <p:nvSpPr>
          <p:cNvPr id="115715" name="Rectangle 3"/>
          <p:cNvSpPr>
            <a:spLocks noGrp="1" noChangeArrowheads="1"/>
          </p:cNvSpPr>
          <p:nvPr>
            <p:ph type="subTitle" idx="1"/>
          </p:nvPr>
        </p:nvSpPr>
        <p:spPr>
          <a:xfrm>
            <a:off x="1116013" y="3860800"/>
            <a:ext cx="7016750" cy="1752600"/>
          </a:xfrm>
        </p:spPr>
        <p:txBody>
          <a:bodyPr/>
          <a:lstStyle/>
          <a:p>
            <a:r>
              <a:rPr lang="fr-FR"/>
              <a:t>LES POUVOIRS DE LA CNIL</a:t>
            </a:r>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332656"/>
            <a:ext cx="1827213" cy="6858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4"/>
          </p:nvPr>
        </p:nvSpPr>
        <p:spPr/>
        <p:txBody>
          <a:bodyPr/>
          <a:lstStyle/>
          <a:p>
            <a:fld id="{EE712F16-FE49-4846-BB5A-3825AD1D3B07}" type="slidenum">
              <a:rPr lang="fr-FR" smtClean="0"/>
              <a:pPr/>
              <a:t>28</a:t>
            </a:fld>
            <a:endParaRPr lang="fr-F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fr-FR"/>
              <a:t>Contrôles</a:t>
            </a:r>
          </a:p>
        </p:txBody>
      </p:sp>
      <p:sp>
        <p:nvSpPr>
          <p:cNvPr id="114691" name="Rectangle 3"/>
          <p:cNvSpPr>
            <a:spLocks noGrp="1" noChangeArrowheads="1"/>
          </p:cNvSpPr>
          <p:nvPr>
            <p:ph type="body" idx="1"/>
          </p:nvPr>
        </p:nvSpPr>
        <p:spPr>
          <a:xfrm>
            <a:off x="468313" y="1772817"/>
            <a:ext cx="8229600" cy="4608512"/>
          </a:xfrm>
        </p:spPr>
        <p:txBody>
          <a:bodyPr/>
          <a:lstStyle/>
          <a:p>
            <a:pPr algn="just"/>
            <a:r>
              <a:rPr lang="fr-FR" sz="2000" dirty="0">
                <a:effectLst/>
              </a:rPr>
              <a:t>Le contrôle a postériori constitue un moyen privilégié d’intervention auprès des responsables de traitements de données personnelles</a:t>
            </a:r>
            <a:r>
              <a:rPr lang="fr-FR" sz="2000" dirty="0" smtClean="0">
                <a:effectLst/>
              </a:rPr>
              <a:t>.</a:t>
            </a:r>
          </a:p>
          <a:p>
            <a:pPr algn="just"/>
            <a:endParaRPr lang="fr-FR" sz="2000" dirty="0">
              <a:effectLst/>
            </a:endParaRPr>
          </a:p>
          <a:p>
            <a:pPr algn="just"/>
            <a:r>
              <a:rPr lang="fr-FR" sz="2000" dirty="0">
                <a:effectLst/>
              </a:rPr>
              <a:t>Les missions de contrôle s’inscrivent dans le cadre d’un programme annuel adopté en séance plénière. Ce programme est élaboré en fonction des thèmes d’actualité et des grandes problématiques dont la CNIL est </a:t>
            </a:r>
            <a:r>
              <a:rPr lang="fr-FR" sz="2000" dirty="0" smtClean="0">
                <a:effectLst/>
              </a:rPr>
              <a:t>saisie.</a:t>
            </a:r>
          </a:p>
          <a:p>
            <a:pPr marL="0" indent="0" algn="just">
              <a:buNone/>
            </a:pPr>
            <a:endParaRPr lang="fr-FR" sz="2000" dirty="0">
              <a:effectLst/>
            </a:endParaRPr>
          </a:p>
          <a:p>
            <a:pPr algn="just"/>
            <a:r>
              <a:rPr lang="fr-FR" sz="2000" dirty="0">
                <a:effectLst/>
              </a:rPr>
              <a:t>Les contrôles peuvent également être décidés en réponse à des besoins ponctuels, dans le cadre de l’instruction de plaintes, ou de demandes de conseil</a:t>
            </a:r>
            <a:r>
              <a:rPr lang="fr-FR" sz="2000" dirty="0" smtClean="0">
                <a:effectLst/>
              </a:rPr>
              <a:t>.</a:t>
            </a:r>
            <a:endParaRPr lang="fr-FR" sz="2000" dirty="0">
              <a:effectLst/>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29</a:t>
            </a:fld>
            <a:endParaRPr lang="fr-F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764704"/>
            <a:ext cx="8229600" cy="5366221"/>
          </a:xfrm>
        </p:spPr>
        <p:txBody>
          <a:bodyPr/>
          <a:lstStyle/>
          <a:p>
            <a:pPr algn="just"/>
            <a:r>
              <a:rPr lang="fr-FR" sz="2000" dirty="0">
                <a:effectLst/>
              </a:rPr>
              <a:t>La CNIL est l’autorité en charge de veiller à la protection des données personnelles</a:t>
            </a:r>
            <a:r>
              <a:rPr lang="fr-FR" sz="2000" dirty="0" smtClean="0">
                <a:effectLst/>
              </a:rPr>
              <a:t>.</a:t>
            </a:r>
          </a:p>
          <a:p>
            <a:pPr algn="just"/>
            <a:endParaRPr lang="fr-FR" sz="2000" dirty="0">
              <a:effectLst/>
            </a:endParaRPr>
          </a:p>
          <a:p>
            <a:pPr algn="just"/>
            <a:r>
              <a:rPr lang="fr-FR" sz="2000" dirty="0">
                <a:effectLst/>
              </a:rPr>
              <a:t>Des données sont considérées comme à caractère personnel lorsqu'elles permettent d'identifier directement des personnes (ex : nom, n° d'immatriculation, n° de téléphone, photographie</a:t>
            </a:r>
            <a:r>
              <a:rPr lang="fr-FR" sz="2000" dirty="0" smtClean="0">
                <a:effectLst/>
              </a:rPr>
              <a:t>…).</a:t>
            </a:r>
          </a:p>
          <a:p>
            <a:pPr algn="just"/>
            <a:endParaRPr lang="fr-FR" sz="2000" dirty="0">
              <a:effectLst/>
            </a:endParaRPr>
          </a:p>
          <a:p>
            <a:pPr algn="just"/>
            <a:r>
              <a:rPr lang="fr-FR" sz="2000" dirty="0">
                <a:effectLst/>
              </a:rPr>
              <a:t>Un traitement de données vise la collecte, l'enregistrement, l'utilisation, la transmission ou la communication d'informations personnelles ainsi que toute exploitation de fichiers ou base de données</a:t>
            </a:r>
            <a:r>
              <a:rPr lang="fr-FR" sz="2000" dirty="0" smtClean="0">
                <a:effectLst/>
              </a:rPr>
              <a:t>.</a:t>
            </a:r>
          </a:p>
          <a:p>
            <a:pPr algn="just"/>
            <a:endParaRPr lang="fr-FR" sz="2000" dirty="0">
              <a:effectLst/>
            </a:endParaRPr>
          </a:p>
          <a:p>
            <a:pPr algn="just"/>
            <a:r>
              <a:rPr lang="fr-FR" sz="2000" dirty="0">
                <a:effectLst/>
              </a:rPr>
              <a:t>Un tel traitement implique diverses obligations à la charge des utilisateurs des données.</a:t>
            </a:r>
          </a:p>
        </p:txBody>
      </p:sp>
      <p:pic>
        <p:nvPicPr>
          <p:cNvPr id="2051" name="Picture 3" descr="C:\Users\aseguin\AppData\Local\Microsoft\Windows\Temporary Internet Files\Content.IE5\MAO38NLL\MC900356021[1].wmf"/>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7020272" y="5661248"/>
            <a:ext cx="818273" cy="79208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12"/>
          </p:nvPr>
        </p:nvSpPr>
        <p:spPr/>
        <p:txBody>
          <a:bodyPr/>
          <a:lstStyle/>
          <a:p>
            <a:fld id="{481A6B10-5DD5-44B0-B7EE-5189D52AEE9B}" type="slidenum">
              <a:rPr lang="fr-FR" smtClean="0"/>
              <a:pPr/>
              <a:t>3</a:t>
            </a:fld>
            <a:endParaRPr lang="fr-FR"/>
          </a:p>
        </p:txBody>
      </p:sp>
    </p:spTree>
    <p:extLst>
      <p:ext uri="{BB962C8B-B14F-4D97-AF65-F5344CB8AC3E}">
        <p14:creationId xmlns:p14="http://schemas.microsoft.com/office/powerpoint/2010/main" xmlns="" val="111072536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fr-FR"/>
              <a:t>Contrôles</a:t>
            </a:r>
          </a:p>
        </p:txBody>
      </p:sp>
      <p:sp>
        <p:nvSpPr>
          <p:cNvPr id="114691" name="Rectangle 3"/>
          <p:cNvSpPr>
            <a:spLocks noGrp="1" noChangeArrowheads="1"/>
          </p:cNvSpPr>
          <p:nvPr>
            <p:ph type="body" idx="1"/>
          </p:nvPr>
        </p:nvSpPr>
        <p:spPr>
          <a:xfrm>
            <a:off x="468313" y="1772817"/>
            <a:ext cx="8229600" cy="4608512"/>
          </a:xfrm>
        </p:spPr>
        <p:txBody>
          <a:bodyPr/>
          <a:lstStyle/>
          <a:p>
            <a:pPr marL="0" indent="0" algn="just">
              <a:buNone/>
            </a:pPr>
            <a:r>
              <a:rPr lang="fr-FR" sz="2400" b="1" dirty="0">
                <a:solidFill>
                  <a:srgbClr val="FF0000"/>
                </a:solidFill>
                <a:effectLst/>
              </a:rPr>
              <a:t>Pour contrôler les applications informatiques, la CNIL peut </a:t>
            </a:r>
            <a:r>
              <a:rPr lang="fr-FR" sz="2400" b="1" dirty="0" smtClean="0">
                <a:solidFill>
                  <a:srgbClr val="FF0000"/>
                </a:solidFill>
                <a:effectLst/>
              </a:rPr>
              <a:t>:</a:t>
            </a:r>
          </a:p>
          <a:p>
            <a:pPr marL="0" indent="0" algn="just">
              <a:buNone/>
            </a:pPr>
            <a:endParaRPr lang="fr-FR" sz="2000" dirty="0">
              <a:effectLst/>
            </a:endParaRPr>
          </a:p>
          <a:p>
            <a:pPr lvl="0" algn="just"/>
            <a:r>
              <a:rPr lang="fr-FR" sz="2000" dirty="0">
                <a:effectLst/>
              </a:rPr>
              <a:t>Accéder à tous les locaux professionnels </a:t>
            </a:r>
            <a:r>
              <a:rPr lang="fr-FR" sz="2000" dirty="0" smtClean="0">
                <a:effectLst/>
              </a:rPr>
              <a:t>;</a:t>
            </a:r>
          </a:p>
          <a:p>
            <a:pPr lvl="0" algn="just"/>
            <a:endParaRPr lang="fr-FR" sz="2000" dirty="0">
              <a:effectLst/>
            </a:endParaRPr>
          </a:p>
          <a:p>
            <a:pPr lvl="0" algn="just"/>
            <a:r>
              <a:rPr lang="fr-FR" sz="2000" dirty="0">
                <a:effectLst/>
              </a:rPr>
              <a:t>Demander communication de tout document nécessaire et d’en prendre copie </a:t>
            </a:r>
            <a:r>
              <a:rPr lang="fr-FR" sz="2000" dirty="0" smtClean="0">
                <a:effectLst/>
              </a:rPr>
              <a:t>;</a:t>
            </a:r>
          </a:p>
          <a:p>
            <a:pPr lvl="0" algn="just"/>
            <a:endParaRPr lang="fr-FR" sz="2000" dirty="0">
              <a:effectLst/>
            </a:endParaRPr>
          </a:p>
          <a:p>
            <a:pPr lvl="0" algn="just"/>
            <a:r>
              <a:rPr lang="fr-FR" sz="2000" dirty="0">
                <a:effectLst/>
              </a:rPr>
              <a:t>Recueillir tout renseignement utile </a:t>
            </a:r>
            <a:r>
              <a:rPr lang="fr-FR" sz="2000" dirty="0" smtClean="0">
                <a:effectLst/>
              </a:rPr>
              <a:t>;</a:t>
            </a:r>
          </a:p>
          <a:p>
            <a:pPr marL="0" lvl="0" indent="0" algn="just">
              <a:buNone/>
            </a:pPr>
            <a:endParaRPr lang="fr-FR" sz="2000" dirty="0">
              <a:effectLst/>
            </a:endParaRPr>
          </a:p>
          <a:p>
            <a:pPr lvl="0" algn="just"/>
            <a:r>
              <a:rPr lang="fr-FR" sz="2000" dirty="0">
                <a:effectLst/>
              </a:rPr>
              <a:t>Accéder aux programmes informatiques et aux données.</a:t>
            </a: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30</a:t>
            </a:fld>
            <a:endParaRPr lang="fr-FR"/>
          </a:p>
        </p:txBody>
      </p:sp>
    </p:spTree>
    <p:extLst>
      <p:ext uri="{BB962C8B-B14F-4D97-AF65-F5344CB8AC3E}">
        <p14:creationId xmlns:p14="http://schemas.microsoft.com/office/powerpoint/2010/main" xmlns="" val="416187793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fr-FR" dirty="0" smtClean="0"/>
              <a:t>Sanctions</a:t>
            </a:r>
            <a:br>
              <a:rPr lang="fr-FR" dirty="0" smtClean="0"/>
            </a:br>
            <a:r>
              <a:rPr lang="fr-FR" sz="2000" i="1" dirty="0" smtClean="0">
                <a:solidFill>
                  <a:srgbClr val="FF0000"/>
                </a:solidFill>
              </a:rPr>
              <a:t>La diversité des sanctions</a:t>
            </a:r>
            <a:endParaRPr lang="fr-FR" sz="2000" i="1" dirty="0">
              <a:solidFill>
                <a:srgbClr val="FF0000"/>
              </a:solidFill>
            </a:endParaRPr>
          </a:p>
        </p:txBody>
      </p:sp>
      <p:sp>
        <p:nvSpPr>
          <p:cNvPr id="118787" name="Rectangle 3"/>
          <p:cNvSpPr>
            <a:spLocks noGrp="1" noChangeArrowheads="1"/>
          </p:cNvSpPr>
          <p:nvPr>
            <p:ph type="body" idx="1"/>
          </p:nvPr>
        </p:nvSpPr>
        <p:spPr>
          <a:xfrm>
            <a:off x="468313" y="2060575"/>
            <a:ext cx="8229600" cy="4176737"/>
          </a:xfrm>
        </p:spPr>
        <p:txBody>
          <a:bodyPr/>
          <a:lstStyle/>
          <a:p>
            <a:pPr algn="just"/>
            <a:r>
              <a:rPr lang="fr-FR" sz="1800" dirty="0">
                <a:effectLst/>
              </a:rPr>
              <a:t>A l’issue de missions de contrôle ou de plaintes, la CNIL peut prononcer diverses sanctions à l’égard du responsable de traitements qui ne respecteraient pas la loi</a:t>
            </a:r>
            <a:r>
              <a:rPr lang="fr-FR" sz="1800" dirty="0" smtClean="0">
                <a:effectLst/>
              </a:rPr>
              <a:t>.</a:t>
            </a:r>
          </a:p>
          <a:p>
            <a:pPr marL="0" indent="0" algn="just">
              <a:buNone/>
            </a:pPr>
            <a:endParaRPr lang="fr-FR" sz="1800" dirty="0">
              <a:effectLst/>
            </a:endParaRPr>
          </a:p>
          <a:p>
            <a:pPr algn="just"/>
            <a:r>
              <a:rPr lang="fr-FR" sz="1800" dirty="0">
                <a:effectLst/>
              </a:rPr>
              <a:t>La CNIL se réunit en formation contentieuse, et elle peut prononcer </a:t>
            </a:r>
            <a:r>
              <a:rPr lang="fr-FR" sz="1800" dirty="0" smtClean="0">
                <a:effectLst/>
              </a:rPr>
              <a:t>:</a:t>
            </a:r>
          </a:p>
          <a:p>
            <a:pPr lvl="1" algn="just">
              <a:buFont typeface="Wingdings" pitchFamily="2" charset="2"/>
              <a:buChar char="v"/>
            </a:pPr>
            <a:r>
              <a:rPr lang="fr-FR" sz="1800" dirty="0" smtClean="0">
                <a:effectLst/>
              </a:rPr>
              <a:t>Des </a:t>
            </a:r>
            <a:r>
              <a:rPr lang="fr-FR" sz="1800" dirty="0">
                <a:effectLst/>
              </a:rPr>
              <a:t>avertissements (qu’elle peut rendre publics</a:t>
            </a:r>
            <a:r>
              <a:rPr lang="fr-FR" sz="1800" dirty="0" smtClean="0">
                <a:effectLst/>
              </a:rPr>
              <a:t>),</a:t>
            </a:r>
          </a:p>
          <a:p>
            <a:pPr lvl="1" algn="just">
              <a:buFont typeface="Wingdings" pitchFamily="2" charset="2"/>
              <a:buChar char="v"/>
            </a:pPr>
            <a:r>
              <a:rPr lang="fr-FR" sz="1800" dirty="0" smtClean="0">
                <a:effectLst/>
              </a:rPr>
              <a:t>Après une mise </a:t>
            </a:r>
            <a:r>
              <a:rPr lang="fr-FR" sz="1800" dirty="0">
                <a:effectLst/>
              </a:rPr>
              <a:t>en demeure infructueuse :</a:t>
            </a:r>
          </a:p>
          <a:p>
            <a:pPr lvl="2" algn="just"/>
            <a:r>
              <a:rPr lang="fr-FR" sz="1600" dirty="0">
                <a:effectLst/>
              </a:rPr>
              <a:t>Une sanction pécuniaire (d’un montant max de 150.000 € et de 300.000 </a:t>
            </a:r>
            <a:r>
              <a:rPr lang="fr-FR" sz="1600" dirty="0" smtClean="0">
                <a:effectLst/>
              </a:rPr>
              <a:t>€ </a:t>
            </a:r>
            <a:r>
              <a:rPr lang="fr-FR" sz="1600" dirty="0">
                <a:effectLst/>
              </a:rPr>
              <a:t>en cas de récidive), </a:t>
            </a:r>
          </a:p>
          <a:p>
            <a:pPr lvl="2" algn="just"/>
            <a:r>
              <a:rPr lang="fr-FR" sz="1600" dirty="0">
                <a:effectLst/>
              </a:rPr>
              <a:t>Une injonction de cesser le traitement,</a:t>
            </a:r>
          </a:p>
          <a:p>
            <a:pPr lvl="2" algn="just"/>
            <a:r>
              <a:rPr lang="fr-FR" sz="1600" dirty="0">
                <a:effectLst/>
              </a:rPr>
              <a:t>Le retrait de l’autorisation pour le traitement.</a:t>
            </a:r>
          </a:p>
        </p:txBody>
      </p:sp>
      <p:pic>
        <p:nvPicPr>
          <p:cNvPr id="7170" name="Picture 2" descr="C:\Users\aseguin\AppData\Local\Microsoft\Windows\Temporary Internet Files\Content.IE5\LB5CY96W\MC900411320[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20272" y="836712"/>
            <a:ext cx="889021" cy="70978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12"/>
          </p:nvPr>
        </p:nvSpPr>
        <p:spPr/>
        <p:txBody>
          <a:bodyPr/>
          <a:lstStyle/>
          <a:p>
            <a:fld id="{481A6B10-5DD5-44B0-B7EE-5189D52AEE9B}" type="slidenum">
              <a:rPr lang="fr-FR" smtClean="0"/>
              <a:pPr/>
              <a:t>31</a:t>
            </a:fld>
            <a:endParaRPr lang="fr-F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7" name="Rectangle 3"/>
          <p:cNvSpPr>
            <a:spLocks noGrp="1" noChangeArrowheads="1"/>
          </p:cNvSpPr>
          <p:nvPr>
            <p:ph type="body" idx="1"/>
          </p:nvPr>
        </p:nvSpPr>
        <p:spPr>
          <a:xfrm>
            <a:off x="467544" y="404664"/>
            <a:ext cx="8229600" cy="6048672"/>
          </a:xfrm>
        </p:spPr>
        <p:txBody>
          <a:bodyPr/>
          <a:lstStyle/>
          <a:p>
            <a:pPr algn="just"/>
            <a:r>
              <a:rPr lang="fr-FR" sz="1600" dirty="0">
                <a:effectLst/>
              </a:rPr>
              <a:t>En cas d'urgence et de violation des droits et libertés résultant de la mise en œuvre d'un traitement, la CNIL peut décider l'interruption temporaire de celui-ci ou le verrouillage des données (pendant </a:t>
            </a:r>
            <a:r>
              <a:rPr lang="fr-FR" sz="1600" dirty="0" smtClean="0">
                <a:effectLst/>
              </a:rPr>
              <a:t>3 </a:t>
            </a:r>
            <a:r>
              <a:rPr lang="fr-FR" sz="1600" dirty="0">
                <a:effectLst/>
              </a:rPr>
              <a:t>mois</a:t>
            </a:r>
            <a:r>
              <a:rPr lang="fr-FR" sz="1600" dirty="0" smtClean="0">
                <a:effectLst/>
              </a:rPr>
              <a:t>).</a:t>
            </a:r>
          </a:p>
          <a:p>
            <a:pPr algn="just"/>
            <a:endParaRPr lang="fr-FR" sz="1600" dirty="0">
              <a:effectLst/>
            </a:endParaRPr>
          </a:p>
          <a:p>
            <a:pPr algn="just"/>
            <a:r>
              <a:rPr lang="fr-FR" sz="1600" dirty="0">
                <a:effectLst/>
              </a:rPr>
              <a:t>Depuis le 29 mars 2011 : les sanctions pécuniaires prononcées par la CNIL peuvent être rendues publiques. En outre, la formation contentieuse peut ordonner l’insertion de sa décision dans la presse, aux </a:t>
            </a:r>
            <a:r>
              <a:rPr lang="fr-FR" sz="1600" dirty="0" smtClean="0">
                <a:effectLst/>
              </a:rPr>
              <a:t>frais </a:t>
            </a:r>
            <a:r>
              <a:rPr lang="fr-FR" sz="1600" dirty="0">
                <a:effectLst/>
              </a:rPr>
              <a:t>de l’organisme sanctionné</a:t>
            </a:r>
            <a:r>
              <a:rPr lang="fr-FR" sz="1600" dirty="0" smtClean="0">
                <a:effectLst/>
              </a:rPr>
              <a:t>.</a:t>
            </a:r>
          </a:p>
          <a:p>
            <a:pPr marL="0" indent="0" algn="just">
              <a:buNone/>
            </a:pPr>
            <a:endParaRPr lang="fr-FR" sz="1600" dirty="0" smtClean="0">
              <a:effectLst/>
            </a:endParaRPr>
          </a:p>
          <a:p>
            <a:pPr algn="just"/>
            <a:r>
              <a:rPr lang="fr-FR" sz="1600" dirty="0">
                <a:effectLst/>
              </a:rPr>
              <a:t>A compter de la date de la notification de la décision, l’organisme sanctionné dispose d’un délai de </a:t>
            </a:r>
            <a:r>
              <a:rPr lang="fr-FR" sz="1600" dirty="0" smtClean="0">
                <a:effectLst/>
              </a:rPr>
              <a:t>2 </a:t>
            </a:r>
            <a:r>
              <a:rPr lang="fr-FR" sz="1600" dirty="0">
                <a:effectLst/>
              </a:rPr>
              <a:t>mois pour former un recours devant le Conseil d’Etat</a:t>
            </a:r>
            <a:r>
              <a:rPr lang="fr-FR" sz="1600" dirty="0" smtClean="0">
                <a:effectLst/>
              </a:rPr>
              <a:t>.</a:t>
            </a:r>
          </a:p>
          <a:p>
            <a:pPr marL="0" indent="0" algn="just">
              <a:buNone/>
            </a:pPr>
            <a:endParaRPr lang="fr-FR" sz="1600" dirty="0">
              <a:effectLst/>
            </a:endParaRPr>
          </a:p>
          <a:p>
            <a:pPr algn="just"/>
            <a:r>
              <a:rPr lang="fr-FR" sz="1600" dirty="0">
                <a:effectLst/>
              </a:rPr>
              <a:t>En outre, en cas d'atteinte grave et immédiate aux droits et libertés, le Président de la CNIL peut demander en référé au </a:t>
            </a:r>
            <a:r>
              <a:rPr lang="fr-FR" sz="1600" dirty="0" smtClean="0">
                <a:effectLst/>
              </a:rPr>
              <a:t>Juge </a:t>
            </a:r>
            <a:r>
              <a:rPr lang="fr-FR" sz="1600" dirty="0">
                <a:effectLst/>
              </a:rPr>
              <a:t>d'ordonner toute mesure de sécurité nécessaire à la sauvegarde de ces droits et libertés</a:t>
            </a:r>
            <a:r>
              <a:rPr lang="fr-FR" sz="1600" dirty="0" smtClean="0">
                <a:effectLst/>
              </a:rPr>
              <a:t>.</a:t>
            </a:r>
          </a:p>
          <a:p>
            <a:pPr marL="0" indent="0" algn="just">
              <a:buNone/>
            </a:pPr>
            <a:endParaRPr lang="fr-FR" sz="1600" dirty="0">
              <a:effectLst/>
            </a:endParaRPr>
          </a:p>
          <a:p>
            <a:pPr algn="just"/>
            <a:r>
              <a:rPr lang="fr-FR" sz="1600" dirty="0">
                <a:effectLst/>
              </a:rPr>
              <a:t>Comme nous l’avons relevé précédemment, outre les sanctions prononcées par la CNIL, le responsable du traitement peut également être condamné pénalement (article 226-16 à 226-24 du Code pénal), la CNIL pouvant dénoncer au Procureur de la </a:t>
            </a:r>
            <a:r>
              <a:rPr lang="fr-FR" sz="1600" dirty="0" smtClean="0">
                <a:effectLst/>
              </a:rPr>
              <a:t>République </a:t>
            </a:r>
            <a:r>
              <a:rPr lang="fr-FR" sz="1600" dirty="0">
                <a:effectLst/>
              </a:rPr>
              <a:t>les </a:t>
            </a:r>
            <a:r>
              <a:rPr lang="fr-FR" sz="1600" dirty="0" smtClean="0">
                <a:effectLst/>
              </a:rPr>
              <a:t>infractions </a:t>
            </a:r>
            <a:r>
              <a:rPr lang="fr-FR" sz="1600" dirty="0">
                <a:effectLst/>
              </a:rPr>
              <a:t>à la loi.</a:t>
            </a:r>
          </a:p>
        </p:txBody>
      </p:sp>
      <p:sp>
        <p:nvSpPr>
          <p:cNvPr id="4" name="Espace réservé du numéro de diapositive 3"/>
          <p:cNvSpPr>
            <a:spLocks noGrp="1"/>
          </p:cNvSpPr>
          <p:nvPr>
            <p:ph type="sldNum" sz="quarter" idx="12"/>
          </p:nvPr>
        </p:nvSpPr>
        <p:spPr/>
        <p:txBody>
          <a:bodyPr/>
          <a:lstStyle/>
          <a:p>
            <a:fld id="{481A6B10-5DD5-44B0-B7EE-5189D52AEE9B}" type="slidenum">
              <a:rPr lang="fr-FR" smtClean="0"/>
              <a:pPr/>
              <a:t>32</a:t>
            </a:fld>
            <a:endParaRPr lang="fr-FR"/>
          </a:p>
        </p:txBody>
      </p:sp>
    </p:spTree>
    <p:extLst>
      <p:ext uri="{BB962C8B-B14F-4D97-AF65-F5344CB8AC3E}">
        <p14:creationId xmlns:p14="http://schemas.microsoft.com/office/powerpoint/2010/main" xmlns="" val="261867057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277812"/>
            <a:ext cx="8229600" cy="1350987"/>
          </a:xfrm>
        </p:spPr>
        <p:txBody>
          <a:bodyPr/>
          <a:lstStyle/>
          <a:p>
            <a:r>
              <a:rPr lang="fr-FR" dirty="0" smtClean="0"/>
              <a:t>Sanctions</a:t>
            </a:r>
            <a:br>
              <a:rPr lang="fr-FR" dirty="0" smtClean="0"/>
            </a:br>
            <a:r>
              <a:rPr lang="fr-FR" sz="2000" i="1" dirty="0" smtClean="0">
                <a:solidFill>
                  <a:schemeClr val="tx1"/>
                </a:solidFill>
              </a:rPr>
              <a:t>Quelques exemples de condamnation</a:t>
            </a:r>
            <a:r>
              <a:rPr lang="fr-FR" sz="2000" i="1" dirty="0" smtClean="0">
                <a:solidFill>
                  <a:srgbClr val="FF0000"/>
                </a:solidFill>
              </a:rPr>
              <a:t/>
            </a:r>
            <a:br>
              <a:rPr lang="fr-FR" sz="2000" i="1" dirty="0" smtClean="0">
                <a:solidFill>
                  <a:srgbClr val="FF0000"/>
                </a:solidFill>
              </a:rPr>
            </a:br>
            <a:r>
              <a:rPr lang="fr-FR" sz="2000" i="1" u="sng" dirty="0" smtClean="0">
                <a:solidFill>
                  <a:srgbClr val="FF0000"/>
                </a:solidFill>
                <a:effectLst/>
              </a:rPr>
              <a:t>En matière de gestion et contrôle des salariés</a:t>
            </a:r>
            <a:endParaRPr lang="fr-FR" sz="2000" i="1" u="sng" dirty="0">
              <a:solidFill>
                <a:srgbClr val="FF0000"/>
              </a:solidFill>
              <a:effectLst/>
            </a:endParaRPr>
          </a:p>
        </p:txBody>
      </p:sp>
      <p:sp>
        <p:nvSpPr>
          <p:cNvPr id="118787" name="Rectangle 3"/>
          <p:cNvSpPr>
            <a:spLocks noGrp="1" noChangeArrowheads="1"/>
          </p:cNvSpPr>
          <p:nvPr>
            <p:ph type="body" idx="1"/>
          </p:nvPr>
        </p:nvSpPr>
        <p:spPr>
          <a:xfrm>
            <a:off x="468313" y="2060575"/>
            <a:ext cx="8229600" cy="4176737"/>
          </a:xfrm>
        </p:spPr>
        <p:txBody>
          <a:bodyPr/>
          <a:lstStyle/>
          <a:p>
            <a:pPr algn="just"/>
            <a:r>
              <a:rPr lang="fr-FR" sz="1800" b="1" i="1" dirty="0">
                <a:solidFill>
                  <a:srgbClr val="FF0000"/>
                </a:solidFill>
                <a:effectLst/>
              </a:rPr>
              <a:t>Délibération du 11 décembre 2007</a:t>
            </a:r>
            <a:r>
              <a:rPr lang="fr-FR" sz="1800" i="1" dirty="0">
                <a:effectLst/>
              </a:rPr>
              <a:t> </a:t>
            </a:r>
            <a:r>
              <a:rPr lang="fr-FR" sz="1800" dirty="0">
                <a:effectLst/>
              </a:rPr>
              <a:t>: La CNIL a prononcé une sanction pécuniaire de 40.000 € à l’encontre de la société SIG pour n’avoir pas supprimé, après une mise en demeure, des commentaires subjectifs qui figuraient dans son fichier de gestion des salariés (« trop chiante », « problèmes d’hygiène (odeurs) », </a:t>
            </a:r>
            <a:r>
              <a:rPr lang="fr-FR" sz="1800" dirty="0" smtClean="0">
                <a:effectLst/>
              </a:rPr>
              <a:t>« personne </a:t>
            </a:r>
            <a:r>
              <a:rPr lang="fr-FR" sz="1800" dirty="0">
                <a:effectLst/>
              </a:rPr>
              <a:t>sans dents qui boit », « lui confier le plus de travail possible – prud’hommes en cours »…).</a:t>
            </a:r>
          </a:p>
          <a:p>
            <a:pPr algn="just"/>
            <a:endParaRPr lang="fr-FR" sz="1800" dirty="0">
              <a:effectLst/>
            </a:endParaRPr>
          </a:p>
          <a:p>
            <a:pPr algn="just"/>
            <a:r>
              <a:rPr lang="fr-FR" sz="1800" b="1" i="1" dirty="0">
                <a:solidFill>
                  <a:srgbClr val="FF0000"/>
                </a:solidFill>
                <a:effectLst/>
              </a:rPr>
              <a:t>Délibération du 22 avril 2010</a:t>
            </a:r>
            <a:r>
              <a:rPr lang="fr-FR" sz="1800" dirty="0">
                <a:effectLst/>
              </a:rPr>
              <a:t> : la CNIL a adressé un avertissement public à ACADOMIA pour la présence dans ses fichiers de milliers de commentaires excessifs, voire injurieux, concernant des enseignants, des parents ou des élèves (« gros con », « saloperie de gamin », « cancer de poumon tant mérité </a:t>
            </a:r>
            <a:r>
              <a:rPr lang="fr-FR" sz="1800" dirty="0" smtClean="0">
                <a:effectLst/>
              </a:rPr>
              <a:t> »…)</a:t>
            </a:r>
            <a:endParaRPr lang="fr-FR" sz="1800" dirty="0">
              <a:effectLst/>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33</a:t>
            </a:fld>
            <a:endParaRPr lang="fr-FR"/>
          </a:p>
        </p:txBody>
      </p:sp>
    </p:spTree>
    <p:extLst>
      <p:ext uri="{BB962C8B-B14F-4D97-AF65-F5344CB8AC3E}">
        <p14:creationId xmlns:p14="http://schemas.microsoft.com/office/powerpoint/2010/main" xmlns="" val="16769848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7" name="Rectangle 3"/>
          <p:cNvSpPr>
            <a:spLocks noGrp="1" noChangeArrowheads="1"/>
          </p:cNvSpPr>
          <p:nvPr>
            <p:ph type="body" idx="1"/>
          </p:nvPr>
        </p:nvSpPr>
        <p:spPr>
          <a:xfrm>
            <a:off x="467544" y="1268760"/>
            <a:ext cx="8229600" cy="4392487"/>
          </a:xfrm>
        </p:spPr>
        <p:txBody>
          <a:bodyPr/>
          <a:lstStyle/>
          <a:p>
            <a:pPr algn="just"/>
            <a:r>
              <a:rPr lang="fr-FR" sz="1800" b="1" i="1" dirty="0">
                <a:solidFill>
                  <a:srgbClr val="FF0000"/>
                </a:solidFill>
                <a:effectLst/>
              </a:rPr>
              <a:t>Délibération du 16 avril 2009</a:t>
            </a:r>
            <a:r>
              <a:rPr lang="fr-FR" sz="1800" dirty="0">
                <a:effectLst/>
              </a:rPr>
              <a:t> : la CNIL a prononcé une sanction pécuniaire de 10.000 € à l’encontre d’un société de prêt-à-porter qui, malgré une mise en demeure, et sous couvert de lutte contre les vols, a mis en place un système de vidéosurveillance qui filmait les salariés de façon permanente, y compris dans des lieux où aucune marchandise n’était stockée et sans les avoir informés.</a:t>
            </a:r>
          </a:p>
          <a:p>
            <a:pPr marL="0" indent="0" algn="just">
              <a:buNone/>
            </a:pPr>
            <a:endParaRPr lang="fr-FR" sz="1800" dirty="0" smtClean="0">
              <a:effectLst/>
            </a:endParaRPr>
          </a:p>
          <a:p>
            <a:pPr marL="0" indent="0" algn="just">
              <a:buNone/>
            </a:pPr>
            <a:endParaRPr lang="fr-FR" sz="1800" dirty="0">
              <a:effectLst/>
            </a:endParaRPr>
          </a:p>
          <a:p>
            <a:pPr algn="just"/>
            <a:r>
              <a:rPr lang="fr-FR" sz="1800" b="1" i="1" dirty="0">
                <a:solidFill>
                  <a:srgbClr val="FF0000"/>
                </a:solidFill>
                <a:effectLst/>
              </a:rPr>
              <a:t>Décision de la Cour d’Appel de Dijon du 25 octobre 2010</a:t>
            </a:r>
            <a:r>
              <a:rPr lang="fr-FR" sz="1800" i="1" dirty="0">
                <a:effectLst/>
              </a:rPr>
              <a:t> </a:t>
            </a:r>
            <a:r>
              <a:rPr lang="fr-FR" sz="1800" dirty="0">
                <a:effectLst/>
              </a:rPr>
              <a:t>: La </a:t>
            </a:r>
            <a:r>
              <a:rPr lang="fr-FR" sz="1800" dirty="0" smtClean="0">
                <a:effectLst/>
              </a:rPr>
              <a:t>Cour d’Appel </a:t>
            </a:r>
            <a:r>
              <a:rPr lang="fr-FR" sz="1800" dirty="0">
                <a:effectLst/>
              </a:rPr>
              <a:t>de Dijon a jugé qu’un licenciement est injustifié si l’employeur se sert d’un dispositif de géolocalisation pour prouver l’utilisation d’un véhicule de service à des fins personnelles, alors même que ce dispositif n’est pas déclaré à la CNIL et est utilisé à l’insu des salariés.</a:t>
            </a:r>
          </a:p>
          <a:p>
            <a:pPr algn="just"/>
            <a:endParaRPr lang="fr-FR" sz="1800" dirty="0">
              <a:effectLst/>
            </a:endParaRPr>
          </a:p>
        </p:txBody>
      </p:sp>
      <p:sp>
        <p:nvSpPr>
          <p:cNvPr id="4" name="Espace réservé du numéro de diapositive 3"/>
          <p:cNvSpPr>
            <a:spLocks noGrp="1"/>
          </p:cNvSpPr>
          <p:nvPr>
            <p:ph type="sldNum" sz="quarter" idx="12"/>
          </p:nvPr>
        </p:nvSpPr>
        <p:spPr/>
        <p:txBody>
          <a:bodyPr/>
          <a:lstStyle/>
          <a:p>
            <a:fld id="{481A6B10-5DD5-44B0-B7EE-5189D52AEE9B}" type="slidenum">
              <a:rPr lang="fr-FR" smtClean="0"/>
              <a:pPr/>
              <a:t>34</a:t>
            </a:fld>
            <a:endParaRPr lang="fr-FR"/>
          </a:p>
        </p:txBody>
      </p:sp>
    </p:spTree>
    <p:extLst>
      <p:ext uri="{BB962C8B-B14F-4D97-AF65-F5344CB8AC3E}">
        <p14:creationId xmlns:p14="http://schemas.microsoft.com/office/powerpoint/2010/main" xmlns="" val="124108743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277812"/>
            <a:ext cx="8229600" cy="1350987"/>
          </a:xfrm>
        </p:spPr>
        <p:txBody>
          <a:bodyPr/>
          <a:lstStyle/>
          <a:p>
            <a:r>
              <a:rPr lang="fr-FR" dirty="0" smtClean="0"/>
              <a:t>Sanctions</a:t>
            </a:r>
            <a:br>
              <a:rPr lang="fr-FR" dirty="0" smtClean="0"/>
            </a:br>
            <a:r>
              <a:rPr lang="fr-FR" sz="2000" i="1" dirty="0" smtClean="0">
                <a:solidFill>
                  <a:schemeClr val="tx1"/>
                </a:solidFill>
              </a:rPr>
              <a:t>Quelques exemples de condamnation</a:t>
            </a:r>
            <a:r>
              <a:rPr lang="fr-FR" sz="2000" i="1" dirty="0" smtClean="0">
                <a:solidFill>
                  <a:srgbClr val="FF0000"/>
                </a:solidFill>
              </a:rPr>
              <a:t/>
            </a:r>
            <a:br>
              <a:rPr lang="fr-FR" sz="2000" i="1" dirty="0" smtClean="0">
                <a:solidFill>
                  <a:srgbClr val="FF0000"/>
                </a:solidFill>
              </a:rPr>
            </a:br>
            <a:r>
              <a:rPr lang="fr-FR" sz="2000" i="1" u="sng" dirty="0" smtClean="0">
                <a:solidFill>
                  <a:srgbClr val="FF0000"/>
                </a:solidFill>
                <a:effectLst/>
              </a:rPr>
              <a:t>En matière de prospection et de fichiers clients</a:t>
            </a:r>
            <a:endParaRPr lang="fr-FR" sz="2000" i="1" u="sng" dirty="0">
              <a:solidFill>
                <a:srgbClr val="FF0000"/>
              </a:solidFill>
              <a:effectLst/>
            </a:endParaRPr>
          </a:p>
        </p:txBody>
      </p:sp>
      <p:sp>
        <p:nvSpPr>
          <p:cNvPr id="118787" name="Rectangle 3"/>
          <p:cNvSpPr>
            <a:spLocks noGrp="1" noChangeArrowheads="1"/>
          </p:cNvSpPr>
          <p:nvPr>
            <p:ph type="body" idx="1"/>
          </p:nvPr>
        </p:nvSpPr>
        <p:spPr>
          <a:xfrm>
            <a:off x="468313" y="1916832"/>
            <a:ext cx="8229600" cy="4680519"/>
          </a:xfrm>
        </p:spPr>
        <p:txBody>
          <a:bodyPr/>
          <a:lstStyle/>
          <a:p>
            <a:pPr algn="just"/>
            <a:r>
              <a:rPr lang="fr-FR" sz="1600" b="1" i="1" dirty="0">
                <a:solidFill>
                  <a:srgbClr val="FF0000"/>
                </a:solidFill>
                <a:effectLst/>
              </a:rPr>
              <a:t>Délibération du 27 mars 2009</a:t>
            </a:r>
            <a:r>
              <a:rPr lang="fr-FR" sz="1600" i="1" dirty="0">
                <a:effectLst/>
              </a:rPr>
              <a:t> </a:t>
            </a:r>
            <a:r>
              <a:rPr lang="fr-FR" sz="1600" dirty="0">
                <a:effectLst/>
              </a:rPr>
              <a:t>: La société LECLERC exploitant une grande surface des Yvelines a été condamnée à 30.000 € en raison du défaut de mise en place d’information des clients et des salariés concernant les différents fichiers mis en œuvre, malgré une mise en demeure.</a:t>
            </a:r>
          </a:p>
          <a:p>
            <a:pPr marL="0" indent="0" algn="just">
              <a:buNone/>
            </a:pPr>
            <a:endParaRPr lang="fr-FR" sz="1600" dirty="0">
              <a:effectLst/>
            </a:endParaRPr>
          </a:p>
          <a:p>
            <a:pPr algn="just"/>
            <a:r>
              <a:rPr lang="fr-FR" sz="1600" b="1" i="1" dirty="0">
                <a:solidFill>
                  <a:srgbClr val="FF0000"/>
                </a:solidFill>
                <a:effectLst/>
              </a:rPr>
              <a:t>Délibération du 17 juin 2010</a:t>
            </a:r>
            <a:r>
              <a:rPr lang="fr-FR" sz="1600" dirty="0">
                <a:effectLst/>
              </a:rPr>
              <a:t> : La CNIL a condamné la société JPSM, société récidiviste, à 15.000 € pour l’envoi à des particuliers de fax publicitaires non sollicités et pour n’avoir pas pris en compte les demandes d’opposition qui lui ont été adressées.</a:t>
            </a:r>
          </a:p>
          <a:p>
            <a:pPr marL="0" indent="0" algn="just">
              <a:buNone/>
            </a:pPr>
            <a:endParaRPr lang="fr-FR" sz="1600" dirty="0">
              <a:effectLst/>
            </a:endParaRPr>
          </a:p>
          <a:p>
            <a:pPr algn="just"/>
            <a:r>
              <a:rPr lang="fr-FR" sz="1600" b="1" i="1" dirty="0">
                <a:solidFill>
                  <a:srgbClr val="FF0000"/>
                </a:solidFill>
                <a:effectLst/>
              </a:rPr>
              <a:t>Délibération du 3 mars 2011</a:t>
            </a:r>
            <a:r>
              <a:rPr lang="fr-FR" sz="1600" dirty="0">
                <a:effectLst/>
              </a:rPr>
              <a:t> : la CNIL a prononcé une amende de 50.000 € à l’encontre d’une société de vente de coffrets cadeaux qui a collecté des données sur les personnes souhaitant utiliser leur chèque-cadeau, sans qu’elles puissent s’y opposer. Les informations recueillies ont permis à la société de constituer, sans frais, un fichier de prospects, dont elle a tiré un avantage financier certain.</a:t>
            </a:r>
          </a:p>
          <a:p>
            <a:pPr algn="just"/>
            <a:endParaRPr lang="fr-FR" sz="1800" dirty="0">
              <a:effectLst/>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35</a:t>
            </a:fld>
            <a:endParaRPr lang="fr-FR"/>
          </a:p>
        </p:txBody>
      </p:sp>
    </p:spTree>
    <p:extLst>
      <p:ext uri="{BB962C8B-B14F-4D97-AF65-F5344CB8AC3E}">
        <p14:creationId xmlns:p14="http://schemas.microsoft.com/office/powerpoint/2010/main" xmlns="" val="159212086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ctrTitle"/>
          </p:nvPr>
        </p:nvSpPr>
        <p:spPr/>
        <p:txBody>
          <a:bodyPr/>
          <a:lstStyle/>
          <a:p>
            <a:r>
              <a:rPr lang="fr-FR"/>
              <a:t>CNIL</a:t>
            </a:r>
          </a:p>
        </p:txBody>
      </p:sp>
      <p:sp>
        <p:nvSpPr>
          <p:cNvPr id="99331" name="Rectangle 3"/>
          <p:cNvSpPr>
            <a:spLocks noGrp="1" noChangeArrowheads="1"/>
          </p:cNvSpPr>
          <p:nvPr>
            <p:ph type="subTitle" idx="1"/>
          </p:nvPr>
        </p:nvSpPr>
        <p:spPr>
          <a:xfrm>
            <a:off x="1116013" y="3860800"/>
            <a:ext cx="7016750" cy="1752600"/>
          </a:xfrm>
        </p:spPr>
        <p:txBody>
          <a:bodyPr/>
          <a:lstStyle/>
          <a:p>
            <a:r>
              <a:rPr lang="fr-FR"/>
              <a:t>LES MISSIONS</a:t>
            </a:r>
          </a:p>
        </p:txBody>
      </p:sp>
      <p:pic>
        <p:nvPicPr>
          <p:cNvPr id="5"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332656"/>
            <a:ext cx="1827213" cy="6858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numéro de diapositive 2"/>
          <p:cNvSpPr>
            <a:spLocks noGrp="1"/>
          </p:cNvSpPr>
          <p:nvPr>
            <p:ph type="sldNum" sz="quarter" idx="4"/>
          </p:nvPr>
        </p:nvSpPr>
        <p:spPr/>
        <p:txBody>
          <a:bodyPr/>
          <a:lstStyle/>
          <a:p>
            <a:fld id="{EE712F16-FE49-4846-BB5A-3825AD1D3B07}" type="slidenum">
              <a:rPr lang="fr-FR" smtClean="0"/>
              <a:pPr/>
              <a:t>4</a:t>
            </a:fld>
            <a:endParaRPr lang="fr-F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fr-FR" dirty="0" smtClean="0"/>
              <a:t>Informer - Conseiller</a:t>
            </a:r>
            <a:endParaRPr lang="fr-FR" dirty="0"/>
          </a:p>
        </p:txBody>
      </p:sp>
      <p:sp>
        <p:nvSpPr>
          <p:cNvPr id="98307" name="Rectangle 3"/>
          <p:cNvSpPr>
            <a:spLocks noGrp="1" noChangeArrowheads="1"/>
          </p:cNvSpPr>
          <p:nvPr>
            <p:ph type="body" idx="1"/>
          </p:nvPr>
        </p:nvSpPr>
        <p:spPr>
          <a:xfrm>
            <a:off x="467544" y="1700808"/>
            <a:ext cx="8229600" cy="4530725"/>
          </a:xfrm>
        </p:spPr>
        <p:txBody>
          <a:bodyPr/>
          <a:lstStyle/>
          <a:p>
            <a:pPr lvl="0" algn="just"/>
            <a:r>
              <a:rPr lang="fr-FR" sz="2000" dirty="0">
                <a:solidFill>
                  <a:schemeClr val="tx1"/>
                </a:solidFill>
                <a:effectLst/>
              </a:rPr>
              <a:t>Elle a une </a:t>
            </a:r>
            <a:r>
              <a:rPr lang="fr-FR" sz="2000" u="sng" dirty="0">
                <a:solidFill>
                  <a:schemeClr val="tx1"/>
                </a:solidFill>
                <a:effectLst/>
              </a:rPr>
              <a:t>mission générale d’information</a:t>
            </a:r>
            <a:r>
              <a:rPr lang="fr-FR" sz="2000" dirty="0">
                <a:solidFill>
                  <a:schemeClr val="tx1"/>
                </a:solidFill>
                <a:effectLst/>
              </a:rPr>
              <a:t> des personnes des droits que leur reconnaît la loi Informatique et libertés.</a:t>
            </a:r>
          </a:p>
          <a:p>
            <a:pPr marL="0" indent="0" algn="just">
              <a:buNone/>
            </a:pPr>
            <a:r>
              <a:rPr lang="fr-FR" sz="2000" dirty="0" smtClean="0">
                <a:solidFill>
                  <a:schemeClr val="tx1"/>
                </a:solidFill>
                <a:effectLst/>
              </a:rPr>
              <a:t>	</a:t>
            </a:r>
            <a:r>
              <a:rPr lang="fr-FR" sz="1800" i="1" dirty="0" smtClean="0">
                <a:solidFill>
                  <a:schemeClr val="tx1"/>
                </a:solidFill>
                <a:effectLst/>
              </a:rPr>
              <a:t>A </a:t>
            </a:r>
            <a:r>
              <a:rPr lang="fr-FR" sz="1800" i="1" dirty="0">
                <a:solidFill>
                  <a:schemeClr val="tx1"/>
                </a:solidFill>
                <a:effectLst/>
              </a:rPr>
              <a:t>titre d’exemple, elle dresse la liste des fichiers nominatifs </a:t>
            </a:r>
            <a:r>
              <a:rPr lang="fr-FR" sz="1800" i="1" dirty="0" smtClean="0">
                <a:solidFill>
                  <a:schemeClr val="tx1"/>
                </a:solidFill>
                <a:effectLst/>
              </a:rPr>
              <a:t>	informatisés </a:t>
            </a:r>
            <a:r>
              <a:rPr lang="fr-FR" sz="1800" i="1" dirty="0">
                <a:solidFill>
                  <a:schemeClr val="tx1"/>
                </a:solidFill>
                <a:effectLst/>
              </a:rPr>
              <a:t>qu'elle établit et met à la disposition du </a:t>
            </a:r>
            <a:r>
              <a:rPr lang="fr-FR" sz="1800" i="1" dirty="0" smtClean="0">
                <a:solidFill>
                  <a:schemeClr val="tx1"/>
                </a:solidFill>
                <a:effectLst/>
              </a:rPr>
              <a:t>	public ; </a:t>
            </a:r>
            <a:r>
              <a:rPr lang="fr-FR" sz="1800" i="1" dirty="0">
                <a:solidFill>
                  <a:schemeClr val="tx1"/>
                </a:solidFill>
                <a:effectLst/>
              </a:rPr>
              <a:t>elle assure des actions de formation et de </a:t>
            </a:r>
            <a:r>
              <a:rPr lang="fr-FR" sz="1800" i="1" dirty="0" smtClean="0">
                <a:solidFill>
                  <a:schemeClr val="tx1"/>
                </a:solidFill>
                <a:effectLst/>
              </a:rPr>
              <a:t>	sensibilisation </a:t>
            </a:r>
            <a:r>
              <a:rPr lang="fr-FR" sz="1800" i="1" dirty="0">
                <a:solidFill>
                  <a:schemeClr val="tx1"/>
                </a:solidFill>
                <a:effectLst/>
              </a:rPr>
              <a:t>par le biais de colloques, salons et de </a:t>
            </a:r>
            <a:r>
              <a:rPr lang="fr-FR" sz="1800" i="1" dirty="0" smtClean="0">
                <a:solidFill>
                  <a:schemeClr val="tx1"/>
                </a:solidFill>
                <a:effectLst/>
              </a:rPr>
              <a:t>	conférences.</a:t>
            </a:r>
          </a:p>
          <a:p>
            <a:pPr marL="0" indent="0" algn="just">
              <a:buNone/>
            </a:pPr>
            <a:endParaRPr lang="fr-FR" sz="2000" i="1" dirty="0">
              <a:solidFill>
                <a:schemeClr val="tx1"/>
              </a:solidFill>
              <a:effectLst/>
            </a:endParaRPr>
          </a:p>
          <a:p>
            <a:pPr algn="just"/>
            <a:r>
              <a:rPr lang="fr-FR" sz="2000" dirty="0">
                <a:solidFill>
                  <a:schemeClr val="tx1"/>
                </a:solidFill>
                <a:effectLst/>
              </a:rPr>
              <a:t>Elle a une mission d’information des pouvoirs publics. </a:t>
            </a:r>
            <a:endParaRPr lang="fr-FR" sz="2000" dirty="0" smtClean="0">
              <a:solidFill>
                <a:schemeClr val="tx1"/>
              </a:solidFill>
              <a:effectLst/>
            </a:endParaRPr>
          </a:p>
          <a:p>
            <a:pPr marL="0" indent="0" algn="just">
              <a:buNone/>
            </a:pPr>
            <a:r>
              <a:rPr lang="fr-FR" sz="2000" dirty="0">
                <a:effectLst/>
              </a:rPr>
              <a:t>	</a:t>
            </a:r>
            <a:r>
              <a:rPr lang="fr-FR" sz="1800" i="1" dirty="0" smtClean="0">
                <a:solidFill>
                  <a:schemeClr val="tx1"/>
                </a:solidFill>
                <a:effectLst/>
              </a:rPr>
              <a:t>A </a:t>
            </a:r>
            <a:r>
              <a:rPr lang="fr-FR" sz="1800" i="1" dirty="0">
                <a:solidFill>
                  <a:schemeClr val="tx1"/>
                </a:solidFill>
                <a:effectLst/>
              </a:rPr>
              <a:t>titre d’exemple, le Parlement est régulièrement informé </a:t>
            </a:r>
            <a:r>
              <a:rPr lang="fr-FR" sz="1800" i="1" dirty="0" smtClean="0">
                <a:solidFill>
                  <a:schemeClr val="tx1"/>
                </a:solidFill>
                <a:effectLst/>
              </a:rPr>
              <a:t>	des </a:t>
            </a:r>
            <a:r>
              <a:rPr lang="fr-FR" sz="1800" i="1" dirty="0">
                <a:solidFill>
                  <a:schemeClr val="tx1"/>
                </a:solidFill>
                <a:effectLst/>
              </a:rPr>
              <a:t>activités de la CNIL (auditions du Président et </a:t>
            </a:r>
            <a:r>
              <a:rPr lang="fr-FR" sz="1800" i="1" dirty="0" smtClean="0">
                <a:solidFill>
                  <a:schemeClr val="tx1"/>
                </a:solidFill>
                <a:effectLst/>
              </a:rPr>
              <a:t>des 	commissaires</a:t>
            </a:r>
            <a:r>
              <a:rPr lang="fr-FR" sz="1800" i="1" dirty="0">
                <a:solidFill>
                  <a:schemeClr val="tx1"/>
                </a:solidFill>
                <a:effectLst/>
              </a:rPr>
              <a:t>, diffusion d’une lettre d’information à </a:t>
            </a:r>
            <a:r>
              <a:rPr lang="fr-FR" sz="1800" i="1" dirty="0" smtClean="0">
                <a:solidFill>
                  <a:schemeClr val="tx1"/>
                </a:solidFill>
                <a:effectLst/>
              </a:rPr>
              <a:t>	l’intention </a:t>
            </a:r>
            <a:r>
              <a:rPr lang="fr-FR" sz="1800" i="1" dirty="0">
                <a:solidFill>
                  <a:schemeClr val="tx1"/>
                </a:solidFill>
                <a:effectLst/>
              </a:rPr>
              <a:t>des parlementaires…).</a:t>
            </a:r>
            <a:endParaRPr lang="fr-FR" sz="1800" i="1" dirty="0">
              <a:effectLst/>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5</a:t>
            </a:fld>
            <a:endParaRPr lang="fr-F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467544" y="1484784"/>
            <a:ext cx="8229600" cy="3744416"/>
          </a:xfrm>
        </p:spPr>
        <p:txBody>
          <a:bodyPr/>
          <a:lstStyle/>
          <a:p>
            <a:pPr marL="0" indent="0" algn="just">
              <a:buNone/>
            </a:pPr>
            <a:r>
              <a:rPr lang="fr-FR" sz="2000" dirty="0">
                <a:solidFill>
                  <a:schemeClr val="tx1"/>
                </a:solidFill>
                <a:effectLst/>
                <a:latin typeface="+mn-lt"/>
                <a:ea typeface="+mn-ea"/>
                <a:cs typeface="+mn-cs"/>
              </a:rPr>
              <a:t>La CNIL joue également le rôle d'un organisme consultatif </a:t>
            </a:r>
            <a:r>
              <a:rPr lang="fr-FR" sz="2000" dirty="0" smtClean="0">
                <a:solidFill>
                  <a:schemeClr val="tx1"/>
                </a:solidFill>
                <a:effectLst/>
                <a:latin typeface="+mn-lt"/>
                <a:ea typeface="+mn-ea"/>
                <a:cs typeface="+mn-cs"/>
              </a:rPr>
              <a:t>:</a:t>
            </a:r>
          </a:p>
          <a:p>
            <a:pPr marL="0" indent="0" algn="just">
              <a:buNone/>
            </a:pPr>
            <a:endParaRPr lang="fr-FR" sz="2000" b="1" dirty="0">
              <a:solidFill>
                <a:schemeClr val="tx1"/>
              </a:solidFill>
              <a:effectLst/>
              <a:latin typeface="+mn-lt"/>
              <a:ea typeface="+mn-ea"/>
              <a:cs typeface="+mn-cs"/>
            </a:endParaRPr>
          </a:p>
          <a:p>
            <a:pPr lvl="0" algn="just"/>
            <a:r>
              <a:rPr lang="fr-FR" sz="2000" dirty="0">
                <a:solidFill>
                  <a:schemeClr val="tx1"/>
                </a:solidFill>
                <a:effectLst/>
                <a:latin typeface="+mn-lt"/>
                <a:ea typeface="+mn-ea"/>
                <a:cs typeface="+mn-cs"/>
              </a:rPr>
              <a:t>Elle adresse des conseils ou des avis aux personnes qui créent ou gèrent des fichiers nominatifs informatisés </a:t>
            </a:r>
            <a:r>
              <a:rPr lang="fr-FR" sz="2000" dirty="0" smtClean="0">
                <a:solidFill>
                  <a:schemeClr val="tx1"/>
                </a:solidFill>
                <a:effectLst/>
                <a:latin typeface="+mn-lt"/>
                <a:ea typeface="+mn-ea"/>
                <a:cs typeface="+mn-cs"/>
              </a:rPr>
              <a:t>;</a:t>
            </a:r>
          </a:p>
          <a:p>
            <a:pPr marL="0" lvl="0" indent="0" algn="just">
              <a:buNone/>
            </a:pPr>
            <a:endParaRPr lang="fr-FR" sz="2000" b="1" dirty="0">
              <a:effectLst/>
            </a:endParaRPr>
          </a:p>
          <a:p>
            <a:pPr marL="0" lvl="0" indent="0" algn="just">
              <a:buNone/>
            </a:pPr>
            <a:endParaRPr lang="fr-FR" sz="2000" b="1" dirty="0">
              <a:solidFill>
                <a:schemeClr val="tx1"/>
              </a:solidFill>
              <a:effectLst/>
              <a:latin typeface="+mn-lt"/>
              <a:ea typeface="+mn-ea"/>
              <a:cs typeface="+mn-cs"/>
            </a:endParaRPr>
          </a:p>
          <a:p>
            <a:pPr lvl="0" algn="just"/>
            <a:r>
              <a:rPr lang="fr-FR" sz="2000" dirty="0" smtClean="0">
                <a:solidFill>
                  <a:schemeClr val="tx1"/>
                </a:solidFill>
                <a:effectLst/>
                <a:latin typeface="+mn-lt"/>
                <a:ea typeface="+mn-ea"/>
                <a:cs typeface="+mn-cs"/>
              </a:rPr>
              <a:t>Le </a:t>
            </a:r>
            <a:r>
              <a:rPr lang="fr-FR" sz="2000" dirty="0">
                <a:solidFill>
                  <a:schemeClr val="tx1"/>
                </a:solidFill>
                <a:effectLst/>
                <a:latin typeface="+mn-lt"/>
                <a:ea typeface="+mn-ea"/>
                <a:cs typeface="+mn-cs"/>
              </a:rPr>
              <a:t>gouvernement la consulte avant de transmettre au Parlement un projet de loi relatif à la protection des donnés </a:t>
            </a:r>
            <a:r>
              <a:rPr lang="fr-FR" sz="2000" dirty="0" smtClean="0">
                <a:solidFill>
                  <a:schemeClr val="tx1"/>
                </a:solidFill>
                <a:effectLst/>
                <a:latin typeface="+mn-lt"/>
                <a:ea typeface="+mn-ea"/>
                <a:cs typeface="+mn-cs"/>
              </a:rPr>
              <a:t>et </a:t>
            </a:r>
            <a:r>
              <a:rPr lang="fr-FR" sz="2000" dirty="0">
                <a:solidFill>
                  <a:schemeClr val="tx1"/>
                </a:solidFill>
                <a:effectLst/>
                <a:latin typeface="+mn-lt"/>
                <a:ea typeface="+mn-ea"/>
                <a:cs typeface="+mn-cs"/>
              </a:rPr>
              <a:t>elle propose des mesures législatives ou réglementaires.</a:t>
            </a:r>
            <a:endParaRPr lang="fr-FR" sz="2000" b="1" dirty="0">
              <a:solidFill>
                <a:schemeClr val="tx1"/>
              </a:solidFill>
              <a:effectLst/>
              <a:latin typeface="+mn-lt"/>
              <a:ea typeface="+mn-ea"/>
              <a:cs typeface="+mn-cs"/>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6</a:t>
            </a:fld>
            <a:endParaRPr lang="fr-FR"/>
          </a:p>
        </p:txBody>
      </p:sp>
    </p:spTree>
    <p:extLst>
      <p:ext uri="{BB962C8B-B14F-4D97-AF65-F5344CB8AC3E}">
        <p14:creationId xmlns:p14="http://schemas.microsoft.com/office/powerpoint/2010/main" xmlns="" val="185146602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fr-FR" dirty="0" smtClean="0"/>
              <a:t>Protéger</a:t>
            </a:r>
            <a:endParaRPr lang="fr-FR" dirty="0"/>
          </a:p>
        </p:txBody>
      </p:sp>
      <p:sp>
        <p:nvSpPr>
          <p:cNvPr id="101379" name="Rectangle 3"/>
          <p:cNvSpPr>
            <a:spLocks noGrp="1" noChangeArrowheads="1"/>
          </p:cNvSpPr>
          <p:nvPr>
            <p:ph type="body" idx="1"/>
          </p:nvPr>
        </p:nvSpPr>
        <p:spPr>
          <a:xfrm>
            <a:off x="468313" y="2060575"/>
            <a:ext cx="8229600" cy="3529013"/>
          </a:xfrm>
        </p:spPr>
        <p:txBody>
          <a:bodyPr/>
          <a:lstStyle/>
          <a:p>
            <a:pPr algn="just"/>
            <a:r>
              <a:rPr lang="fr-FR" sz="2400" dirty="0">
                <a:solidFill>
                  <a:schemeClr val="tx1"/>
                </a:solidFill>
                <a:effectLst/>
                <a:latin typeface="+mn-lt"/>
                <a:ea typeface="+mn-ea"/>
                <a:cs typeface="+mn-cs"/>
              </a:rPr>
              <a:t>La CNIL veille à ce que les citoyens accèdent efficacement aux données contenues dans les traitements les concernant</a:t>
            </a:r>
            <a:r>
              <a:rPr lang="fr-FR" sz="2400" dirty="0" smtClean="0">
                <a:solidFill>
                  <a:schemeClr val="tx1"/>
                </a:solidFill>
                <a:effectLst/>
                <a:latin typeface="+mn-lt"/>
                <a:ea typeface="+mn-ea"/>
                <a:cs typeface="+mn-cs"/>
              </a:rPr>
              <a:t>.</a:t>
            </a:r>
          </a:p>
          <a:p>
            <a:pPr marL="0" indent="0" algn="just">
              <a:buNone/>
            </a:pPr>
            <a:endParaRPr lang="fr-FR" sz="2400" b="1" dirty="0">
              <a:solidFill>
                <a:schemeClr val="tx1"/>
              </a:solidFill>
              <a:effectLst/>
              <a:latin typeface="+mn-lt"/>
              <a:ea typeface="+mn-ea"/>
              <a:cs typeface="+mn-cs"/>
            </a:endParaRPr>
          </a:p>
          <a:p>
            <a:pPr algn="just"/>
            <a:r>
              <a:rPr lang="fr-FR" sz="2400" dirty="0">
                <a:solidFill>
                  <a:schemeClr val="tx1"/>
                </a:solidFill>
                <a:effectLst/>
                <a:latin typeface="+mn-lt"/>
                <a:ea typeface="+mn-ea"/>
                <a:cs typeface="+mn-cs"/>
              </a:rPr>
              <a:t>Elle exerce un droit d’accès indirect, c’est-à-dire pour les citoyens qui le souhaitent, elle exerce l’accès aux fichiers intéressant la sûreté de l’Etat, la défense et </a:t>
            </a:r>
            <a:r>
              <a:rPr lang="fr-FR" sz="2400" dirty="0" smtClean="0">
                <a:solidFill>
                  <a:schemeClr val="tx1"/>
                </a:solidFill>
                <a:effectLst/>
                <a:latin typeface="+mn-lt"/>
                <a:ea typeface="+mn-ea"/>
                <a:cs typeface="+mn-cs"/>
              </a:rPr>
              <a:t>la sécurité </a:t>
            </a:r>
            <a:r>
              <a:rPr lang="fr-FR" sz="2400" dirty="0">
                <a:solidFill>
                  <a:schemeClr val="tx1"/>
                </a:solidFill>
                <a:effectLst/>
                <a:latin typeface="+mn-lt"/>
                <a:ea typeface="+mn-ea"/>
                <a:cs typeface="+mn-cs"/>
              </a:rPr>
              <a:t>publique.</a:t>
            </a:r>
            <a:endParaRPr lang="fr-FR" sz="2400" b="1" dirty="0">
              <a:solidFill>
                <a:schemeClr val="tx1"/>
              </a:solidFill>
              <a:effectLst/>
              <a:latin typeface="+mn-lt"/>
              <a:ea typeface="+mn-ea"/>
              <a:cs typeface="+mn-cs"/>
            </a:endParaRP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7</a:t>
            </a:fld>
            <a:endParaRPr lang="fr-F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fr-FR" dirty="0" smtClean="0"/>
              <a:t>Réguler - Autoriser</a:t>
            </a:r>
            <a:endParaRPr lang="fr-FR" dirty="0"/>
          </a:p>
        </p:txBody>
      </p:sp>
      <p:sp>
        <p:nvSpPr>
          <p:cNvPr id="102403" name="Rectangle 3"/>
          <p:cNvSpPr>
            <a:spLocks noGrp="1" noChangeArrowheads="1"/>
          </p:cNvSpPr>
          <p:nvPr>
            <p:ph type="body" idx="1"/>
          </p:nvPr>
        </p:nvSpPr>
        <p:spPr>
          <a:xfrm>
            <a:off x="468313" y="2060575"/>
            <a:ext cx="8229600" cy="3529013"/>
          </a:xfrm>
        </p:spPr>
        <p:txBody>
          <a:bodyPr/>
          <a:lstStyle/>
          <a:p>
            <a:pPr algn="just"/>
            <a:r>
              <a:rPr lang="fr-FR" sz="2400" dirty="0">
                <a:solidFill>
                  <a:schemeClr val="tx1"/>
                </a:solidFill>
                <a:effectLst/>
                <a:latin typeface="+mn-lt"/>
                <a:ea typeface="+mn-ea"/>
                <a:cs typeface="+mn-cs"/>
              </a:rPr>
              <a:t>La CNIL tient à la disposition du public la liste des traitements qui lui ont été déclarés et leurs principales caractéristiques</a:t>
            </a:r>
            <a:r>
              <a:rPr lang="fr-FR" sz="2400" dirty="0" smtClean="0">
                <a:solidFill>
                  <a:schemeClr val="tx1"/>
                </a:solidFill>
                <a:effectLst/>
                <a:latin typeface="+mn-lt"/>
                <a:ea typeface="+mn-ea"/>
                <a:cs typeface="+mn-cs"/>
              </a:rPr>
              <a:t>.</a:t>
            </a:r>
          </a:p>
          <a:p>
            <a:pPr marL="0" indent="0" algn="just">
              <a:buNone/>
            </a:pPr>
            <a:endParaRPr lang="fr-FR" sz="2400" dirty="0">
              <a:solidFill>
                <a:schemeClr val="tx1"/>
              </a:solidFill>
              <a:effectLst/>
              <a:latin typeface="+mn-lt"/>
              <a:ea typeface="+mn-ea"/>
              <a:cs typeface="+mn-cs"/>
            </a:endParaRPr>
          </a:p>
          <a:p>
            <a:pPr algn="just"/>
            <a:r>
              <a:rPr lang="fr-FR" sz="2400" dirty="0">
                <a:solidFill>
                  <a:schemeClr val="tx1"/>
                </a:solidFill>
                <a:effectLst/>
                <a:latin typeface="+mn-lt"/>
                <a:ea typeface="+mn-ea"/>
                <a:cs typeface="+mn-cs"/>
              </a:rPr>
              <a:t>La CNIL détient aussi le pouvoir d'autoriser – ou de refuser d'autoriser – la création des fichiers les plus dangereux, par le biais du procédé de l'avis conforme.</a:t>
            </a: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8</a:t>
            </a:fld>
            <a:endParaRPr lang="fr-F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fr-FR"/>
              <a:t>Contrôler</a:t>
            </a:r>
          </a:p>
        </p:txBody>
      </p:sp>
      <p:sp>
        <p:nvSpPr>
          <p:cNvPr id="103427" name="Rectangle 3"/>
          <p:cNvSpPr>
            <a:spLocks noGrp="1" noChangeArrowheads="1"/>
          </p:cNvSpPr>
          <p:nvPr>
            <p:ph type="body" idx="1"/>
          </p:nvPr>
        </p:nvSpPr>
        <p:spPr>
          <a:xfrm>
            <a:off x="468313" y="2205038"/>
            <a:ext cx="8229600" cy="3313112"/>
          </a:xfrm>
        </p:spPr>
        <p:txBody>
          <a:bodyPr/>
          <a:lstStyle/>
          <a:p>
            <a:pPr algn="just"/>
            <a:r>
              <a:rPr lang="fr-FR" sz="2400" dirty="0">
                <a:solidFill>
                  <a:schemeClr val="tx1"/>
                </a:solidFill>
                <a:effectLst/>
                <a:latin typeface="+mn-lt"/>
                <a:ea typeface="+mn-ea"/>
                <a:cs typeface="+mn-cs"/>
              </a:rPr>
              <a:t>La CNIL exerce un contrôle a posteriori qui lui permet d’appréhender la mise en œuvre concrète de la loi, de veiller au respect du "droit d'accès" dont chacun dispose à l'égard des informations qui le concernent, et qui lui permet aussi de traquer les fichiers clandestins.</a:t>
            </a:r>
          </a:p>
        </p:txBody>
      </p:sp>
      <p:sp>
        <p:nvSpPr>
          <p:cNvPr id="3" name="Espace réservé du numéro de diapositive 2"/>
          <p:cNvSpPr>
            <a:spLocks noGrp="1"/>
          </p:cNvSpPr>
          <p:nvPr>
            <p:ph type="sldNum" sz="quarter" idx="12"/>
          </p:nvPr>
        </p:nvSpPr>
        <p:spPr/>
        <p:txBody>
          <a:bodyPr/>
          <a:lstStyle/>
          <a:p>
            <a:fld id="{481A6B10-5DD5-44B0-B7EE-5189D52AEE9B}" type="slidenum">
              <a:rPr lang="fr-FR" smtClean="0"/>
              <a:pPr/>
              <a:t>9</a:t>
            </a:fld>
            <a:endParaRPr lang="fr-F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ayon">
  <a:themeElements>
    <a:clrScheme name="Rayon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fontScheme name="Rayo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yon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Rayon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Rayon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Rayon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Rayon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Rayon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Rayon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Rayon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Rayon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743</TotalTime>
  <Words>1383</Words>
  <Application>Microsoft Office PowerPoint</Application>
  <PresentationFormat>Affichage à l'écran (4:3)</PresentationFormat>
  <Paragraphs>224</Paragraphs>
  <Slides>35</Slides>
  <Notes>2</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Rayon</vt:lpstr>
      <vt:lpstr>CNIL</vt:lpstr>
      <vt:lpstr>Définition</vt:lpstr>
      <vt:lpstr>Diapositive 3</vt:lpstr>
      <vt:lpstr>CNIL</vt:lpstr>
      <vt:lpstr>Informer - Conseiller</vt:lpstr>
      <vt:lpstr>Diapositive 6</vt:lpstr>
      <vt:lpstr>Protéger</vt:lpstr>
      <vt:lpstr>Réguler - Autoriser</vt:lpstr>
      <vt:lpstr>Contrôler</vt:lpstr>
      <vt:lpstr>Sanctionner</vt:lpstr>
      <vt:lpstr>Diapositive 11</vt:lpstr>
      <vt:lpstr>Diapositive 12</vt:lpstr>
      <vt:lpstr>Principe de finalité</vt:lpstr>
      <vt:lpstr>Principe de proportionnalité et de pertinence des données</vt:lpstr>
      <vt:lpstr>Principe d’une durée de conservation des données limitée</vt:lpstr>
      <vt:lpstr>Principe de la sécurité et de la confidentialité des données</vt:lpstr>
      <vt:lpstr>Principe du respect des droits des personnes</vt:lpstr>
      <vt:lpstr>CNIL</vt:lpstr>
      <vt:lpstr>Qui déclare?</vt:lpstr>
      <vt:lpstr>Quand déclarer?</vt:lpstr>
      <vt:lpstr>Quelle déclaration choisir?</vt:lpstr>
      <vt:lpstr>Quelle déclaration choisir? La déclaration simplifiée</vt:lpstr>
      <vt:lpstr>Quelle déclaration choisir? La déclaration normale</vt:lpstr>
      <vt:lpstr>La demande d’autorisation</vt:lpstr>
      <vt:lpstr>En pratique : les déclaration simplifiées les plus courantes</vt:lpstr>
      <vt:lpstr>L’importance de la déclaration à la CNIL : exemple : le litige sur les horaires de travail et la mise en place d’une badgeuse</vt:lpstr>
      <vt:lpstr>Diapositive 27</vt:lpstr>
      <vt:lpstr>CNIL</vt:lpstr>
      <vt:lpstr>Contrôles</vt:lpstr>
      <vt:lpstr>Contrôles</vt:lpstr>
      <vt:lpstr>Sanctions La diversité des sanctions</vt:lpstr>
      <vt:lpstr>Diapositive 32</vt:lpstr>
      <vt:lpstr>Sanctions Quelques exemples de condamnation En matière de gestion et contrôle des salariés</vt:lpstr>
      <vt:lpstr>Diapositive 34</vt:lpstr>
      <vt:lpstr>Sanctions Quelques exemples de condamnation En matière de prospection et de fichiers clients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CNIL</dc:title>
  <dc:creator>.</dc:creator>
  <cp:lastModifiedBy>LAFAY</cp:lastModifiedBy>
  <cp:revision>46</cp:revision>
  <cp:lastPrinted>2011-09-28T12:46:00Z</cp:lastPrinted>
  <dcterms:created xsi:type="dcterms:W3CDTF">2007-01-18T07:55:28Z</dcterms:created>
  <dcterms:modified xsi:type="dcterms:W3CDTF">2012-05-29T13:44:32Z</dcterms:modified>
</cp:coreProperties>
</file>