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256" r:id="rId2"/>
    <p:sldId id="257" r:id="rId3"/>
    <p:sldId id="258" r:id="rId4"/>
    <p:sldId id="260" r:id="rId5"/>
    <p:sldId id="262" r:id="rId6"/>
    <p:sldId id="263" r:id="rId7"/>
    <p:sldId id="264" r:id="rId8"/>
    <p:sldId id="259" r:id="rId9"/>
    <p:sldId id="261" r:id="rId10"/>
    <p:sldId id="265" r:id="rId11"/>
    <p:sldId id="266" r:id="rId12"/>
    <p:sldId id="267" r:id="rId13"/>
    <p:sldId id="268" r:id="rId14"/>
    <p:sldId id="269" r:id="rId15"/>
    <p:sldId id="280" r:id="rId16"/>
    <p:sldId id="270" r:id="rId17"/>
    <p:sldId id="273" r:id="rId18"/>
    <p:sldId id="274" r:id="rId19"/>
    <p:sldId id="276" r:id="rId20"/>
    <p:sldId id="277" r:id="rId21"/>
    <p:sldId id="278" r:id="rId22"/>
    <p:sldId id="279" r:id="rId23"/>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137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BB5B459-091F-4A55-8FD7-05892C16B168}" type="datetimeFigureOut">
              <a:rPr lang="fr-FR" smtClean="0"/>
              <a:t>18/12/2013</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8CE7BAE-7B0A-497B-B00F-8013C533ACB8}" type="slidenum">
              <a:rPr lang="fr-FR" smtClean="0"/>
              <a:t>‹N°›</a:t>
            </a:fld>
            <a:endParaRPr lang="fr-FR"/>
          </a:p>
        </p:txBody>
      </p:sp>
    </p:spTree>
    <p:extLst>
      <p:ext uri="{BB962C8B-B14F-4D97-AF65-F5344CB8AC3E}">
        <p14:creationId xmlns:p14="http://schemas.microsoft.com/office/powerpoint/2010/main" val="8194905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9C4F2A37-667B-4ACB-BCB3-760BB9770F00}" type="datetimeFigureOut">
              <a:rPr lang="fr-FR" smtClean="0"/>
              <a:t>18/12/2013</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06F7EA2E-BA01-4D99-A099-519729E01D7B}"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9C4F2A37-667B-4ACB-BCB3-760BB9770F00}" type="datetimeFigureOut">
              <a:rPr lang="fr-FR" smtClean="0"/>
              <a:t>18/12/2013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6F7EA2E-BA01-4D99-A099-519729E01D7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9C4F2A37-667B-4ACB-BCB3-760BB9770F00}" type="datetimeFigureOut">
              <a:rPr lang="fr-FR" smtClean="0"/>
              <a:t>18/12/2013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6F7EA2E-BA01-4D99-A099-519729E01D7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9C4F2A37-667B-4ACB-BCB3-760BB9770F00}" type="datetimeFigureOut">
              <a:rPr lang="fr-FR" smtClean="0"/>
              <a:t>18/12/2013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6F7EA2E-BA01-4D99-A099-519729E01D7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9C4F2A37-667B-4ACB-BCB3-760BB9770F00}" type="datetimeFigureOut">
              <a:rPr lang="fr-FR" smtClean="0"/>
              <a:t>18/12/2013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6F7EA2E-BA01-4D99-A099-519729E01D7B}"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9C4F2A37-667B-4ACB-BCB3-760BB9770F00}" type="datetimeFigureOut">
              <a:rPr lang="fr-FR" smtClean="0"/>
              <a:t>18/12/2013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6F7EA2E-BA01-4D99-A099-519729E01D7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9C4F2A37-667B-4ACB-BCB3-760BB9770F00}" type="datetimeFigureOut">
              <a:rPr lang="fr-FR" smtClean="0"/>
              <a:t>18/12/2013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6F7EA2E-BA01-4D99-A099-519729E01D7B}"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9C4F2A37-667B-4ACB-BCB3-760BB9770F00}" type="datetimeFigureOut">
              <a:rPr lang="fr-FR" smtClean="0"/>
              <a:t>18/12/2013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6F7EA2E-BA01-4D99-A099-519729E01D7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F2A37-667B-4ACB-BCB3-760BB9770F00}" type="datetimeFigureOut">
              <a:rPr lang="fr-FR" smtClean="0"/>
              <a:t>18/12/2013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6F7EA2E-BA01-4D99-A099-519729E01D7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9C4F2A37-667B-4ACB-BCB3-760BB9770F00}" type="datetimeFigureOut">
              <a:rPr lang="fr-FR" smtClean="0"/>
              <a:t>18/12/2013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6F7EA2E-BA01-4D99-A099-519729E01D7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9C4F2A37-667B-4ACB-BCB3-760BB9770F00}" type="datetimeFigureOut">
              <a:rPr lang="fr-FR" smtClean="0"/>
              <a:t>18/12/2013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06F7EA2E-BA01-4D99-A099-519729E01D7B}"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4F2A37-667B-4ACB-BCB3-760BB9770F00}" type="datetimeFigureOut">
              <a:rPr lang="fr-FR" smtClean="0"/>
              <a:t>18/12/2013</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F7EA2E-BA01-4D99-A099-519729E01D7B}"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christopher.boinet@parislex.f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christopher.boinet@parislex.f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christopher.boinet@parislex.f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normAutofit/>
          </a:bodyPr>
          <a:lstStyle/>
          <a:p>
            <a:r>
              <a:rPr lang="fr-FR" sz="3600" dirty="0" smtClean="0"/>
              <a:t>BMD </a:t>
            </a:r>
            <a:r>
              <a:rPr lang="fr-FR" sz="3600" dirty="0"/>
              <a:t>Associés </a:t>
            </a:r>
            <a:r>
              <a:rPr lang="fr-FR" sz="3600" dirty="0">
                <a:sym typeface="Wingdings"/>
              </a:rPr>
              <a:t></a:t>
            </a:r>
            <a:r>
              <a:rPr lang="fr-FR" sz="3600" dirty="0"/>
              <a:t> Société </a:t>
            </a:r>
            <a:r>
              <a:rPr lang="fr-FR" sz="3600" dirty="0" smtClean="0"/>
              <a:t>d’Avocats</a:t>
            </a:r>
            <a:endParaRPr lang="fr-FR" sz="3600" dirty="0"/>
          </a:p>
        </p:txBody>
      </p:sp>
      <p:sp>
        <p:nvSpPr>
          <p:cNvPr id="3" name="Sous-titre 2"/>
          <p:cNvSpPr>
            <a:spLocks noGrp="1"/>
          </p:cNvSpPr>
          <p:nvPr>
            <p:ph type="subTitle" idx="1"/>
          </p:nvPr>
        </p:nvSpPr>
        <p:spPr>
          <a:xfrm>
            <a:off x="1371600" y="2492897"/>
            <a:ext cx="6400800" cy="3888431"/>
          </a:xfrm>
        </p:spPr>
        <p:txBody>
          <a:bodyPr>
            <a:normAutofit fontScale="92500" lnSpcReduction="20000"/>
          </a:bodyPr>
          <a:lstStyle/>
          <a:p>
            <a:pPr algn="ctr"/>
            <a:r>
              <a:rPr lang="fr-FR" b="1" dirty="0"/>
              <a:t>Club des </a:t>
            </a:r>
            <a:r>
              <a:rPr lang="fr-FR" b="1" dirty="0" smtClean="0"/>
              <a:t>Dirigeants </a:t>
            </a:r>
            <a:r>
              <a:rPr lang="fr-FR" b="1" dirty="0"/>
              <a:t>du Grand </a:t>
            </a:r>
            <a:r>
              <a:rPr lang="fr-FR" b="1" dirty="0" smtClean="0"/>
              <a:t>Hôtel </a:t>
            </a:r>
            <a:r>
              <a:rPr lang="fr-FR" b="1" dirty="0"/>
              <a:t>de Paris et Palaces de </a:t>
            </a:r>
            <a:r>
              <a:rPr lang="fr-FR" b="1" dirty="0" smtClean="0"/>
              <a:t>France</a:t>
            </a:r>
          </a:p>
          <a:p>
            <a:pPr algn="ctr"/>
            <a:endParaRPr lang="fr-FR" dirty="0"/>
          </a:p>
          <a:p>
            <a:pPr algn="ctr"/>
            <a:r>
              <a:rPr lang="fr-FR" dirty="0" smtClean="0"/>
              <a:t>jeudi </a:t>
            </a:r>
            <a:r>
              <a:rPr lang="fr-FR" dirty="0"/>
              <a:t>19 décembre 2013</a:t>
            </a:r>
          </a:p>
          <a:p>
            <a:pPr algn="ctr"/>
            <a:r>
              <a:rPr lang="fr-FR" dirty="0"/>
              <a:t> </a:t>
            </a:r>
          </a:p>
          <a:p>
            <a:pPr algn="ctr"/>
            <a:r>
              <a:rPr lang="fr-FR" b="1" dirty="0"/>
              <a:t>Règles et précautions </a:t>
            </a:r>
            <a:endParaRPr lang="fr-FR" b="1" dirty="0" smtClean="0"/>
          </a:p>
          <a:p>
            <a:pPr algn="ctr"/>
            <a:r>
              <a:rPr lang="fr-FR" b="1" dirty="0" smtClean="0"/>
              <a:t>à </a:t>
            </a:r>
            <a:r>
              <a:rPr lang="fr-FR" b="1" dirty="0"/>
              <a:t>prendre lors de </a:t>
            </a:r>
            <a:r>
              <a:rPr lang="fr-FR" b="1" dirty="0" smtClean="0"/>
              <a:t>travaux</a:t>
            </a:r>
          </a:p>
          <a:p>
            <a:pPr algn="ctr"/>
            <a:endParaRPr lang="fr-FR" dirty="0"/>
          </a:p>
          <a:p>
            <a:pPr algn="ctr"/>
            <a:r>
              <a:rPr lang="fr-FR" dirty="0" smtClean="0"/>
              <a:t>(constructions</a:t>
            </a:r>
            <a:r>
              <a:rPr lang="fr-FR" dirty="0"/>
              <a:t>, rénovations, </a:t>
            </a:r>
            <a:endParaRPr lang="fr-FR" dirty="0" smtClean="0"/>
          </a:p>
          <a:p>
            <a:pPr algn="ctr"/>
            <a:r>
              <a:rPr lang="fr-FR" dirty="0"/>
              <a:t>u</a:t>
            </a:r>
            <a:r>
              <a:rPr lang="fr-FR" dirty="0" smtClean="0"/>
              <a:t>rgences, imprévus</a:t>
            </a:r>
            <a:r>
              <a:rPr lang="fr-FR" dirty="0"/>
              <a:t>)</a:t>
            </a:r>
          </a:p>
          <a:p>
            <a:endParaRPr lang="fr-FR" dirty="0"/>
          </a:p>
        </p:txBody>
      </p:sp>
      <p:pic>
        <p:nvPicPr>
          <p:cNvPr id="4" name="Image 3" descr="ParisLex (Petit)"/>
          <p:cNvPicPr/>
          <p:nvPr/>
        </p:nvPicPr>
        <p:blipFill>
          <a:blip r:embed="rId2">
            <a:extLst>
              <a:ext uri="{28A0092B-C50C-407E-A947-70E740481C1C}">
                <a14:useLocalDpi xmlns:a14="http://schemas.microsoft.com/office/drawing/2010/main" val="0"/>
              </a:ext>
            </a:extLst>
          </a:blip>
          <a:srcRect/>
          <a:stretch>
            <a:fillRect/>
          </a:stretch>
        </p:blipFill>
        <p:spPr bwMode="auto">
          <a:xfrm>
            <a:off x="3738562" y="1844825"/>
            <a:ext cx="1666875" cy="648072"/>
          </a:xfrm>
          <a:prstGeom prst="rect">
            <a:avLst/>
          </a:prstGeom>
          <a:noFill/>
          <a:ln>
            <a:noFill/>
          </a:ln>
        </p:spPr>
      </p:pic>
    </p:spTree>
    <p:extLst>
      <p:ext uri="{BB962C8B-B14F-4D97-AF65-F5344CB8AC3E}">
        <p14:creationId xmlns:p14="http://schemas.microsoft.com/office/powerpoint/2010/main" val="4074607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642194"/>
          </a:xfrm>
        </p:spPr>
        <p:txBody>
          <a:bodyPr>
            <a:noAutofit/>
          </a:bodyPr>
          <a:lstStyle/>
          <a:p>
            <a:r>
              <a:rPr lang="fr-FR" sz="3600" b="1" dirty="0" smtClean="0"/>
              <a:t>2.2 Travaux de sécurité : </a:t>
            </a:r>
            <a:br>
              <a:rPr lang="fr-FR" sz="3600" b="1" dirty="0" smtClean="0"/>
            </a:br>
            <a:r>
              <a:rPr lang="fr-FR" sz="3600" b="1" dirty="0" smtClean="0"/>
              <a:t>à qui incombe la charge financière ?</a:t>
            </a:r>
            <a:r>
              <a:rPr lang="fr-FR" sz="3600" dirty="0" smtClean="0"/>
              <a:t/>
            </a:r>
            <a:br>
              <a:rPr lang="fr-FR" sz="3600" dirty="0" smtClean="0"/>
            </a:br>
            <a:endParaRPr lang="fr-FR" sz="3600" dirty="0"/>
          </a:p>
        </p:txBody>
      </p:sp>
      <p:sp>
        <p:nvSpPr>
          <p:cNvPr id="3" name="Espace réservé du contenu 2"/>
          <p:cNvSpPr>
            <a:spLocks noGrp="1"/>
          </p:cNvSpPr>
          <p:nvPr>
            <p:ph idx="1"/>
          </p:nvPr>
        </p:nvSpPr>
        <p:spPr/>
        <p:txBody>
          <a:bodyPr>
            <a:normAutofit lnSpcReduction="10000"/>
          </a:bodyPr>
          <a:lstStyle/>
          <a:p>
            <a:pPr marL="0" indent="0">
              <a:buNone/>
            </a:pPr>
            <a:r>
              <a:rPr lang="fr-FR" dirty="0"/>
              <a:t> </a:t>
            </a:r>
          </a:p>
          <a:p>
            <a:pPr marL="0" indent="0" algn="just">
              <a:buNone/>
            </a:pPr>
            <a:r>
              <a:rPr lang="fr-FR" dirty="0"/>
              <a:t>Les travaux nécessaires pour assurer le respect des règles de sécurité prescrites par l’administration sont : </a:t>
            </a:r>
          </a:p>
          <a:p>
            <a:pPr marL="0" indent="0" algn="just">
              <a:buNone/>
            </a:pPr>
            <a:r>
              <a:rPr lang="fr-FR" dirty="0"/>
              <a:t> </a:t>
            </a:r>
          </a:p>
          <a:p>
            <a:pPr lvl="0" algn="just"/>
            <a:r>
              <a:rPr lang="fr-FR" dirty="0"/>
              <a:t>En principe à la charge du bailleur </a:t>
            </a:r>
            <a:r>
              <a:rPr lang="fr-FR" dirty="0" smtClean="0"/>
              <a:t>(article </a:t>
            </a:r>
            <a:r>
              <a:rPr lang="fr-FR" dirty="0"/>
              <a:t>1719 Code Civil</a:t>
            </a:r>
            <a:r>
              <a:rPr lang="fr-FR" dirty="0" smtClean="0"/>
              <a:t>) ;</a:t>
            </a:r>
            <a:endParaRPr lang="fr-FR" dirty="0"/>
          </a:p>
          <a:p>
            <a:pPr marL="0" indent="0" algn="just">
              <a:buNone/>
            </a:pPr>
            <a:r>
              <a:rPr lang="fr-FR" dirty="0"/>
              <a:t> </a:t>
            </a:r>
          </a:p>
          <a:p>
            <a:pPr lvl="0" algn="just"/>
            <a:r>
              <a:rPr lang="fr-FR" dirty="0"/>
              <a:t>Exceptionnellement à la charge du preneur si le bail le prévoit expressément de façon claire et sans équivoque.</a:t>
            </a:r>
          </a:p>
          <a:p>
            <a:endParaRPr lang="fr-FR" dirty="0"/>
          </a:p>
        </p:txBody>
      </p:sp>
    </p:spTree>
    <p:extLst>
      <p:ext uri="{BB962C8B-B14F-4D97-AF65-F5344CB8AC3E}">
        <p14:creationId xmlns:p14="http://schemas.microsoft.com/office/powerpoint/2010/main" val="2931538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988840"/>
          </a:xfrm>
        </p:spPr>
        <p:txBody>
          <a:bodyPr>
            <a:normAutofit fontScale="90000"/>
          </a:bodyPr>
          <a:lstStyle/>
          <a:p>
            <a:r>
              <a:rPr lang="fr-FR" sz="4000" b="1" dirty="0" smtClean="0"/>
              <a:t/>
            </a:r>
            <a:br>
              <a:rPr lang="fr-FR" sz="4000" b="1" dirty="0" smtClean="0"/>
            </a:br>
            <a:r>
              <a:rPr lang="fr-FR" sz="4000" b="1" dirty="0" smtClean="0"/>
              <a:t/>
            </a:r>
            <a:br>
              <a:rPr lang="fr-FR" sz="4000" b="1" dirty="0" smtClean="0"/>
            </a:br>
            <a:r>
              <a:rPr lang="fr-FR" sz="4000" b="1" dirty="0" smtClean="0"/>
              <a:t/>
            </a:r>
            <a:br>
              <a:rPr lang="fr-FR" sz="4000" b="1" dirty="0" smtClean="0"/>
            </a:br>
            <a:r>
              <a:rPr lang="fr-FR" sz="4000" b="1" dirty="0"/>
              <a:t/>
            </a:r>
            <a:br>
              <a:rPr lang="fr-FR" sz="4000" b="1" dirty="0"/>
            </a:br>
            <a:r>
              <a:rPr lang="fr-FR" sz="4000" b="1" dirty="0" smtClean="0"/>
              <a:t>2.3 Comment l’exploitant-locataire peut-il faire payer rapidement les travaux </a:t>
            </a:r>
            <a:br>
              <a:rPr lang="fr-FR" sz="4000" b="1" dirty="0" smtClean="0"/>
            </a:br>
            <a:r>
              <a:rPr lang="fr-FR" sz="4000" b="1" dirty="0" smtClean="0"/>
              <a:t>par le bailleur ?</a:t>
            </a:r>
            <a:endParaRPr lang="fr-FR" dirty="0"/>
          </a:p>
        </p:txBody>
      </p:sp>
      <p:sp>
        <p:nvSpPr>
          <p:cNvPr id="3" name="Espace réservé du contenu 2"/>
          <p:cNvSpPr>
            <a:spLocks noGrp="1"/>
          </p:cNvSpPr>
          <p:nvPr>
            <p:ph idx="1"/>
          </p:nvPr>
        </p:nvSpPr>
        <p:spPr>
          <a:xfrm>
            <a:off x="457200" y="1935480"/>
            <a:ext cx="8229600" cy="4922520"/>
          </a:xfrm>
        </p:spPr>
        <p:txBody>
          <a:bodyPr>
            <a:normAutofit fontScale="85000" lnSpcReduction="10000"/>
          </a:bodyPr>
          <a:lstStyle/>
          <a:p>
            <a:pPr marL="0" indent="0">
              <a:buNone/>
            </a:pPr>
            <a:endParaRPr lang="fr-FR" dirty="0"/>
          </a:p>
          <a:p>
            <a:pPr marL="0" indent="0" algn="just">
              <a:buNone/>
            </a:pPr>
            <a:r>
              <a:rPr lang="fr-FR" dirty="0"/>
              <a:t>Pour le financement direct des travaux ou leur remboursement, le preneur à bail peut :</a:t>
            </a:r>
          </a:p>
          <a:p>
            <a:pPr marL="0" indent="0" algn="just">
              <a:buNone/>
            </a:pPr>
            <a:r>
              <a:rPr lang="fr-FR" dirty="0"/>
              <a:t> </a:t>
            </a:r>
          </a:p>
          <a:p>
            <a:pPr lvl="0" algn="just"/>
            <a:r>
              <a:rPr lang="fr-FR" dirty="0"/>
              <a:t>mettre en demeure le bailleur, par voie de LRAR ou par sommation d’huissier, de réaliser les travaux qui lui incombent pour assurer les règles de sécurité au sein de l’hôtel, ou les prestations imposées par la Commission de Sécurité (prévoir en copie le rapport de la Commission et les devis des entreprises) ;</a:t>
            </a:r>
          </a:p>
          <a:p>
            <a:pPr marL="0" indent="0" algn="just">
              <a:buNone/>
            </a:pPr>
            <a:endParaRPr lang="fr-FR" dirty="0"/>
          </a:p>
          <a:p>
            <a:pPr lvl="0" algn="just"/>
            <a:r>
              <a:rPr lang="fr-FR" dirty="0"/>
              <a:t>si le bailleur ne répond pas à la mise en demeure, le preneur demande alors en justice l’autorisation de faire réaliser lui-même les travaux ; le bailleur sera alors tenu d’en rembourser le coût.</a:t>
            </a:r>
          </a:p>
          <a:p>
            <a:pPr marL="0" indent="0">
              <a:buNone/>
            </a:pPr>
            <a:r>
              <a:rPr lang="fr-FR" dirty="0"/>
              <a:t> </a:t>
            </a:r>
          </a:p>
          <a:p>
            <a:endParaRPr lang="fr-FR" dirty="0"/>
          </a:p>
        </p:txBody>
      </p:sp>
    </p:spTree>
    <p:extLst>
      <p:ext uri="{BB962C8B-B14F-4D97-AF65-F5344CB8AC3E}">
        <p14:creationId xmlns:p14="http://schemas.microsoft.com/office/powerpoint/2010/main" val="13921614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smtClean="0"/>
              <a:t>2.3 Comment l’exploitant-locataire peut-il faire payer rapidement les travaux </a:t>
            </a:r>
            <a:br>
              <a:rPr lang="fr-FR" sz="3600" b="1" dirty="0" smtClean="0"/>
            </a:br>
            <a:r>
              <a:rPr lang="fr-FR" sz="3600" b="1" dirty="0" smtClean="0"/>
              <a:t>par le bailleur ?</a:t>
            </a:r>
            <a:endParaRPr lang="fr-FR" sz="3600" dirty="0"/>
          </a:p>
        </p:txBody>
      </p:sp>
      <p:sp>
        <p:nvSpPr>
          <p:cNvPr id="3" name="Espace réservé du contenu 2"/>
          <p:cNvSpPr>
            <a:spLocks noGrp="1"/>
          </p:cNvSpPr>
          <p:nvPr>
            <p:ph idx="1"/>
          </p:nvPr>
        </p:nvSpPr>
        <p:spPr/>
        <p:txBody>
          <a:bodyPr>
            <a:normAutofit fontScale="92500" lnSpcReduction="20000"/>
          </a:bodyPr>
          <a:lstStyle/>
          <a:p>
            <a:pPr lvl="0" algn="just"/>
            <a:endParaRPr lang="fr-FR" dirty="0" smtClean="0"/>
          </a:p>
          <a:p>
            <a:pPr lvl="0" algn="just"/>
            <a:r>
              <a:rPr lang="fr-FR" dirty="0" smtClean="0"/>
              <a:t>Si </a:t>
            </a:r>
            <a:r>
              <a:rPr lang="fr-FR" dirty="0"/>
              <a:t>le bailleur ne s’exécute pas spontanément après avoir été mis en demeure, et que les travaux ne présentent pas un caractère urgent, le preneur peut contraindre le bailleur à agir et à financer les travaux de mise aux normes en s’abstenant de payer les loyers, sur le fondement dit de « l’exception d’inexécution ». </a:t>
            </a:r>
          </a:p>
          <a:p>
            <a:pPr marL="0" indent="0" algn="just">
              <a:buNone/>
            </a:pPr>
            <a:endParaRPr lang="fr-FR" dirty="0"/>
          </a:p>
          <a:p>
            <a:pPr algn="just"/>
            <a:r>
              <a:rPr lang="fr-FR" dirty="0"/>
              <a:t>(NB : La jurisprudence a considéré en effet que quand le bailleur manque à son obligation de délivrance de locaux conformes à leur destination contractuelle – ce qui est le cas de locaux non conformes aux règles de sécurité -, le défaut de paiement des loyers par le preneur est justifié</a:t>
            </a:r>
            <a:r>
              <a:rPr lang="fr-FR" dirty="0" smtClean="0"/>
              <a:t>).</a:t>
            </a:r>
            <a:endParaRPr lang="fr-FR" dirty="0"/>
          </a:p>
          <a:p>
            <a:endParaRPr lang="fr-FR" dirty="0"/>
          </a:p>
        </p:txBody>
      </p:sp>
    </p:spTree>
    <p:extLst>
      <p:ext uri="{BB962C8B-B14F-4D97-AF65-F5344CB8AC3E}">
        <p14:creationId xmlns:p14="http://schemas.microsoft.com/office/powerpoint/2010/main" val="451750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2276872"/>
          </a:xfrm>
        </p:spPr>
        <p:txBody>
          <a:bodyPr>
            <a:normAutofit fontScale="90000"/>
          </a:bodyPr>
          <a:lstStyle/>
          <a:p>
            <a:r>
              <a:rPr lang="fr-FR" sz="4000" b="1" dirty="0" smtClean="0"/>
              <a:t/>
            </a:r>
            <a:br>
              <a:rPr lang="fr-FR" sz="4000" b="1" dirty="0" smtClean="0"/>
            </a:br>
            <a:r>
              <a:rPr lang="fr-FR" sz="4000" b="1" dirty="0"/>
              <a:t/>
            </a:r>
            <a:br>
              <a:rPr lang="fr-FR" sz="4000" b="1" dirty="0"/>
            </a:br>
            <a:r>
              <a:rPr lang="fr-FR" sz="4000" b="1" dirty="0" smtClean="0"/>
              <a:t/>
            </a:r>
            <a:br>
              <a:rPr lang="fr-FR" sz="4000" b="1" dirty="0" smtClean="0"/>
            </a:br>
            <a:r>
              <a:rPr lang="fr-FR" sz="4000" b="1" dirty="0"/>
              <a:t/>
            </a:r>
            <a:br>
              <a:rPr lang="fr-FR" sz="4000" b="1" dirty="0"/>
            </a:br>
            <a:r>
              <a:rPr lang="fr-FR" sz="4000" b="1" dirty="0" smtClean="0"/>
              <a:t/>
            </a:r>
            <a:br>
              <a:rPr lang="fr-FR" sz="4000" b="1" dirty="0" smtClean="0"/>
            </a:br>
            <a:r>
              <a:rPr lang="fr-FR" sz="4000" b="1" dirty="0" smtClean="0"/>
              <a:t>2.3 - Comment l’exploitant-locataire peut-il faire payer rapidement les travaux </a:t>
            </a:r>
            <a:br>
              <a:rPr lang="fr-FR" sz="4000" b="1" dirty="0" smtClean="0"/>
            </a:br>
            <a:r>
              <a:rPr lang="fr-FR" sz="4000" b="1" dirty="0" smtClean="0"/>
              <a:t>par le bailleur ?</a:t>
            </a:r>
            <a:r>
              <a:rPr lang="fr-FR" sz="4000" dirty="0" smtClean="0"/>
              <a:t/>
            </a:r>
            <a:br>
              <a:rPr lang="fr-FR" sz="4000" dirty="0" smtClean="0"/>
            </a:br>
            <a:endParaRPr lang="fr-FR" dirty="0"/>
          </a:p>
        </p:txBody>
      </p:sp>
      <p:sp>
        <p:nvSpPr>
          <p:cNvPr id="3" name="Espace réservé du contenu 2"/>
          <p:cNvSpPr>
            <a:spLocks noGrp="1"/>
          </p:cNvSpPr>
          <p:nvPr>
            <p:ph idx="1"/>
          </p:nvPr>
        </p:nvSpPr>
        <p:spPr>
          <a:xfrm>
            <a:off x="457200" y="2204864"/>
            <a:ext cx="8229600" cy="3921299"/>
          </a:xfrm>
        </p:spPr>
        <p:txBody>
          <a:bodyPr>
            <a:normAutofit/>
          </a:bodyPr>
          <a:lstStyle/>
          <a:p>
            <a:pPr lvl="0" algn="just"/>
            <a:r>
              <a:rPr lang="fr-FR" dirty="0"/>
              <a:t>quand le preneur a fait exécuter les travaux à ses frais avancés, soit en urgence, soit en étant autorisé par un juge, il a droit d’en obtenir le remboursement de la part du bailleur, au besoin en opérant une </a:t>
            </a:r>
            <a:r>
              <a:rPr lang="fr-FR" dirty="0" smtClean="0"/>
              <a:t>saisie </a:t>
            </a:r>
            <a:r>
              <a:rPr lang="fr-FR" dirty="0"/>
              <a:t>conservatoire sur les loyers avant de solliciter une compensation judiciaire entre les loyers et le remboursement des travaux payés par le preneur</a:t>
            </a:r>
            <a:r>
              <a:rPr lang="fr-FR" dirty="0" smtClean="0"/>
              <a:t>.</a:t>
            </a:r>
          </a:p>
          <a:p>
            <a:pPr marL="0" indent="0" algn="ctr">
              <a:buNone/>
            </a:pPr>
            <a:endParaRPr lang="fr-FR" sz="900" dirty="0" smtClean="0">
              <a:hlinkClick r:id="rId2"/>
            </a:endParaRPr>
          </a:p>
          <a:p>
            <a:pPr marL="0" indent="0" algn="ctr">
              <a:buNone/>
            </a:pPr>
            <a:endParaRPr lang="fr-FR" sz="900" dirty="0">
              <a:hlinkClick r:id="rId2"/>
            </a:endParaRPr>
          </a:p>
          <a:p>
            <a:pPr marL="0" indent="0" algn="ctr">
              <a:buNone/>
            </a:pPr>
            <a:r>
              <a:rPr lang="fr-FR" sz="900" dirty="0" smtClean="0">
                <a:hlinkClick r:id="rId2"/>
              </a:rPr>
              <a:t>christopher.boinet@parislex.fr</a:t>
            </a:r>
            <a:endParaRPr lang="fr-FR" sz="900" dirty="0"/>
          </a:p>
          <a:p>
            <a:pPr marL="0" indent="0" algn="ctr">
              <a:buNone/>
            </a:pPr>
            <a:r>
              <a:rPr lang="fr-FR" sz="900" dirty="0"/>
              <a:t>147,avenue de Malakoff | 75116 Paris</a:t>
            </a:r>
          </a:p>
          <a:p>
            <a:pPr marL="0" indent="0" algn="ctr">
              <a:buNone/>
            </a:pPr>
            <a:r>
              <a:rPr lang="fr-FR" sz="900" dirty="0"/>
              <a:t>Tél. + 33 1 56 88 19 19 </a:t>
            </a:r>
          </a:p>
          <a:p>
            <a:pPr lvl="0" algn="just"/>
            <a:endParaRPr lang="fr-FR" dirty="0"/>
          </a:p>
          <a:p>
            <a:endParaRPr lang="fr-FR" dirty="0"/>
          </a:p>
        </p:txBody>
      </p:sp>
    </p:spTree>
    <p:extLst>
      <p:ext uri="{BB962C8B-B14F-4D97-AF65-F5344CB8AC3E}">
        <p14:creationId xmlns:p14="http://schemas.microsoft.com/office/powerpoint/2010/main" val="3954961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smtClean="0"/>
              <a:t>2.4  Actions à suivre  par l’exploitant </a:t>
            </a:r>
            <a:br>
              <a:rPr lang="fr-FR" sz="4000" b="1" dirty="0" smtClean="0"/>
            </a:br>
            <a:r>
              <a:rPr lang="fr-FR" sz="4000" b="1" dirty="0" smtClean="0"/>
              <a:t>en cas d’urgence </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endParaRPr lang="fr-FR" dirty="0"/>
          </a:p>
          <a:p>
            <a:pPr algn="just"/>
            <a:r>
              <a:rPr lang="fr-FR" dirty="0"/>
              <a:t>Arrêt </a:t>
            </a:r>
            <a:r>
              <a:rPr lang="fr-FR" dirty="0" err="1"/>
              <a:t>C.Cass</a:t>
            </a:r>
            <a:r>
              <a:rPr lang="fr-FR" dirty="0"/>
              <a:t> 23 mai 2013 : les 2 conditions de mise en demeure du bailleur et/ou d’autorisation judiciaire sont supprimées, lorsqu’il existe une urgence particulière pour que les travaux soient exécutés. </a:t>
            </a:r>
          </a:p>
          <a:p>
            <a:pPr marL="0" indent="0" algn="just">
              <a:buNone/>
            </a:pPr>
            <a:endParaRPr lang="fr-FR" dirty="0"/>
          </a:p>
          <a:p>
            <a:pPr algn="just"/>
            <a:r>
              <a:rPr lang="fr-FR" b="1" dirty="0"/>
              <a:t>Exemple :</a:t>
            </a:r>
            <a:r>
              <a:rPr lang="fr-FR" dirty="0"/>
              <a:t> cas d’un hôtel menacé de fermeture car les travaux imposés par la Commission de Sécurité ne sont pas effectués. </a:t>
            </a:r>
          </a:p>
          <a:p>
            <a:pPr marL="0" indent="0" algn="just">
              <a:buNone/>
            </a:pPr>
            <a:endParaRPr lang="fr-FR" dirty="0"/>
          </a:p>
          <a:p>
            <a:pPr algn="just"/>
            <a:r>
              <a:rPr lang="fr-FR" dirty="0"/>
              <a:t>Le preneur peut faire réaliser immédiatement les travaux, sans informer le bailleur et sans perdre pour autant son droit au remboursement desdits travaux.</a:t>
            </a:r>
          </a:p>
          <a:p>
            <a:endParaRPr lang="fr-FR" dirty="0"/>
          </a:p>
        </p:txBody>
      </p:sp>
    </p:spTree>
    <p:extLst>
      <p:ext uri="{BB962C8B-B14F-4D97-AF65-F5344CB8AC3E}">
        <p14:creationId xmlns:p14="http://schemas.microsoft.com/office/powerpoint/2010/main" val="2247269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628800"/>
          </a:xfrm>
        </p:spPr>
        <p:txBody>
          <a:bodyPr>
            <a:normAutofit fontScale="90000"/>
          </a:bodyPr>
          <a:lstStyle/>
          <a:p>
            <a:r>
              <a:rPr lang="fr-FR" sz="3600" b="1" dirty="0" smtClean="0"/>
              <a:t> PRINCIPAUX INTERVENANTS </a:t>
            </a:r>
            <a:r>
              <a:rPr lang="fr-FR" sz="3600" b="1" dirty="0"/>
              <a:t>DANS UN PROGRAMME DE CONSTRUCTION </a:t>
            </a:r>
            <a:r>
              <a:rPr lang="fr-FR" sz="3600" b="1" dirty="0" smtClean="0"/>
              <a:t/>
            </a:r>
            <a:br>
              <a:rPr lang="fr-FR" sz="3600" b="1" dirty="0" smtClean="0"/>
            </a:br>
            <a:r>
              <a:rPr lang="fr-FR" sz="3600" b="1" dirty="0" smtClean="0"/>
              <a:t>OU </a:t>
            </a:r>
            <a:r>
              <a:rPr lang="fr-FR" sz="3600" b="1" dirty="0"/>
              <a:t>DE RENOVATION D’HOTEL </a:t>
            </a:r>
            <a:r>
              <a:rPr lang="fr-FR" sz="3600" b="1" dirty="0" smtClean="0"/>
              <a:t>:</a:t>
            </a:r>
            <a:endParaRPr lang="fr-FR" dirty="0"/>
          </a:p>
        </p:txBody>
      </p:sp>
      <p:sp>
        <p:nvSpPr>
          <p:cNvPr id="3" name="Espace réservé du contenu 2"/>
          <p:cNvSpPr>
            <a:spLocks noGrp="1"/>
          </p:cNvSpPr>
          <p:nvPr>
            <p:ph idx="1"/>
          </p:nvPr>
        </p:nvSpPr>
        <p:spPr>
          <a:xfrm>
            <a:off x="457200" y="1556792"/>
            <a:ext cx="8229600" cy="5301208"/>
          </a:xfrm>
        </p:spPr>
        <p:txBody>
          <a:bodyPr>
            <a:normAutofit fontScale="70000" lnSpcReduction="20000"/>
          </a:bodyPr>
          <a:lstStyle/>
          <a:p>
            <a:pPr marL="0" indent="0">
              <a:buNone/>
            </a:pPr>
            <a:r>
              <a:rPr lang="fr-FR" dirty="0"/>
              <a:t> </a:t>
            </a:r>
          </a:p>
          <a:p>
            <a:pPr lvl="0"/>
            <a:r>
              <a:rPr lang="fr-FR" sz="3200" dirty="0"/>
              <a:t>Bureau de contrôle </a:t>
            </a:r>
            <a:r>
              <a:rPr lang="fr-FR" sz="3200" dirty="0" smtClean="0"/>
              <a:t>: rôle décisif : délivre </a:t>
            </a:r>
            <a:r>
              <a:rPr lang="fr-FR" sz="3200" dirty="0"/>
              <a:t>les </a:t>
            </a:r>
            <a:r>
              <a:rPr lang="fr-FR" sz="3200" dirty="0" smtClean="0"/>
              <a:t>rapports, </a:t>
            </a:r>
            <a:r>
              <a:rPr lang="fr-FR" sz="3200" dirty="0"/>
              <a:t>dont le rapport final</a:t>
            </a:r>
          </a:p>
          <a:p>
            <a:pPr marL="0" indent="0">
              <a:buNone/>
            </a:pPr>
            <a:r>
              <a:rPr lang="fr-FR" sz="3200" dirty="0"/>
              <a:t> </a:t>
            </a:r>
          </a:p>
          <a:p>
            <a:pPr lvl="0"/>
            <a:r>
              <a:rPr lang="fr-FR" sz="3200" dirty="0"/>
              <a:t>Architecte (conception et suivi de chantier )</a:t>
            </a:r>
          </a:p>
          <a:p>
            <a:pPr marL="0" indent="0">
              <a:buNone/>
            </a:pPr>
            <a:endParaRPr lang="fr-FR" sz="3200" dirty="0"/>
          </a:p>
          <a:p>
            <a:pPr lvl="0"/>
            <a:r>
              <a:rPr lang="fr-FR" sz="3200" dirty="0"/>
              <a:t>M</a:t>
            </a:r>
            <a:r>
              <a:rPr lang="fr-FR" sz="3200" dirty="0" smtClean="0"/>
              <a:t>aître </a:t>
            </a:r>
            <a:r>
              <a:rPr lang="fr-FR" sz="3200" dirty="0"/>
              <a:t>d’ouvrage et / ou la Maitrise d’ouvrage déléguée  (MOD) </a:t>
            </a:r>
          </a:p>
          <a:p>
            <a:pPr marL="0" indent="0">
              <a:buNone/>
            </a:pPr>
            <a:endParaRPr lang="fr-FR" sz="3200" dirty="0"/>
          </a:p>
          <a:p>
            <a:pPr lvl="0"/>
            <a:r>
              <a:rPr lang="fr-FR" sz="3200" dirty="0"/>
              <a:t>Entreprise de construction : entreprise générale ou corps d’états séparés</a:t>
            </a:r>
          </a:p>
          <a:p>
            <a:pPr marL="0" indent="0">
              <a:buNone/>
            </a:pPr>
            <a:endParaRPr lang="fr-FR" sz="3200" dirty="0"/>
          </a:p>
          <a:p>
            <a:pPr lvl="0"/>
            <a:r>
              <a:rPr lang="fr-FR" sz="3200" dirty="0"/>
              <a:t>Coordonnateur de sécurité : </a:t>
            </a:r>
            <a:r>
              <a:rPr lang="fr-FR" sz="3200" dirty="0" smtClean="0"/>
              <a:t>doit </a:t>
            </a:r>
            <a:r>
              <a:rPr lang="fr-FR" sz="3200" dirty="0"/>
              <a:t>veiller à </a:t>
            </a:r>
            <a:r>
              <a:rPr lang="fr-FR" sz="3200" dirty="0" smtClean="0"/>
              <a:t>la prise </a:t>
            </a:r>
            <a:r>
              <a:rPr lang="fr-FR" sz="3200" dirty="0"/>
              <a:t>en compte </a:t>
            </a:r>
            <a:r>
              <a:rPr lang="fr-FR" sz="3200" dirty="0" smtClean="0"/>
              <a:t>des principes </a:t>
            </a:r>
            <a:r>
              <a:rPr lang="fr-FR" sz="3200" dirty="0"/>
              <a:t>généraux de prévention </a:t>
            </a:r>
            <a:r>
              <a:rPr lang="fr-FR" sz="3200" dirty="0" smtClean="0"/>
              <a:t>tout </a:t>
            </a:r>
            <a:r>
              <a:rPr lang="fr-FR" sz="3200" dirty="0"/>
              <a:t>au long de l’opération</a:t>
            </a:r>
          </a:p>
          <a:p>
            <a:pPr marL="0" indent="0">
              <a:buNone/>
            </a:pPr>
            <a:endParaRPr lang="fr-FR" sz="3200" dirty="0"/>
          </a:p>
          <a:p>
            <a:pPr lvl="0"/>
            <a:r>
              <a:rPr lang="fr-FR" sz="3200" dirty="0"/>
              <a:t>Bureaux d’étude/Experts (ex : certains travaux </a:t>
            </a:r>
            <a:r>
              <a:rPr lang="fr-FR" sz="3200" dirty="0" smtClean="0"/>
              <a:t>nécessitant des </a:t>
            </a:r>
            <a:r>
              <a:rPr lang="fr-FR" sz="3200" dirty="0"/>
              <a:t>calculs de portance)</a:t>
            </a:r>
          </a:p>
          <a:p>
            <a:endParaRPr lang="fr-FR" dirty="0"/>
          </a:p>
        </p:txBody>
      </p:sp>
    </p:spTree>
    <p:extLst>
      <p:ext uri="{BB962C8B-B14F-4D97-AF65-F5344CB8AC3E}">
        <p14:creationId xmlns:p14="http://schemas.microsoft.com/office/powerpoint/2010/main" val="17679058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700808"/>
          </a:xfrm>
        </p:spPr>
        <p:txBody>
          <a:bodyPr>
            <a:normAutofit fontScale="90000"/>
          </a:bodyPr>
          <a:lstStyle/>
          <a:p>
            <a:r>
              <a:rPr lang="fr-FR" sz="4000" b="1" dirty="0" smtClean="0"/>
              <a:t/>
            </a:r>
            <a:br>
              <a:rPr lang="fr-FR" sz="4000" b="1" dirty="0" smtClean="0"/>
            </a:br>
            <a:r>
              <a:rPr lang="fr-FR" sz="4000" b="1" dirty="0" smtClean="0"/>
              <a:t/>
            </a:r>
            <a:br>
              <a:rPr lang="fr-FR" sz="4000" b="1" dirty="0" smtClean="0"/>
            </a:br>
            <a:r>
              <a:rPr lang="fr-FR" sz="4000" b="1" dirty="0"/>
              <a:t/>
            </a:r>
            <a:br>
              <a:rPr lang="fr-FR" sz="4000" b="1" dirty="0"/>
            </a:br>
            <a:r>
              <a:rPr lang="fr-FR" sz="4000" b="1" dirty="0" smtClean="0"/>
              <a:t/>
            </a:r>
            <a:br>
              <a:rPr lang="fr-FR" sz="4000" b="1" dirty="0" smtClean="0"/>
            </a:br>
            <a:r>
              <a:rPr lang="fr-FR" sz="4000" b="1" dirty="0" smtClean="0"/>
              <a:t/>
            </a:r>
            <a:br>
              <a:rPr lang="fr-FR" sz="4000" b="1" dirty="0" smtClean="0"/>
            </a:br>
            <a:r>
              <a:rPr lang="fr-FR" sz="4000" b="1" dirty="0"/>
              <a:t/>
            </a:r>
            <a:br>
              <a:rPr lang="fr-FR" sz="4000" b="1" dirty="0"/>
            </a:br>
            <a:r>
              <a:rPr lang="fr-FR" sz="4000" b="1" dirty="0" smtClean="0"/>
              <a:t>1/ PHASE CONTRACTUELLE </a:t>
            </a:r>
            <a:br>
              <a:rPr lang="fr-FR" sz="4000" b="1" dirty="0" smtClean="0"/>
            </a:br>
            <a:r>
              <a:rPr lang="fr-FR" sz="4000" b="1" dirty="0" smtClean="0"/>
              <a:t> ET REFERE PREVENTIF </a:t>
            </a:r>
            <a:endParaRPr lang="fr-FR" dirty="0"/>
          </a:p>
        </p:txBody>
      </p:sp>
      <p:sp>
        <p:nvSpPr>
          <p:cNvPr id="3" name="Espace réservé du contenu 2"/>
          <p:cNvSpPr>
            <a:spLocks noGrp="1"/>
          </p:cNvSpPr>
          <p:nvPr>
            <p:ph idx="1"/>
          </p:nvPr>
        </p:nvSpPr>
        <p:spPr>
          <a:xfrm>
            <a:off x="539552" y="1556792"/>
            <a:ext cx="8229600" cy="5040560"/>
          </a:xfrm>
        </p:spPr>
        <p:txBody>
          <a:bodyPr>
            <a:normAutofit fontScale="32500" lnSpcReduction="20000"/>
          </a:bodyPr>
          <a:lstStyle/>
          <a:p>
            <a:pPr marL="0" indent="0">
              <a:buNone/>
            </a:pPr>
            <a:r>
              <a:rPr lang="fr-FR" dirty="0"/>
              <a:t> </a:t>
            </a:r>
          </a:p>
          <a:p>
            <a:pPr algn="just"/>
            <a:endParaRPr lang="fr-FR" sz="6000" dirty="0" smtClean="0"/>
          </a:p>
          <a:p>
            <a:pPr algn="just"/>
            <a:r>
              <a:rPr lang="fr-FR" sz="6000" dirty="0" smtClean="0"/>
              <a:t>Vérifier </a:t>
            </a:r>
            <a:r>
              <a:rPr lang="fr-FR" sz="6000" dirty="0"/>
              <a:t>les risques couverts dans les accords et les contrats entre le Maître d’ouvrage et les autres intervenants. </a:t>
            </a:r>
          </a:p>
          <a:p>
            <a:pPr marL="0" indent="0" algn="just">
              <a:buNone/>
            </a:pPr>
            <a:endParaRPr lang="fr-FR" sz="6000" dirty="0"/>
          </a:p>
          <a:p>
            <a:pPr algn="just"/>
            <a:r>
              <a:rPr lang="fr-FR" sz="6000" dirty="0"/>
              <a:t>Gestion des éventuels congés et évictions des locataires commerciaux en place  - budget et articulation avec le calendrier des </a:t>
            </a:r>
            <a:r>
              <a:rPr lang="fr-FR" sz="6000" dirty="0" smtClean="0"/>
              <a:t>travaux</a:t>
            </a:r>
          </a:p>
          <a:p>
            <a:pPr marL="0" indent="0" algn="just">
              <a:buNone/>
            </a:pPr>
            <a:r>
              <a:rPr lang="fr-FR" sz="6000" dirty="0" smtClean="0"/>
              <a:t> </a:t>
            </a:r>
          </a:p>
          <a:p>
            <a:pPr algn="just"/>
            <a:r>
              <a:rPr lang="fr-FR" sz="6000" dirty="0"/>
              <a:t>R</a:t>
            </a:r>
            <a:r>
              <a:rPr lang="fr-FR" sz="6000" dirty="0" smtClean="0"/>
              <a:t>evue </a:t>
            </a:r>
            <a:r>
              <a:rPr lang="fr-FR" sz="6000" dirty="0"/>
              <a:t>du contrat avec l’architecte  </a:t>
            </a:r>
          </a:p>
          <a:p>
            <a:pPr marL="0" indent="0" algn="just">
              <a:buNone/>
            </a:pPr>
            <a:endParaRPr lang="fr-FR" sz="6000" dirty="0"/>
          </a:p>
          <a:p>
            <a:pPr algn="just"/>
            <a:r>
              <a:rPr lang="fr-FR" sz="6000" dirty="0"/>
              <a:t>Vérification du contrat avec l’entreprise générale et /ou avec les corps d’état séparés </a:t>
            </a:r>
          </a:p>
          <a:p>
            <a:pPr marL="0" indent="0" algn="just">
              <a:buNone/>
            </a:pPr>
            <a:r>
              <a:rPr lang="fr-FR" sz="6000" dirty="0" smtClean="0"/>
              <a:t> </a:t>
            </a:r>
          </a:p>
          <a:p>
            <a:pPr algn="just"/>
            <a:r>
              <a:rPr lang="fr-FR" sz="6000" dirty="0" smtClean="0"/>
              <a:t>Revue des contrats conclus </a:t>
            </a:r>
            <a:r>
              <a:rPr lang="fr-FR" sz="6000" dirty="0"/>
              <a:t>entre le Maître d’ouvrage </a:t>
            </a:r>
            <a:r>
              <a:rPr lang="fr-FR" sz="6000" dirty="0" smtClean="0"/>
              <a:t>et le </a:t>
            </a:r>
            <a:r>
              <a:rPr lang="fr-FR" sz="6000" dirty="0"/>
              <a:t>contrôleur </a:t>
            </a:r>
            <a:r>
              <a:rPr lang="fr-FR" sz="6000" dirty="0" smtClean="0"/>
              <a:t>technique – </a:t>
            </a:r>
            <a:r>
              <a:rPr lang="fr-FR" sz="6000" dirty="0"/>
              <a:t>missions </a:t>
            </a:r>
            <a:r>
              <a:rPr lang="fr-FR" sz="6000" dirty="0" smtClean="0"/>
              <a:t>obligatoires et complémentaires ; régimes juridiques distincts en matière de responsabilité.</a:t>
            </a:r>
            <a:endParaRPr lang="fr-FR" sz="6000" dirty="0"/>
          </a:p>
        </p:txBody>
      </p:sp>
    </p:spTree>
    <p:extLst>
      <p:ext uri="{BB962C8B-B14F-4D97-AF65-F5344CB8AC3E}">
        <p14:creationId xmlns:p14="http://schemas.microsoft.com/office/powerpoint/2010/main" val="3939959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
            </a:r>
            <a:br>
              <a:rPr lang="fr-FR" sz="3600" b="1" dirty="0" smtClean="0"/>
            </a:br>
            <a:r>
              <a:rPr lang="fr-FR" sz="3600" b="1" dirty="0" smtClean="0"/>
              <a:t>LE REFERE PREVENTIF : PRE-CONSTITUTION DE PREUVES SUR L’ETAT DES IMMEUBLES VOISINS </a:t>
            </a:r>
            <a:br>
              <a:rPr lang="fr-FR" sz="3600" b="1" dirty="0" smtClean="0"/>
            </a:br>
            <a:r>
              <a:rPr lang="fr-FR" sz="3600" b="1" dirty="0" smtClean="0"/>
              <a:t>AVANT LE DEBUT DE TRAVAUX</a:t>
            </a:r>
            <a:endParaRPr lang="fr-FR" dirty="0"/>
          </a:p>
        </p:txBody>
      </p:sp>
      <p:sp>
        <p:nvSpPr>
          <p:cNvPr id="3" name="Espace réservé du contenu 2"/>
          <p:cNvSpPr>
            <a:spLocks noGrp="1"/>
          </p:cNvSpPr>
          <p:nvPr>
            <p:ph idx="1"/>
          </p:nvPr>
        </p:nvSpPr>
        <p:spPr>
          <a:xfrm>
            <a:off x="611560" y="1628800"/>
            <a:ext cx="8229600" cy="5229200"/>
          </a:xfrm>
        </p:spPr>
        <p:txBody>
          <a:bodyPr>
            <a:normAutofit fontScale="70000" lnSpcReduction="20000"/>
          </a:bodyPr>
          <a:lstStyle/>
          <a:p>
            <a:pPr marL="0" indent="0" algn="just">
              <a:buNone/>
            </a:pPr>
            <a:endParaRPr lang="fr-FR" sz="4000" u="sng" dirty="0" smtClean="0"/>
          </a:p>
          <a:p>
            <a:pPr marL="0" indent="0" algn="just">
              <a:buNone/>
            </a:pPr>
            <a:r>
              <a:rPr lang="fr-FR" sz="4000" u="sng" dirty="0" smtClean="0"/>
              <a:t>Intérêt</a:t>
            </a:r>
            <a:r>
              <a:rPr lang="fr-FR" sz="4000" dirty="0" smtClean="0"/>
              <a:t> </a:t>
            </a:r>
            <a:r>
              <a:rPr lang="fr-FR" sz="4000" dirty="0"/>
              <a:t>du référé préventif lorsque des difficultés apparaissent en cours de chantier ou après le </a:t>
            </a:r>
            <a:r>
              <a:rPr lang="fr-FR" sz="4000" dirty="0" smtClean="0"/>
              <a:t>chantier :</a:t>
            </a:r>
            <a:endParaRPr lang="fr-FR" sz="4000" dirty="0"/>
          </a:p>
          <a:p>
            <a:pPr marL="0" indent="0" algn="just">
              <a:buNone/>
            </a:pPr>
            <a:endParaRPr lang="fr-FR" sz="4000" dirty="0"/>
          </a:p>
          <a:p>
            <a:pPr algn="just"/>
            <a:r>
              <a:rPr lang="fr-FR" sz="4000" dirty="0"/>
              <a:t>Pour éviter les actions des voisins en cas de dégradations de leurs bâtiments. C’est très fréquent en milieu urbain. Peu onéreux, rapide et très protecteur.</a:t>
            </a:r>
          </a:p>
          <a:p>
            <a:pPr marL="0" indent="0" algn="just">
              <a:buNone/>
            </a:pPr>
            <a:endParaRPr lang="fr-FR" sz="4000" dirty="0"/>
          </a:p>
          <a:p>
            <a:pPr algn="just"/>
            <a:r>
              <a:rPr lang="fr-FR" sz="4000" dirty="0"/>
              <a:t>Utilité des constatations consignées dans le rapport pour déterminer si les travaux entrepris ont causé un désordre et en déterminer l'ampleur.</a:t>
            </a:r>
          </a:p>
          <a:p>
            <a:pPr marL="0" indent="0" algn="just">
              <a:buNone/>
            </a:pPr>
            <a:endParaRPr lang="fr-FR" sz="4000" dirty="0"/>
          </a:p>
          <a:p>
            <a:pPr marL="0" indent="0">
              <a:buNone/>
            </a:pPr>
            <a:endParaRPr lang="fr-FR" dirty="0"/>
          </a:p>
        </p:txBody>
      </p:sp>
    </p:spTree>
    <p:extLst>
      <p:ext uri="{BB962C8B-B14F-4D97-AF65-F5344CB8AC3E}">
        <p14:creationId xmlns:p14="http://schemas.microsoft.com/office/powerpoint/2010/main" val="4893170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
            </a:r>
            <a:br>
              <a:rPr lang="fr-FR" sz="3600" b="1" dirty="0" smtClean="0"/>
            </a:br>
            <a:r>
              <a:rPr lang="fr-FR" sz="3600" b="1" dirty="0" smtClean="0"/>
              <a:t>LE REFERE PREVENTIF : PRE-CONSTITUTION DE PREUVES SUR L’ETAT DES IMMEUBLES VOISINS </a:t>
            </a:r>
            <a:br>
              <a:rPr lang="fr-FR" sz="3600" b="1" dirty="0" smtClean="0"/>
            </a:br>
            <a:r>
              <a:rPr lang="fr-FR" sz="3600" b="1" dirty="0" smtClean="0"/>
              <a:t>AVANT LE DEBUT DE TRAVAUX</a:t>
            </a:r>
            <a:endParaRPr lang="fr-FR" dirty="0"/>
          </a:p>
        </p:txBody>
      </p:sp>
      <p:sp>
        <p:nvSpPr>
          <p:cNvPr id="3" name="Espace réservé du contenu 2"/>
          <p:cNvSpPr>
            <a:spLocks noGrp="1"/>
          </p:cNvSpPr>
          <p:nvPr>
            <p:ph idx="1"/>
          </p:nvPr>
        </p:nvSpPr>
        <p:spPr>
          <a:xfrm>
            <a:off x="457200" y="1844824"/>
            <a:ext cx="8229600" cy="5013176"/>
          </a:xfrm>
        </p:spPr>
        <p:txBody>
          <a:bodyPr>
            <a:normAutofit fontScale="92500" lnSpcReduction="10000"/>
          </a:bodyPr>
          <a:lstStyle/>
          <a:p>
            <a:pPr marL="0" indent="0" algn="just">
              <a:buNone/>
            </a:pPr>
            <a:r>
              <a:rPr lang="fr-FR" dirty="0" smtClean="0"/>
              <a:t> </a:t>
            </a:r>
            <a:r>
              <a:rPr lang="fr-FR" u="sng" dirty="0" smtClean="0"/>
              <a:t>Modalités</a:t>
            </a:r>
            <a:r>
              <a:rPr lang="fr-FR" dirty="0" smtClean="0"/>
              <a:t> : Avant le début des travaux, systématiquement procéder à un </a:t>
            </a:r>
            <a:r>
              <a:rPr lang="fr-FR" b="1" dirty="0" smtClean="0"/>
              <a:t>examen attentif des immeubles</a:t>
            </a:r>
            <a:r>
              <a:rPr lang="fr-FR" dirty="0" smtClean="0"/>
              <a:t>, clôtures, voiries, canalisations souterraines, espaces verts (etc...) existant autour du lieu où se dérouleront les travaux.</a:t>
            </a:r>
          </a:p>
          <a:p>
            <a:pPr marL="0" indent="0" algn="just">
              <a:buNone/>
            </a:pPr>
            <a:endParaRPr lang="fr-FR" dirty="0" smtClean="0"/>
          </a:p>
          <a:p>
            <a:pPr algn="just"/>
            <a:r>
              <a:rPr lang="fr-FR" dirty="0" smtClean="0"/>
              <a:t>Procéder à un </a:t>
            </a:r>
            <a:r>
              <a:rPr lang="fr-FR" b="1" dirty="0" smtClean="0"/>
              <a:t>examen contradictoire</a:t>
            </a:r>
            <a:r>
              <a:rPr lang="fr-FR" dirty="0" smtClean="0"/>
              <a:t>, c'est-à-dire effectué en présence de toutes les parties concernées ; c'est indispensable pour que les constatations ne puissent être discutées par la suite.</a:t>
            </a:r>
          </a:p>
          <a:p>
            <a:pPr marL="0" indent="0" algn="just">
              <a:buNone/>
            </a:pPr>
            <a:endParaRPr lang="fr-FR" dirty="0" smtClean="0"/>
          </a:p>
          <a:p>
            <a:pPr algn="just"/>
            <a:r>
              <a:rPr lang="fr-FR" dirty="0" smtClean="0"/>
              <a:t>Avant de débuter le chantier, demande par le Me d’ouvrage  en référé de désigner un </a:t>
            </a:r>
            <a:r>
              <a:rPr lang="fr-FR" b="1" dirty="0" smtClean="0"/>
              <a:t>expert judiciaire qui fera un rapport.</a:t>
            </a:r>
            <a:endParaRPr lang="fr-FR" dirty="0" smtClean="0"/>
          </a:p>
          <a:p>
            <a:endParaRPr lang="fr-FR" dirty="0"/>
          </a:p>
        </p:txBody>
      </p:sp>
    </p:spTree>
    <p:extLst>
      <p:ext uri="{BB962C8B-B14F-4D97-AF65-F5344CB8AC3E}">
        <p14:creationId xmlns:p14="http://schemas.microsoft.com/office/powerpoint/2010/main" val="3564363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smtClean="0"/>
              <a:t/>
            </a:r>
            <a:br>
              <a:rPr lang="fr-FR" sz="4000" b="1" dirty="0" smtClean="0"/>
            </a:br>
            <a:r>
              <a:rPr lang="fr-FR" sz="4000" b="1" dirty="0" smtClean="0"/>
              <a:t>2. TYPES DE DIFFICULTES SURVENANT AU COURS DU CHANTIER : </a:t>
            </a:r>
            <a:r>
              <a:rPr lang="fr-FR" sz="4000" dirty="0" smtClean="0"/>
              <a:t/>
            </a:r>
            <a:br>
              <a:rPr lang="fr-FR" sz="4000" dirty="0" smtClean="0"/>
            </a:br>
            <a:endParaRPr lang="fr-FR" dirty="0"/>
          </a:p>
        </p:txBody>
      </p:sp>
      <p:sp>
        <p:nvSpPr>
          <p:cNvPr id="3" name="Espace réservé du contenu 2"/>
          <p:cNvSpPr>
            <a:spLocks noGrp="1"/>
          </p:cNvSpPr>
          <p:nvPr>
            <p:ph idx="1"/>
          </p:nvPr>
        </p:nvSpPr>
        <p:spPr>
          <a:xfrm>
            <a:off x="457200" y="1268760"/>
            <a:ext cx="8229600" cy="5472608"/>
          </a:xfrm>
        </p:spPr>
        <p:txBody>
          <a:bodyPr>
            <a:normAutofit fontScale="70000" lnSpcReduction="20000"/>
          </a:bodyPr>
          <a:lstStyle/>
          <a:p>
            <a:pPr marL="0" indent="0">
              <a:buNone/>
            </a:pPr>
            <a:endParaRPr lang="fr-FR" dirty="0"/>
          </a:p>
          <a:p>
            <a:pPr marL="0" indent="0">
              <a:buNone/>
            </a:pPr>
            <a:r>
              <a:rPr lang="fr-FR" sz="3400" b="1" dirty="0"/>
              <a:t>Problématiques habituelles de la construction immobilière </a:t>
            </a:r>
            <a:r>
              <a:rPr lang="fr-FR" sz="3400" dirty="0" smtClean="0"/>
              <a:t>.</a:t>
            </a:r>
            <a:endParaRPr lang="fr-FR" sz="3400" dirty="0"/>
          </a:p>
          <a:p>
            <a:pPr marL="0" indent="0">
              <a:buNone/>
            </a:pPr>
            <a:r>
              <a:rPr lang="fr-FR" sz="3400" dirty="0"/>
              <a:t>Exemples :</a:t>
            </a:r>
          </a:p>
          <a:p>
            <a:pPr lvl="0"/>
            <a:r>
              <a:rPr lang="fr-FR" sz="3400" dirty="0" smtClean="0"/>
              <a:t>Agrément </a:t>
            </a:r>
            <a:r>
              <a:rPr lang="fr-FR" sz="3400" dirty="0"/>
              <a:t>du sous-traitant</a:t>
            </a:r>
          </a:p>
          <a:p>
            <a:pPr lvl="0"/>
            <a:r>
              <a:rPr lang="fr-FR" sz="3400" dirty="0"/>
              <a:t>Garantie de paiement du sous-traitant </a:t>
            </a:r>
          </a:p>
          <a:p>
            <a:pPr lvl="0"/>
            <a:r>
              <a:rPr lang="fr-FR" sz="3400" dirty="0"/>
              <a:t>Risque de requalification du contrat de sous-traitance par le juge en contrat de travail ou en prêt de main-d’œuvre illicite</a:t>
            </a:r>
          </a:p>
          <a:p>
            <a:pPr lvl="0"/>
            <a:r>
              <a:rPr lang="fr-FR" sz="3400" dirty="0"/>
              <a:t> Mise à la disposition de l’entreprise principale des salariés du sous-traitant = requalification possible en prêt de main-d’œuvre illicite. Sanctions pénale et sociale. </a:t>
            </a:r>
          </a:p>
          <a:p>
            <a:pPr lvl="0"/>
            <a:r>
              <a:rPr lang="fr-FR" sz="3400" dirty="0"/>
              <a:t>Vérifier la régularité de la situation du sous-traitant envers </a:t>
            </a:r>
            <a:r>
              <a:rPr lang="fr-FR" sz="3400" dirty="0" smtClean="0"/>
              <a:t>l’URSSAF</a:t>
            </a:r>
          </a:p>
          <a:p>
            <a:pPr lvl="0"/>
            <a:r>
              <a:rPr lang="fr-FR" sz="3400" dirty="0" smtClean="0"/>
              <a:t>Responsabilité pour trouble anormal de voisinage.</a:t>
            </a:r>
            <a:endParaRPr lang="fr-FR" sz="3400" dirty="0"/>
          </a:p>
          <a:p>
            <a:endParaRPr lang="fr-FR" dirty="0"/>
          </a:p>
        </p:txBody>
      </p:sp>
    </p:spTree>
    <p:extLst>
      <p:ext uri="{BB962C8B-B14F-4D97-AF65-F5344CB8AC3E}">
        <p14:creationId xmlns:p14="http://schemas.microsoft.com/office/powerpoint/2010/main" val="3243990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smtClean="0"/>
              <a:t>Intervenant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endParaRPr lang="fr-FR" dirty="0" smtClean="0"/>
          </a:p>
          <a:p>
            <a:pPr marL="0" indent="0">
              <a:buNone/>
            </a:pPr>
            <a:endParaRPr lang="fr-FR" dirty="0"/>
          </a:p>
          <a:p>
            <a:pPr marL="0" indent="0" algn="ctr">
              <a:buNone/>
            </a:pPr>
            <a:r>
              <a:rPr lang="fr-FR" sz="3500" dirty="0" smtClean="0"/>
              <a:t>Christopher BOINET</a:t>
            </a:r>
          </a:p>
          <a:p>
            <a:pPr marL="0" indent="0" algn="ctr">
              <a:buNone/>
            </a:pPr>
            <a:endParaRPr lang="fr-FR" dirty="0"/>
          </a:p>
          <a:p>
            <a:pPr marL="0" indent="0" algn="ctr">
              <a:buNone/>
            </a:pPr>
            <a:r>
              <a:rPr lang="fr-FR" dirty="0"/>
              <a:t>Associé Cabinet </a:t>
            </a:r>
            <a:r>
              <a:rPr lang="fr-FR" dirty="0" smtClean="0"/>
              <a:t>d’Avocats BMD-PARISLEX</a:t>
            </a:r>
            <a:endParaRPr lang="fr-FR" dirty="0"/>
          </a:p>
          <a:p>
            <a:pPr marL="0" indent="0" algn="ctr">
              <a:buNone/>
            </a:pPr>
            <a:r>
              <a:rPr lang="fr-FR" dirty="0"/>
              <a:t>Droit immobilier, construction et droit </a:t>
            </a:r>
            <a:r>
              <a:rPr lang="fr-FR" dirty="0" smtClean="0"/>
              <a:t>hôtelier</a:t>
            </a:r>
          </a:p>
          <a:p>
            <a:pPr marL="0" indent="0" algn="ctr">
              <a:buNone/>
            </a:pPr>
            <a:endParaRPr lang="fr-FR" dirty="0"/>
          </a:p>
          <a:p>
            <a:pPr marL="0" indent="0" algn="ctr">
              <a:buNone/>
            </a:pPr>
            <a:endParaRPr lang="fr-FR" dirty="0" smtClean="0"/>
          </a:p>
          <a:p>
            <a:pPr marL="0" indent="0" algn="ctr">
              <a:buNone/>
            </a:pPr>
            <a:r>
              <a:rPr lang="fr-FR" dirty="0" smtClean="0">
                <a:hlinkClick r:id="rId2"/>
              </a:rPr>
              <a:t>christopher.boinet@parislex.fr</a:t>
            </a:r>
            <a:endParaRPr lang="fr-FR" dirty="0" smtClean="0"/>
          </a:p>
          <a:p>
            <a:pPr marL="0" indent="0" algn="ctr">
              <a:buNone/>
            </a:pPr>
            <a:r>
              <a:rPr lang="fr-FR" dirty="0" smtClean="0"/>
              <a:t>147,avenue </a:t>
            </a:r>
            <a:r>
              <a:rPr lang="fr-FR" dirty="0"/>
              <a:t>de Malakoff | 75116 Paris</a:t>
            </a:r>
          </a:p>
          <a:p>
            <a:pPr marL="0" indent="0" algn="ctr">
              <a:buNone/>
            </a:pPr>
            <a:r>
              <a:rPr lang="fr-FR" dirty="0"/>
              <a:t>Tél. + 33 1 </a:t>
            </a:r>
            <a:r>
              <a:rPr lang="fr-FR" dirty="0" smtClean="0"/>
              <a:t>56 88 </a:t>
            </a:r>
            <a:r>
              <a:rPr lang="fr-FR" dirty="0"/>
              <a:t>19 19 </a:t>
            </a:r>
          </a:p>
          <a:p>
            <a:pPr marL="0" indent="0" algn="ctr">
              <a:buNone/>
            </a:pPr>
            <a:endParaRPr lang="fr-FR" dirty="0" smtClean="0"/>
          </a:p>
          <a:p>
            <a:pPr marL="0" indent="0" algn="ctr">
              <a:buNone/>
            </a:pPr>
            <a:endParaRPr lang="fr-FR" dirty="0"/>
          </a:p>
          <a:p>
            <a:endParaRPr lang="fr-FR" dirty="0"/>
          </a:p>
        </p:txBody>
      </p:sp>
    </p:spTree>
    <p:extLst>
      <p:ext uri="{BB962C8B-B14F-4D97-AF65-F5344CB8AC3E}">
        <p14:creationId xmlns:p14="http://schemas.microsoft.com/office/powerpoint/2010/main" val="3687736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
            </a:r>
            <a:br>
              <a:rPr lang="fr-FR" sz="3600" b="1" dirty="0" smtClean="0"/>
            </a:br>
            <a:r>
              <a:rPr lang="fr-FR" sz="3600" b="1" dirty="0" smtClean="0"/>
              <a:t>3 - RECEPTION DES TRAVAUX ET CLOTURE DES COMPTES</a:t>
            </a:r>
            <a:r>
              <a:rPr lang="fr-FR" sz="3600" dirty="0" smtClean="0"/>
              <a:t/>
            </a:r>
            <a:br>
              <a:rPr lang="fr-FR" sz="3600" dirty="0" smtClean="0"/>
            </a:br>
            <a:endParaRPr lang="fr-FR" dirty="0"/>
          </a:p>
        </p:txBody>
      </p:sp>
      <p:sp>
        <p:nvSpPr>
          <p:cNvPr id="3" name="Espace réservé du contenu 2"/>
          <p:cNvSpPr>
            <a:spLocks noGrp="1"/>
          </p:cNvSpPr>
          <p:nvPr>
            <p:ph idx="1"/>
          </p:nvPr>
        </p:nvSpPr>
        <p:spPr>
          <a:xfrm>
            <a:off x="467544" y="1196752"/>
            <a:ext cx="8229600" cy="5616624"/>
          </a:xfrm>
        </p:spPr>
        <p:txBody>
          <a:bodyPr>
            <a:normAutofit fontScale="47500" lnSpcReduction="20000"/>
          </a:bodyPr>
          <a:lstStyle/>
          <a:p>
            <a:pPr>
              <a:lnSpc>
                <a:spcPct val="120000"/>
              </a:lnSpc>
              <a:spcBef>
                <a:spcPts val="0"/>
              </a:spcBef>
            </a:pPr>
            <a:r>
              <a:rPr lang="fr-FR" sz="4200" dirty="0" smtClean="0"/>
              <a:t>La </a:t>
            </a:r>
            <a:r>
              <a:rPr lang="fr-FR" sz="4200" dirty="0"/>
              <a:t>priorité : la mise en </a:t>
            </a:r>
            <a:r>
              <a:rPr lang="fr-FR" sz="4200" dirty="0" smtClean="0"/>
              <a:t>exploitation dans les meilleurs délais .</a:t>
            </a:r>
          </a:p>
          <a:p>
            <a:pPr marL="0" indent="0">
              <a:lnSpc>
                <a:spcPct val="120000"/>
              </a:lnSpc>
              <a:spcBef>
                <a:spcPts val="0"/>
              </a:spcBef>
              <a:buNone/>
            </a:pPr>
            <a:endParaRPr lang="fr-FR" sz="4200" dirty="0" smtClean="0"/>
          </a:p>
          <a:p>
            <a:pPr>
              <a:lnSpc>
                <a:spcPct val="120000"/>
              </a:lnSpc>
              <a:spcBef>
                <a:spcPts val="0"/>
              </a:spcBef>
            </a:pPr>
            <a:r>
              <a:rPr lang="fr-FR" sz="4200" dirty="0" smtClean="0"/>
              <a:t> </a:t>
            </a:r>
            <a:r>
              <a:rPr lang="fr-FR" sz="4200" dirty="0"/>
              <a:t>Le rôle </a:t>
            </a:r>
            <a:r>
              <a:rPr lang="fr-FR" sz="4200" dirty="0" smtClean="0"/>
              <a:t>croissant des services techniques et du </a:t>
            </a:r>
            <a:r>
              <a:rPr lang="fr-FR" sz="4200" dirty="0"/>
              <a:t>directeur de </a:t>
            </a:r>
            <a:r>
              <a:rPr lang="fr-FR" sz="4200" dirty="0" smtClean="0"/>
              <a:t>l’établissement </a:t>
            </a:r>
            <a:endParaRPr lang="fr-FR" sz="4200" dirty="0"/>
          </a:p>
          <a:p>
            <a:pPr marL="0" indent="0">
              <a:lnSpc>
                <a:spcPct val="120000"/>
              </a:lnSpc>
              <a:spcBef>
                <a:spcPts val="0"/>
              </a:spcBef>
              <a:buNone/>
            </a:pPr>
            <a:r>
              <a:rPr lang="fr-FR" sz="4200" dirty="0"/>
              <a:t> </a:t>
            </a:r>
          </a:p>
          <a:p>
            <a:pPr>
              <a:lnSpc>
                <a:spcPct val="120000"/>
              </a:lnSpc>
              <a:spcBef>
                <a:spcPts val="0"/>
              </a:spcBef>
            </a:pPr>
            <a:r>
              <a:rPr lang="fr-FR" sz="4200" dirty="0"/>
              <a:t>La prise de possession avant achèvement pour installer les FF&amp; F  ( mobilier , accessoires et matériel ) et ainsi gagner du temps . Opportunités et dangers </a:t>
            </a:r>
          </a:p>
          <a:p>
            <a:pPr marL="0" indent="0">
              <a:lnSpc>
                <a:spcPct val="120000"/>
              </a:lnSpc>
              <a:spcBef>
                <a:spcPts val="0"/>
              </a:spcBef>
              <a:buNone/>
            </a:pPr>
            <a:endParaRPr lang="fr-FR" sz="4200" dirty="0"/>
          </a:p>
          <a:p>
            <a:pPr>
              <a:lnSpc>
                <a:spcPct val="120000"/>
              </a:lnSpc>
              <a:spcBef>
                <a:spcPts val="0"/>
              </a:spcBef>
            </a:pPr>
            <a:r>
              <a:rPr lang="fr-FR" sz="4200" dirty="0"/>
              <a:t>Un point de départ commun pour les garanties légales : la réception</a:t>
            </a:r>
          </a:p>
          <a:p>
            <a:pPr marL="0" indent="0">
              <a:lnSpc>
                <a:spcPct val="120000"/>
              </a:lnSpc>
              <a:spcBef>
                <a:spcPts val="0"/>
              </a:spcBef>
              <a:buNone/>
            </a:pPr>
            <a:endParaRPr lang="fr-FR" sz="4200" dirty="0"/>
          </a:p>
          <a:p>
            <a:pPr>
              <a:lnSpc>
                <a:spcPct val="120000"/>
              </a:lnSpc>
              <a:spcBef>
                <a:spcPts val="0"/>
              </a:spcBef>
            </a:pPr>
            <a:r>
              <a:rPr lang="fr-FR" sz="4200" dirty="0"/>
              <a:t>-Importance des réserves dans l’hôtellerie particulièrement ; </a:t>
            </a:r>
          </a:p>
          <a:p>
            <a:pPr marL="0" indent="0">
              <a:lnSpc>
                <a:spcPct val="120000"/>
              </a:lnSpc>
              <a:spcBef>
                <a:spcPts val="0"/>
              </a:spcBef>
              <a:buNone/>
            </a:pPr>
            <a:endParaRPr lang="fr-FR" sz="4200" dirty="0"/>
          </a:p>
          <a:p>
            <a:pPr>
              <a:lnSpc>
                <a:spcPct val="120000"/>
              </a:lnSpc>
              <a:spcBef>
                <a:spcPts val="0"/>
              </a:spcBef>
            </a:pPr>
            <a:r>
              <a:rPr lang="fr-FR" sz="4200" dirty="0"/>
              <a:t>- Les garanties contractuelles et légales (parfait achèvement, biennale, DO ). </a:t>
            </a:r>
          </a:p>
          <a:p>
            <a:pPr marL="0" indent="0">
              <a:lnSpc>
                <a:spcPct val="120000"/>
              </a:lnSpc>
              <a:spcBef>
                <a:spcPts val="0"/>
              </a:spcBef>
              <a:buNone/>
            </a:pPr>
            <a:endParaRPr lang="fr-FR" sz="4200" dirty="0"/>
          </a:p>
          <a:p>
            <a:pPr>
              <a:lnSpc>
                <a:spcPct val="120000"/>
              </a:lnSpc>
              <a:spcBef>
                <a:spcPts val="0"/>
              </a:spcBef>
            </a:pPr>
            <a:r>
              <a:rPr lang="fr-FR" sz="4200" dirty="0"/>
              <a:t>- Le contentieux. Non-façons, défauts de finition et </a:t>
            </a:r>
            <a:r>
              <a:rPr lang="fr-FR" sz="4200" dirty="0" err="1"/>
              <a:t>mal-façons</a:t>
            </a:r>
            <a:r>
              <a:rPr lang="fr-FR" sz="4200" dirty="0"/>
              <a:t>, qui relèvent de régimes juridiques différents.</a:t>
            </a:r>
          </a:p>
          <a:p>
            <a:endParaRPr lang="fr-FR" dirty="0"/>
          </a:p>
        </p:txBody>
      </p:sp>
    </p:spTree>
    <p:extLst>
      <p:ext uri="{BB962C8B-B14F-4D97-AF65-F5344CB8AC3E}">
        <p14:creationId xmlns:p14="http://schemas.microsoft.com/office/powerpoint/2010/main" val="784449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smtClean="0"/>
              <a:t/>
            </a:r>
            <a:br>
              <a:rPr lang="fr-FR" sz="4000" b="1" dirty="0" smtClean="0"/>
            </a:br>
            <a:r>
              <a:rPr lang="fr-FR" sz="4000" b="1" dirty="0" smtClean="0"/>
              <a:t>4 - LES REALITES JUDICIAIRES EN CONSTRUCTION</a:t>
            </a:r>
            <a:r>
              <a:rPr lang="fr-FR" sz="4000" dirty="0" smtClean="0"/>
              <a:t/>
            </a:r>
            <a:br>
              <a:rPr lang="fr-FR" sz="4000" dirty="0" smtClean="0"/>
            </a:br>
            <a:endParaRPr lang="fr-FR" dirty="0"/>
          </a:p>
        </p:txBody>
      </p:sp>
      <p:sp>
        <p:nvSpPr>
          <p:cNvPr id="3" name="Espace réservé du contenu 2"/>
          <p:cNvSpPr>
            <a:spLocks noGrp="1"/>
          </p:cNvSpPr>
          <p:nvPr>
            <p:ph idx="1"/>
          </p:nvPr>
        </p:nvSpPr>
        <p:spPr>
          <a:xfrm>
            <a:off x="457200" y="1600200"/>
            <a:ext cx="8229600" cy="4997152"/>
          </a:xfrm>
        </p:spPr>
        <p:txBody>
          <a:bodyPr>
            <a:normAutofit fontScale="92500"/>
          </a:bodyPr>
          <a:lstStyle/>
          <a:p>
            <a:pPr marL="0" indent="0">
              <a:buNone/>
            </a:pPr>
            <a:endParaRPr lang="fr-FR" dirty="0"/>
          </a:p>
          <a:p>
            <a:pPr algn="just"/>
            <a:r>
              <a:rPr lang="fr-FR" dirty="0"/>
              <a:t>Le dilemme du Maître </a:t>
            </a:r>
            <a:r>
              <a:rPr lang="fr-FR" dirty="0" smtClean="0"/>
              <a:t>d’ouvrage hôtelier</a:t>
            </a:r>
            <a:r>
              <a:rPr lang="fr-FR" dirty="0"/>
              <a:t> : </a:t>
            </a:r>
          </a:p>
          <a:p>
            <a:pPr marL="0" indent="0" algn="just">
              <a:buNone/>
            </a:pPr>
            <a:endParaRPr lang="fr-FR" dirty="0"/>
          </a:p>
          <a:p>
            <a:pPr algn="just"/>
            <a:r>
              <a:rPr lang="fr-FR" dirty="0" smtClean="0"/>
              <a:t>La mise </a:t>
            </a:r>
            <a:r>
              <a:rPr lang="fr-FR" dirty="0"/>
              <a:t>en jeu de la police dommages-ouvrage : souvent décevante, avec peu de résultat </a:t>
            </a:r>
            <a:r>
              <a:rPr lang="fr-FR" dirty="0" smtClean="0"/>
              <a:t> ;</a:t>
            </a:r>
          </a:p>
          <a:p>
            <a:pPr marL="0" indent="0" algn="just">
              <a:buNone/>
            </a:pPr>
            <a:endParaRPr lang="fr-FR" dirty="0"/>
          </a:p>
          <a:p>
            <a:pPr algn="just"/>
            <a:r>
              <a:rPr lang="fr-FR" dirty="0" smtClean="0"/>
              <a:t>L’alternative </a:t>
            </a:r>
            <a:r>
              <a:rPr lang="fr-FR" dirty="0"/>
              <a:t>judiciaire </a:t>
            </a:r>
            <a:r>
              <a:rPr lang="fr-FR" dirty="0" smtClean="0"/>
              <a:t> :  </a:t>
            </a:r>
            <a:r>
              <a:rPr lang="fr-FR" dirty="0"/>
              <a:t>aléatoire,  longue et coûteuse, du fait notamment des expertises. Le recours judiciaire ne doit donc être envisagé que pour des désordres graves.</a:t>
            </a:r>
          </a:p>
          <a:p>
            <a:pPr marL="0" indent="0" algn="just">
              <a:buNone/>
            </a:pPr>
            <a:endParaRPr lang="fr-FR" dirty="0"/>
          </a:p>
          <a:p>
            <a:pPr algn="just"/>
            <a:r>
              <a:rPr lang="fr-FR" dirty="0"/>
              <a:t>On fera enfin attention au risque de bénéficier d’une belle décision </a:t>
            </a:r>
            <a:r>
              <a:rPr lang="fr-FR" dirty="0" smtClean="0"/>
              <a:t>de justice… non exécutable.</a:t>
            </a:r>
            <a:endParaRPr lang="fr-FR" dirty="0"/>
          </a:p>
          <a:p>
            <a:pPr marL="0" indent="0">
              <a:buNone/>
            </a:pPr>
            <a:endParaRPr lang="fr-FR" dirty="0"/>
          </a:p>
          <a:p>
            <a:endParaRPr lang="fr-FR" dirty="0"/>
          </a:p>
        </p:txBody>
      </p:sp>
    </p:spTree>
    <p:extLst>
      <p:ext uri="{BB962C8B-B14F-4D97-AF65-F5344CB8AC3E}">
        <p14:creationId xmlns:p14="http://schemas.microsoft.com/office/powerpoint/2010/main" val="9700777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dirty="0" smtClean="0"/>
              <a:t>RECOMMANDATIONS </a:t>
            </a:r>
            <a:br>
              <a:rPr lang="fr-FR" sz="4000" dirty="0" smtClean="0"/>
            </a:br>
            <a:r>
              <a:rPr lang="fr-FR" sz="4000" dirty="0" smtClean="0"/>
              <a:t>SUR LE CHOIX DES AVOCATS </a:t>
            </a:r>
            <a:r>
              <a:rPr lang="fr-FR" dirty="0" smtClean="0"/>
              <a:t>:</a:t>
            </a:r>
            <a:endParaRPr lang="fr-FR" dirty="0"/>
          </a:p>
        </p:txBody>
      </p:sp>
      <p:sp>
        <p:nvSpPr>
          <p:cNvPr id="3" name="Espace réservé du contenu 2"/>
          <p:cNvSpPr>
            <a:spLocks noGrp="1"/>
          </p:cNvSpPr>
          <p:nvPr>
            <p:ph idx="1"/>
          </p:nvPr>
        </p:nvSpPr>
        <p:spPr/>
        <p:txBody>
          <a:bodyPr>
            <a:normAutofit fontScale="92500"/>
          </a:bodyPr>
          <a:lstStyle/>
          <a:p>
            <a:r>
              <a:rPr lang="fr-FR" dirty="0" smtClean="0"/>
              <a:t>Un bon Cabinet d’avocats = ne pas aller devant les Tribunaux (médecin Chinois : rester en bonne santé)</a:t>
            </a:r>
          </a:p>
          <a:p>
            <a:r>
              <a:rPr lang="fr-FR" dirty="0" smtClean="0"/>
              <a:t>Compter sur des avocats spécialisés, pragmatiques, fins négociateurs</a:t>
            </a:r>
          </a:p>
          <a:p>
            <a:r>
              <a:rPr lang="fr-FR" dirty="0" smtClean="0"/>
              <a:t>Aptes à régler les désordres </a:t>
            </a:r>
            <a:r>
              <a:rPr lang="fr-FR" dirty="0" smtClean="0"/>
              <a:t>rapidement, experts à l’appui</a:t>
            </a:r>
            <a:endParaRPr lang="fr-FR" dirty="0" smtClean="0"/>
          </a:p>
          <a:p>
            <a:pPr marL="0" indent="0">
              <a:buNone/>
            </a:pPr>
            <a:endParaRPr lang="fr-FR" dirty="0" smtClean="0"/>
          </a:p>
          <a:p>
            <a:pPr marL="0" indent="0">
              <a:buNone/>
            </a:pPr>
            <a:r>
              <a:rPr lang="fr-FR" dirty="0" smtClean="0"/>
              <a:t>LA CONDITION : les associer au projet dès le début.</a:t>
            </a:r>
          </a:p>
          <a:p>
            <a:pPr marL="0" indent="0" algn="ctr">
              <a:buNone/>
            </a:pPr>
            <a:endParaRPr lang="fr-FR" sz="1400" dirty="0" smtClean="0">
              <a:hlinkClick r:id="rId2"/>
            </a:endParaRPr>
          </a:p>
          <a:p>
            <a:pPr marL="0" indent="0" algn="ctr">
              <a:buNone/>
            </a:pPr>
            <a:r>
              <a:rPr lang="fr-FR" sz="1400" dirty="0" smtClean="0">
                <a:hlinkClick r:id="rId2"/>
              </a:rPr>
              <a:t>christopher.boinet@parislex.fr</a:t>
            </a:r>
            <a:endParaRPr lang="fr-FR" sz="1400" dirty="0"/>
          </a:p>
          <a:p>
            <a:pPr marL="0" indent="0" algn="ctr">
              <a:buNone/>
            </a:pPr>
            <a:r>
              <a:rPr lang="fr-FR" sz="1400" dirty="0"/>
              <a:t>147,avenue de Malakoff | 75116 Paris</a:t>
            </a:r>
          </a:p>
          <a:p>
            <a:pPr marL="0" indent="0" algn="ctr">
              <a:buNone/>
            </a:pPr>
            <a:r>
              <a:rPr lang="fr-FR" sz="1400" dirty="0"/>
              <a:t>Tél. + 33 1 56 88 19 19 </a:t>
            </a:r>
          </a:p>
          <a:p>
            <a:pPr marL="0" indent="0">
              <a:buNone/>
            </a:pPr>
            <a:r>
              <a:rPr lang="fr-FR" sz="1000" i="1" dirty="0"/>
              <a:t>Ce document est la propriété de BMD &amp; Associés.</a:t>
            </a:r>
          </a:p>
          <a:p>
            <a:pPr marL="0" indent="0">
              <a:buNone/>
            </a:pPr>
            <a:r>
              <a:rPr lang="fr-FR" sz="1000" i="1" dirty="0"/>
              <a:t>Il ne peut être communiqué à des tiers et / ou reproduit sans l’autorisation préalable écrite de BMD &amp; Associés et son contenu ne peut être divulgué.</a:t>
            </a:r>
          </a:p>
          <a:p>
            <a:pPr marL="0" indent="0">
              <a:buNone/>
            </a:pPr>
            <a:r>
              <a:rPr lang="fr-FR" sz="1000" i="1" dirty="0"/>
              <a:t>© BMD &amp; Associés 2013</a:t>
            </a:r>
          </a:p>
          <a:p>
            <a:pPr marL="0" indent="0">
              <a:buNone/>
            </a:pPr>
            <a:endParaRPr lang="fr-FR" dirty="0" smtClean="0"/>
          </a:p>
          <a:p>
            <a:endParaRPr lang="fr-FR" dirty="0"/>
          </a:p>
        </p:txBody>
      </p:sp>
    </p:spTree>
    <p:extLst>
      <p:ext uri="{BB962C8B-B14F-4D97-AF65-F5344CB8AC3E}">
        <p14:creationId xmlns:p14="http://schemas.microsoft.com/office/powerpoint/2010/main" val="954420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570186"/>
          </a:xfrm>
        </p:spPr>
        <p:txBody>
          <a:bodyPr>
            <a:noAutofit/>
          </a:bodyPr>
          <a:lstStyle/>
          <a:p>
            <a:pPr lvl="0"/>
            <a:r>
              <a:rPr lang="fr-FR" sz="3600" b="1" dirty="0" smtClean="0"/>
              <a:t/>
            </a:r>
            <a:br>
              <a:rPr lang="fr-FR" sz="3600" b="1" dirty="0" smtClean="0"/>
            </a:br>
            <a:r>
              <a:rPr lang="fr-FR" sz="3600" b="1" dirty="0"/>
              <a:t/>
            </a:r>
            <a:br>
              <a:rPr lang="fr-FR" sz="3600" b="1" dirty="0"/>
            </a:br>
            <a:r>
              <a:rPr lang="fr-FR" sz="3600" b="1" dirty="0" smtClean="0"/>
              <a:t>Les spécificités des baux commerciaux hôteliers en matière de travaux</a:t>
            </a:r>
            <a:r>
              <a:rPr lang="fr-FR" sz="3600" dirty="0" smtClean="0"/>
              <a:t/>
            </a:r>
            <a:br>
              <a:rPr lang="fr-FR" sz="3600" dirty="0" smtClean="0"/>
            </a:br>
            <a:endParaRPr lang="fr-FR" sz="3600" dirty="0"/>
          </a:p>
        </p:txBody>
      </p:sp>
      <p:sp>
        <p:nvSpPr>
          <p:cNvPr id="3" name="Espace réservé du contenu 2"/>
          <p:cNvSpPr>
            <a:spLocks noGrp="1"/>
          </p:cNvSpPr>
          <p:nvPr>
            <p:ph idx="1"/>
          </p:nvPr>
        </p:nvSpPr>
        <p:spPr/>
        <p:txBody>
          <a:bodyPr>
            <a:normAutofit/>
          </a:bodyPr>
          <a:lstStyle/>
          <a:p>
            <a:pPr marL="0" indent="0">
              <a:buNone/>
            </a:pPr>
            <a:r>
              <a:rPr lang="fr-FR" b="1" dirty="0"/>
              <a:t> </a:t>
            </a:r>
            <a:endParaRPr lang="fr-FR" dirty="0"/>
          </a:p>
          <a:p>
            <a:r>
              <a:rPr lang="fr-FR" b="1" dirty="0"/>
              <a:t>1.1 Rappel du principe édicté par l’article </a:t>
            </a:r>
            <a:endParaRPr lang="fr-FR" b="1" dirty="0" smtClean="0"/>
          </a:p>
          <a:p>
            <a:pPr marL="0" indent="0">
              <a:buNone/>
            </a:pPr>
            <a:r>
              <a:rPr lang="fr-FR" b="1" dirty="0" smtClean="0"/>
              <a:t>L </a:t>
            </a:r>
            <a:r>
              <a:rPr lang="fr-FR" b="1" dirty="0"/>
              <a:t>311-1 et suivants du </a:t>
            </a:r>
            <a:r>
              <a:rPr lang="fr-FR" b="1" dirty="0" smtClean="0"/>
              <a:t>Code </a:t>
            </a:r>
            <a:r>
              <a:rPr lang="fr-FR" b="1" dirty="0"/>
              <a:t>du </a:t>
            </a:r>
            <a:r>
              <a:rPr lang="fr-FR" b="1" dirty="0" smtClean="0"/>
              <a:t>Tourisme </a:t>
            </a:r>
            <a:endParaRPr lang="fr-FR" dirty="0"/>
          </a:p>
          <a:p>
            <a:pPr marL="0" indent="0">
              <a:buNone/>
            </a:pPr>
            <a:r>
              <a:rPr lang="fr-FR" b="1" dirty="0"/>
              <a:t> </a:t>
            </a:r>
            <a:endParaRPr lang="fr-FR" dirty="0"/>
          </a:p>
          <a:p>
            <a:r>
              <a:rPr lang="fr-FR" b="1" dirty="0"/>
              <a:t>1.2. Conditions d’application – règles impératives à suivre par le </a:t>
            </a:r>
            <a:r>
              <a:rPr lang="fr-FR" b="1" dirty="0" smtClean="0"/>
              <a:t>locataire exploitant</a:t>
            </a:r>
            <a:endParaRPr lang="fr-FR" dirty="0"/>
          </a:p>
          <a:p>
            <a:pPr marL="0" indent="0">
              <a:buNone/>
            </a:pPr>
            <a:r>
              <a:rPr lang="fr-FR" b="1" dirty="0"/>
              <a:t> </a:t>
            </a:r>
            <a:endParaRPr lang="fr-FR" dirty="0"/>
          </a:p>
          <a:p>
            <a:r>
              <a:rPr lang="fr-FR" b="1" dirty="0"/>
              <a:t>1.3</a:t>
            </a:r>
            <a:r>
              <a:rPr lang="fr-FR" dirty="0"/>
              <a:t>  </a:t>
            </a:r>
            <a:r>
              <a:rPr lang="fr-FR" b="1" dirty="0"/>
              <a:t>Sanction du non-respect du formalisme.</a:t>
            </a:r>
            <a:endParaRPr lang="fr-FR" dirty="0"/>
          </a:p>
          <a:p>
            <a:endParaRPr lang="fr-FR" dirty="0"/>
          </a:p>
        </p:txBody>
      </p:sp>
    </p:spTree>
    <p:extLst>
      <p:ext uri="{BB962C8B-B14F-4D97-AF65-F5344CB8AC3E}">
        <p14:creationId xmlns:p14="http://schemas.microsoft.com/office/powerpoint/2010/main" val="2743119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54162"/>
          </a:xfrm>
        </p:spPr>
        <p:txBody>
          <a:bodyPr>
            <a:normAutofit fontScale="90000"/>
          </a:bodyPr>
          <a:lstStyle/>
          <a:p>
            <a:r>
              <a:rPr lang="fr-FR" sz="4000" b="1" dirty="0" smtClean="0"/>
              <a:t/>
            </a:r>
            <a:br>
              <a:rPr lang="fr-FR" sz="4000" b="1" dirty="0" smtClean="0"/>
            </a:br>
            <a:r>
              <a:rPr lang="fr-FR" sz="4000" b="1" dirty="0"/>
              <a:t/>
            </a:r>
            <a:br>
              <a:rPr lang="fr-FR" sz="4000" b="1" dirty="0"/>
            </a:br>
            <a:r>
              <a:rPr lang="fr-FR" sz="4000" b="1" dirty="0" smtClean="0"/>
              <a:t/>
            </a:r>
            <a:br>
              <a:rPr lang="fr-FR" sz="4000" b="1" dirty="0" smtClean="0"/>
            </a:br>
            <a:r>
              <a:rPr lang="fr-FR" sz="4000" b="1" dirty="0"/>
              <a:t/>
            </a:r>
            <a:br>
              <a:rPr lang="fr-FR" sz="4000" b="1" dirty="0"/>
            </a:br>
            <a:r>
              <a:rPr lang="fr-FR" sz="4000" b="1" dirty="0" smtClean="0"/>
              <a:t/>
            </a:r>
            <a:br>
              <a:rPr lang="fr-FR" sz="4000" b="1" dirty="0" smtClean="0"/>
            </a:br>
            <a:r>
              <a:rPr lang="fr-FR" sz="4000" b="1" dirty="0"/>
              <a:t/>
            </a:r>
            <a:br>
              <a:rPr lang="fr-FR" sz="4000" b="1" dirty="0"/>
            </a:br>
            <a:r>
              <a:rPr lang="fr-FR" dirty="0"/>
              <a:t/>
            </a:r>
            <a:br>
              <a:rPr lang="fr-FR" dirty="0"/>
            </a:br>
            <a:r>
              <a:rPr lang="fr-FR" dirty="0"/>
              <a:t/>
            </a:r>
            <a:br>
              <a:rPr lang="fr-FR" dirty="0"/>
            </a:br>
            <a:r>
              <a:rPr lang="fr-FR" sz="3600" b="1" dirty="0"/>
              <a:t>1.1 </a:t>
            </a:r>
            <a:r>
              <a:rPr lang="fr-FR" sz="3600" b="1" dirty="0" smtClean="0"/>
              <a:t>– Le principe dérogatoire édicté </a:t>
            </a:r>
            <a:r>
              <a:rPr lang="fr-FR" sz="3600" b="1" dirty="0"/>
              <a:t>par les articles </a:t>
            </a:r>
            <a:r>
              <a:rPr lang="fr-FR" sz="3600" b="1" dirty="0" smtClean="0"/>
              <a:t>L </a:t>
            </a:r>
            <a:r>
              <a:rPr lang="fr-FR" sz="3600" b="1" dirty="0"/>
              <a:t>311-1 et suivants </a:t>
            </a:r>
            <a:r>
              <a:rPr lang="fr-FR" sz="3600" b="1" dirty="0" smtClean="0"/>
              <a:t>du </a:t>
            </a:r>
            <a:r>
              <a:rPr lang="fr-FR" sz="3600" b="1" dirty="0"/>
              <a:t>Code du Tourisme </a:t>
            </a:r>
            <a:endParaRPr lang="fr-FR" sz="3600"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r>
              <a:rPr lang="fr-FR" dirty="0" smtClean="0"/>
              <a:t>Rappel du principe général en </a:t>
            </a:r>
            <a:r>
              <a:rPr lang="fr-FR" dirty="0"/>
              <a:t>matière de baux commerciaux : </a:t>
            </a:r>
          </a:p>
          <a:p>
            <a:endParaRPr lang="fr-FR" dirty="0" smtClean="0"/>
          </a:p>
          <a:p>
            <a:pPr algn="just"/>
            <a:r>
              <a:rPr lang="fr-FR" dirty="0" smtClean="0"/>
              <a:t>Le </a:t>
            </a:r>
            <a:r>
              <a:rPr lang="fr-FR" dirty="0"/>
              <a:t>preneur ne peut faire de travaux entraînant un changement de distribution des lieux sans l’accord préalable exprès du </a:t>
            </a:r>
            <a:r>
              <a:rPr lang="fr-FR" dirty="0" smtClean="0"/>
              <a:t>bailleur.</a:t>
            </a:r>
            <a:endParaRPr lang="fr-FR" dirty="0"/>
          </a:p>
          <a:p>
            <a:pPr marL="0" indent="0">
              <a:buNone/>
            </a:pPr>
            <a:endParaRPr lang="fr-FR" dirty="0"/>
          </a:p>
        </p:txBody>
      </p:sp>
    </p:spTree>
    <p:extLst>
      <p:ext uri="{BB962C8B-B14F-4D97-AF65-F5344CB8AC3E}">
        <p14:creationId xmlns:p14="http://schemas.microsoft.com/office/powerpoint/2010/main" val="192548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080120"/>
          </a:xfrm>
        </p:spPr>
        <p:txBody>
          <a:bodyPr>
            <a:noAutofit/>
          </a:bodyPr>
          <a:lstStyle/>
          <a:p>
            <a:r>
              <a:rPr lang="fr-FR" sz="3200" dirty="0"/>
              <a:t>A</a:t>
            </a:r>
            <a:r>
              <a:rPr lang="fr-FR" sz="3200" dirty="0" smtClean="0"/>
              <a:t>rticles L 311-1 et suivants du Code du Tourisme,  </a:t>
            </a:r>
            <a:r>
              <a:rPr lang="fr-FR" sz="3200" b="1" dirty="0" smtClean="0"/>
              <a:t>d’ordre public </a:t>
            </a:r>
            <a:r>
              <a:rPr lang="fr-FR" sz="3200" dirty="0" smtClean="0"/>
              <a:t>:</a:t>
            </a:r>
            <a:r>
              <a:rPr lang="fr-FR" sz="3600" dirty="0" smtClean="0"/>
              <a:t> </a:t>
            </a:r>
            <a:endParaRPr lang="fr-FR" sz="3600" dirty="0"/>
          </a:p>
        </p:txBody>
      </p:sp>
      <p:sp>
        <p:nvSpPr>
          <p:cNvPr id="3" name="Espace réservé du contenu 2"/>
          <p:cNvSpPr>
            <a:spLocks noGrp="1"/>
          </p:cNvSpPr>
          <p:nvPr>
            <p:ph idx="1"/>
          </p:nvPr>
        </p:nvSpPr>
        <p:spPr>
          <a:xfrm>
            <a:off x="457200" y="1052736"/>
            <a:ext cx="8229600" cy="5805264"/>
          </a:xfrm>
        </p:spPr>
        <p:txBody>
          <a:bodyPr>
            <a:normAutofit fontScale="92500" lnSpcReduction="10000"/>
          </a:bodyPr>
          <a:lstStyle/>
          <a:p>
            <a:pPr marL="0" indent="0" algn="just">
              <a:buNone/>
            </a:pPr>
            <a:r>
              <a:rPr lang="fr-FR" sz="3400" dirty="0" smtClean="0"/>
              <a:t>Le </a:t>
            </a:r>
            <a:r>
              <a:rPr lang="fr-FR" sz="3400" dirty="0"/>
              <a:t>bailleur ne peut s'opposer à l'exécution des travaux suivants même si ceux-ci doivent entraîner une modification dans la distribution des lieux :</a:t>
            </a:r>
          </a:p>
          <a:p>
            <a:pPr lvl="0" algn="just"/>
            <a:r>
              <a:rPr lang="fr-FR" dirty="0"/>
              <a:t>la distribution de l'eau, du gaz et de l'électricité ;</a:t>
            </a:r>
          </a:p>
          <a:p>
            <a:pPr lvl="0" algn="just"/>
            <a:r>
              <a:rPr lang="fr-FR" dirty="0"/>
              <a:t>l'installation du téléphone, d'appareils récepteurs de radiodiffusion et de télévision ;</a:t>
            </a:r>
          </a:p>
          <a:p>
            <a:pPr lvl="0" algn="just"/>
            <a:r>
              <a:rPr lang="fr-FR" dirty="0"/>
              <a:t>l'équipement sanitaire ;</a:t>
            </a:r>
          </a:p>
          <a:p>
            <a:pPr lvl="0" algn="just"/>
            <a:r>
              <a:rPr lang="fr-FR" dirty="0"/>
              <a:t>le déversement à l'égout ;</a:t>
            </a:r>
          </a:p>
          <a:p>
            <a:pPr lvl="0" algn="just"/>
            <a:r>
              <a:rPr lang="fr-FR" dirty="0"/>
              <a:t>l'installation du chauffage central ou de distribution d'air chaud ou climatisé ;</a:t>
            </a:r>
          </a:p>
          <a:p>
            <a:pPr lvl="0" algn="just"/>
            <a:r>
              <a:rPr lang="fr-FR" dirty="0"/>
              <a:t>l'installation d'ascenseurs, monte-charges et monte-plats ;</a:t>
            </a:r>
          </a:p>
          <a:p>
            <a:pPr lvl="0" algn="just"/>
            <a:r>
              <a:rPr lang="fr-FR" dirty="0"/>
              <a:t>l'aménagement des cuisines et offices ;</a:t>
            </a:r>
          </a:p>
          <a:p>
            <a:pPr lvl="0" algn="just"/>
            <a:r>
              <a:rPr lang="fr-FR" dirty="0"/>
              <a:t>la construction de piscines</a:t>
            </a:r>
            <a:r>
              <a:rPr lang="fr-FR" dirty="0" smtClean="0"/>
              <a:t>. </a:t>
            </a:r>
            <a:endParaRPr lang="fr-FR" dirty="0"/>
          </a:p>
        </p:txBody>
      </p:sp>
    </p:spTree>
    <p:extLst>
      <p:ext uri="{BB962C8B-B14F-4D97-AF65-F5344CB8AC3E}">
        <p14:creationId xmlns:p14="http://schemas.microsoft.com/office/powerpoint/2010/main" val="1808082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ctr" rtl="0">
              <a:spcBef>
                <a:spcPct val="0"/>
              </a:spcBef>
            </a:pPr>
            <a:r>
              <a:rPr lang="fr-FR" sz="2400" b="1" dirty="0" smtClean="0"/>
              <a:t>1.2 - Conditions d’application – </a:t>
            </a:r>
            <a:br>
              <a:rPr lang="fr-FR" sz="2400" b="1" dirty="0" smtClean="0"/>
            </a:br>
            <a:r>
              <a:rPr lang="fr-FR" sz="2400" b="1" dirty="0" smtClean="0"/>
              <a:t>Règles impératives à suivre par le locataire </a:t>
            </a:r>
            <a:r>
              <a:rPr lang="fr-FR" sz="3200" dirty="0" smtClean="0"/>
              <a:t/>
            </a:r>
            <a:br>
              <a:rPr lang="fr-FR" sz="3200" dirty="0" smtClean="0"/>
            </a:br>
            <a:endParaRPr lang="fr-FR" dirty="0"/>
          </a:p>
        </p:txBody>
      </p:sp>
      <p:sp>
        <p:nvSpPr>
          <p:cNvPr id="3" name="Espace réservé du contenu 2"/>
          <p:cNvSpPr>
            <a:spLocks noGrp="1"/>
          </p:cNvSpPr>
          <p:nvPr>
            <p:ph idx="1"/>
          </p:nvPr>
        </p:nvSpPr>
        <p:spPr>
          <a:xfrm>
            <a:off x="457200" y="1935480"/>
            <a:ext cx="8229600" cy="4922520"/>
          </a:xfrm>
        </p:spPr>
        <p:txBody>
          <a:bodyPr>
            <a:normAutofit fontScale="92500" lnSpcReduction="20000"/>
          </a:bodyPr>
          <a:lstStyle/>
          <a:p>
            <a:pPr marL="0" indent="0">
              <a:buNone/>
            </a:pPr>
            <a:r>
              <a:rPr lang="fr-FR" b="1" i="1" dirty="0" smtClean="0"/>
              <a:t>Article </a:t>
            </a:r>
            <a:r>
              <a:rPr lang="fr-FR" b="1" i="1" dirty="0"/>
              <a:t>L 311-2 C. </a:t>
            </a:r>
            <a:r>
              <a:rPr lang="fr-FR" b="1" i="1" dirty="0" smtClean="0"/>
              <a:t>Tourisme</a:t>
            </a:r>
            <a:endParaRPr lang="fr-FR" sz="2800" dirty="0"/>
          </a:p>
          <a:p>
            <a:pPr algn="just"/>
            <a:r>
              <a:rPr lang="fr-FR" u="sng" dirty="0"/>
              <a:t>Information préalable</a:t>
            </a:r>
            <a:r>
              <a:rPr lang="fr-FR" dirty="0"/>
              <a:t> du bailleur par LRAR contenant communication d’un plan d'exécution et d’un devis descriptif et estimatif des travaux projetés</a:t>
            </a:r>
            <a:r>
              <a:rPr lang="fr-FR" dirty="0" smtClean="0"/>
              <a:t>.</a:t>
            </a:r>
          </a:p>
          <a:p>
            <a:pPr marL="0" indent="0" algn="just">
              <a:buNone/>
            </a:pPr>
            <a:endParaRPr lang="fr-FR" sz="2800" dirty="0"/>
          </a:p>
          <a:p>
            <a:pPr marL="0" indent="0" algn="just">
              <a:buNone/>
            </a:pPr>
            <a:r>
              <a:rPr lang="fr-FR" dirty="0"/>
              <a:t>Si les travaux affectent le gros-œuvre : </a:t>
            </a:r>
            <a:endParaRPr lang="fr-FR" sz="2800" dirty="0"/>
          </a:p>
          <a:p>
            <a:pPr lvl="0" algn="just"/>
            <a:r>
              <a:rPr lang="fr-FR" dirty="0"/>
              <a:t>le bailleur dispose d'un délai de 2 mois pour accepter ou refuser les travaux,  </a:t>
            </a:r>
            <a:endParaRPr lang="fr-FR" sz="2800" dirty="0"/>
          </a:p>
          <a:p>
            <a:pPr lvl="0" algn="just"/>
            <a:r>
              <a:rPr lang="fr-FR" dirty="0"/>
              <a:t>le défaut de réponse du bailleur dans le délai de 2 mois vaut accord.</a:t>
            </a:r>
            <a:endParaRPr lang="fr-FR" sz="2800" dirty="0"/>
          </a:p>
          <a:p>
            <a:pPr algn="just"/>
            <a:r>
              <a:rPr lang="fr-FR" dirty="0" smtClean="0"/>
              <a:t>en </a:t>
            </a:r>
            <a:r>
              <a:rPr lang="fr-FR" dirty="0"/>
              <a:t>cas de refus du bailleur :  les travaux ne peuvent être entrepris qu'après avis favorable d'une commission constituée en nombre égal d'hôteliers et de propriétaires d'immeubles </a:t>
            </a:r>
            <a:endParaRPr lang="fr-FR" sz="2800" dirty="0"/>
          </a:p>
          <a:p>
            <a:endParaRPr lang="fr-FR" dirty="0"/>
          </a:p>
        </p:txBody>
      </p:sp>
    </p:spTree>
    <p:extLst>
      <p:ext uri="{BB962C8B-B14F-4D97-AF65-F5344CB8AC3E}">
        <p14:creationId xmlns:p14="http://schemas.microsoft.com/office/powerpoint/2010/main" val="206639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smtClean="0"/>
              <a:t>1.3 - Sanction du locataire pour </a:t>
            </a:r>
            <a:br>
              <a:rPr lang="fr-FR" sz="4000" b="1" dirty="0" smtClean="0"/>
            </a:br>
            <a:r>
              <a:rPr lang="fr-FR" sz="4000" b="1" dirty="0" smtClean="0"/>
              <a:t>non-respect du formalisme</a:t>
            </a:r>
            <a:endParaRPr lang="fr-FR" dirty="0"/>
          </a:p>
        </p:txBody>
      </p:sp>
      <p:sp>
        <p:nvSpPr>
          <p:cNvPr id="3" name="Espace réservé du contenu 2"/>
          <p:cNvSpPr>
            <a:spLocks noGrp="1"/>
          </p:cNvSpPr>
          <p:nvPr>
            <p:ph idx="1"/>
          </p:nvPr>
        </p:nvSpPr>
        <p:spPr/>
        <p:txBody>
          <a:bodyPr>
            <a:normAutofit fontScale="92500" lnSpcReduction="10000"/>
          </a:bodyPr>
          <a:lstStyle/>
          <a:p>
            <a:pPr marL="457200" lvl="1" indent="0">
              <a:buNone/>
            </a:pPr>
            <a:r>
              <a:rPr lang="fr-FR" dirty="0" smtClean="0"/>
              <a:t> </a:t>
            </a:r>
            <a:endParaRPr lang="fr-FR" sz="2400" dirty="0"/>
          </a:p>
          <a:p>
            <a:pPr marL="0" indent="0">
              <a:buNone/>
            </a:pPr>
            <a:r>
              <a:rPr lang="en-US" b="1" dirty="0"/>
              <a:t>Cass. 3e civ. 15-11-2000 n° 99-13.134 : RJDA 2/01 n° 134 </a:t>
            </a:r>
            <a:r>
              <a:rPr lang="en-US" dirty="0"/>
              <a:t>: </a:t>
            </a:r>
            <a:endParaRPr lang="fr-FR" sz="2800" dirty="0"/>
          </a:p>
          <a:p>
            <a:pPr lvl="0" algn="just"/>
            <a:r>
              <a:rPr lang="fr-FR" dirty="0"/>
              <a:t>Le respect du formalisme avant la réalisation des travaux est une condition indispensable pour pouvoir se prévaloir des dispositions des articles L 311-1 et suivants du Code de </a:t>
            </a:r>
            <a:r>
              <a:rPr lang="fr-FR" dirty="0" smtClean="0"/>
              <a:t>tourisme.</a:t>
            </a:r>
            <a:endParaRPr lang="fr-FR" sz="2800" dirty="0"/>
          </a:p>
          <a:p>
            <a:pPr marL="0" indent="0" algn="just">
              <a:buNone/>
            </a:pPr>
            <a:r>
              <a:rPr lang="fr-FR" dirty="0"/>
              <a:t>Non respect du formalisme et travaux non autorisés par le bail commercial :</a:t>
            </a:r>
            <a:endParaRPr lang="fr-FR" sz="2800" dirty="0"/>
          </a:p>
          <a:p>
            <a:pPr lvl="0" algn="just"/>
            <a:r>
              <a:rPr lang="fr-FR" dirty="0"/>
              <a:t>Leur réalisation sans accord du bailleur constitue une faute</a:t>
            </a:r>
            <a:r>
              <a:rPr lang="fr-FR" dirty="0" smtClean="0"/>
              <a:t>,</a:t>
            </a:r>
            <a:r>
              <a:rPr lang="fr-FR" dirty="0"/>
              <a:t> </a:t>
            </a:r>
            <a:endParaRPr lang="fr-FR" sz="2800" dirty="0"/>
          </a:p>
          <a:p>
            <a:pPr lvl="0" algn="just"/>
            <a:r>
              <a:rPr lang="fr-FR" dirty="0"/>
              <a:t>Sanction encourue : résiliation du bail pour faute à l’initiative du </a:t>
            </a:r>
            <a:r>
              <a:rPr lang="fr-FR" dirty="0" smtClean="0"/>
              <a:t>bailleur. </a:t>
            </a:r>
            <a:endParaRPr lang="fr-FR" sz="2800" dirty="0"/>
          </a:p>
          <a:p>
            <a:endParaRPr lang="fr-FR" dirty="0"/>
          </a:p>
        </p:txBody>
      </p:sp>
    </p:spTree>
    <p:extLst>
      <p:ext uri="{BB962C8B-B14F-4D97-AF65-F5344CB8AC3E}">
        <p14:creationId xmlns:p14="http://schemas.microsoft.com/office/powerpoint/2010/main" val="3589060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1368152"/>
          </a:xfrm>
        </p:spPr>
        <p:txBody>
          <a:bodyPr>
            <a:normAutofit fontScale="90000"/>
          </a:bodyPr>
          <a:lstStyle/>
          <a:p>
            <a:r>
              <a:rPr lang="fr-FR" sz="4000" b="1" dirty="0" smtClean="0"/>
              <a:t>2. Spécificités du bail hôtelier </a:t>
            </a:r>
            <a:br>
              <a:rPr lang="fr-FR" sz="4000" b="1" dirty="0" smtClean="0"/>
            </a:br>
            <a:r>
              <a:rPr lang="fr-FR" sz="4000" b="1" dirty="0" smtClean="0"/>
              <a:t>liées aux travaux de sécurité</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endParaRPr lang="fr-FR" dirty="0"/>
          </a:p>
          <a:p>
            <a:r>
              <a:rPr lang="fr-FR" b="1" dirty="0"/>
              <a:t>2.1  Rappel de la réglementation en vigueur en matière de sécurité pour les hôtels</a:t>
            </a:r>
            <a:endParaRPr lang="fr-FR" dirty="0"/>
          </a:p>
          <a:p>
            <a:pPr marL="0" indent="0">
              <a:buNone/>
            </a:pPr>
            <a:r>
              <a:rPr lang="fr-FR" b="1" dirty="0"/>
              <a:t> </a:t>
            </a:r>
            <a:endParaRPr lang="fr-FR" dirty="0"/>
          </a:p>
          <a:p>
            <a:r>
              <a:rPr lang="fr-FR" b="1" dirty="0"/>
              <a:t>2.2 Travaux de sécurité : à qui incombe la charge financière ?</a:t>
            </a:r>
            <a:endParaRPr lang="fr-FR" dirty="0"/>
          </a:p>
          <a:p>
            <a:pPr marL="0" indent="0">
              <a:buNone/>
            </a:pPr>
            <a:r>
              <a:rPr lang="fr-FR" b="1" dirty="0"/>
              <a:t> </a:t>
            </a:r>
            <a:endParaRPr lang="fr-FR" dirty="0"/>
          </a:p>
          <a:p>
            <a:r>
              <a:rPr lang="fr-FR" b="1" dirty="0"/>
              <a:t>2.3 Comment </a:t>
            </a:r>
            <a:r>
              <a:rPr lang="fr-FR" b="1" dirty="0" smtClean="0"/>
              <a:t>l’exploitant-locataire </a:t>
            </a:r>
            <a:r>
              <a:rPr lang="fr-FR" b="1" dirty="0"/>
              <a:t>peut-il faire payer rapidement les travaux par le bailleur ?</a:t>
            </a:r>
            <a:endParaRPr lang="fr-FR" dirty="0"/>
          </a:p>
          <a:p>
            <a:pPr marL="0" indent="0">
              <a:buNone/>
            </a:pPr>
            <a:r>
              <a:rPr lang="fr-FR" b="1" dirty="0"/>
              <a:t> </a:t>
            </a:r>
            <a:endParaRPr lang="fr-FR" dirty="0"/>
          </a:p>
          <a:p>
            <a:r>
              <a:rPr lang="fr-FR" b="1" dirty="0"/>
              <a:t>2.4  Actions à suivre </a:t>
            </a:r>
            <a:r>
              <a:rPr lang="fr-FR" b="1" dirty="0" smtClean="0"/>
              <a:t>en </a:t>
            </a:r>
            <a:r>
              <a:rPr lang="fr-FR" b="1" dirty="0"/>
              <a:t>cas d’urgence </a:t>
            </a:r>
            <a:endParaRPr lang="fr-FR" dirty="0"/>
          </a:p>
          <a:p>
            <a:endParaRPr lang="fr-FR" dirty="0"/>
          </a:p>
        </p:txBody>
      </p:sp>
    </p:spTree>
    <p:extLst>
      <p:ext uri="{BB962C8B-B14F-4D97-AF65-F5344CB8AC3E}">
        <p14:creationId xmlns:p14="http://schemas.microsoft.com/office/powerpoint/2010/main" val="2053238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32656"/>
            <a:ext cx="8229600" cy="1584176"/>
          </a:xfrm>
        </p:spPr>
        <p:txBody>
          <a:bodyPr>
            <a:normAutofit fontScale="90000"/>
          </a:bodyPr>
          <a:lstStyle/>
          <a:p>
            <a:r>
              <a:rPr lang="fr-FR" sz="4000" dirty="0" smtClean="0"/>
              <a:t/>
            </a:r>
            <a:br>
              <a:rPr lang="fr-FR" sz="4000" dirty="0" smtClean="0"/>
            </a:br>
            <a:r>
              <a:rPr lang="fr-FR" sz="3600" b="1" dirty="0"/>
              <a:t>2.1 - Rappel de la réglementation en vigueur en matière de sécurité </a:t>
            </a:r>
            <a:br>
              <a:rPr lang="fr-FR" sz="3600" b="1" dirty="0"/>
            </a:br>
            <a:r>
              <a:rPr lang="fr-FR" sz="3600" b="1" dirty="0"/>
              <a:t>pour les hôtels</a:t>
            </a:r>
            <a:endParaRPr lang="fr-FR"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dirty="0"/>
              <a:t> </a:t>
            </a:r>
          </a:p>
          <a:p>
            <a:pPr marL="0" indent="0">
              <a:buNone/>
            </a:pPr>
            <a:r>
              <a:rPr lang="fr-FR" sz="3200" dirty="0"/>
              <a:t>Article R.123-3 CCH</a:t>
            </a:r>
            <a:r>
              <a:rPr lang="fr-FR" dirty="0"/>
              <a:t> :</a:t>
            </a:r>
          </a:p>
          <a:p>
            <a:pPr marL="0" indent="0">
              <a:buNone/>
            </a:pPr>
            <a:r>
              <a:rPr lang="fr-FR" dirty="0"/>
              <a:t> </a:t>
            </a:r>
          </a:p>
          <a:p>
            <a:pPr marL="0" indent="0" algn="just">
              <a:lnSpc>
                <a:spcPct val="120000"/>
              </a:lnSpc>
              <a:buNone/>
            </a:pPr>
            <a:r>
              <a:rPr lang="fr-FR" sz="3400" dirty="0"/>
              <a:t>«  </a:t>
            </a:r>
            <a:r>
              <a:rPr lang="fr-FR" sz="3400" b="1" i="1" dirty="0"/>
              <a:t>Les constructeurs, propriétaires et exploitants </a:t>
            </a:r>
            <a:r>
              <a:rPr lang="fr-FR" sz="3400" i="1" dirty="0"/>
              <a:t>des établissements recevant du public sont tenus, tant au moment de la construction qu'au cours de l'exploitation, de respecter les mesures de prévention et de sauvegarde propres à </a:t>
            </a:r>
            <a:r>
              <a:rPr lang="fr-FR" sz="3400" b="1" i="1" dirty="0"/>
              <a:t>assurer la sécurité des personnes </a:t>
            </a:r>
            <a:r>
              <a:rPr lang="fr-FR" sz="3400" i="1" dirty="0"/>
              <a:t>; ces mesures sont déterminées compte tenu de la nature de l'exploitation, des dimensions des locaux, de leur mode de construction, du nombre de personnes pouvant y être admises et de leur aptitude à se soustraire aux effets d'un incendie ».</a:t>
            </a:r>
            <a:endParaRPr lang="fr-FR" sz="3400" dirty="0"/>
          </a:p>
          <a:p>
            <a:pPr marL="0" indent="0" algn="just">
              <a:buNone/>
            </a:pPr>
            <a:r>
              <a:rPr lang="fr-FR" dirty="0"/>
              <a:t> </a:t>
            </a:r>
          </a:p>
          <a:p>
            <a:pPr marL="0" indent="0">
              <a:buNone/>
            </a:pPr>
            <a:r>
              <a:rPr lang="fr-FR" sz="3200" dirty="0"/>
              <a:t> </a:t>
            </a:r>
            <a:r>
              <a:rPr lang="fr-FR" sz="3200" dirty="0" smtClean="0"/>
              <a:t>-	</a:t>
            </a:r>
            <a:r>
              <a:rPr lang="fr-FR" sz="3200" u="sng" dirty="0" smtClean="0"/>
              <a:t>Responsabilité solidaire.</a:t>
            </a:r>
            <a:endParaRPr lang="fr-FR" sz="3200" dirty="0"/>
          </a:p>
          <a:p>
            <a:endParaRPr lang="fr-FR" dirty="0"/>
          </a:p>
        </p:txBody>
      </p:sp>
      <p:sp>
        <p:nvSpPr>
          <p:cNvPr id="4" name="Flèche droite 3"/>
          <p:cNvSpPr/>
          <p:nvPr/>
        </p:nvSpPr>
        <p:spPr>
          <a:xfrm>
            <a:off x="539552" y="5490940"/>
            <a:ext cx="58842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547551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178</TotalTime>
  <Words>669</Words>
  <Application>Microsoft Office PowerPoint</Application>
  <PresentationFormat>Affichage à l'écran (4:3)</PresentationFormat>
  <Paragraphs>195</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Débit</vt:lpstr>
      <vt:lpstr>BMD Associés  Société d’Avocats</vt:lpstr>
      <vt:lpstr>Intervenant : </vt:lpstr>
      <vt:lpstr>  Les spécificités des baux commerciaux hôteliers en matière de travaux </vt:lpstr>
      <vt:lpstr>        1.1 – Le principe dérogatoire édicté par les articles L 311-1 et suivants du Code du Tourisme </vt:lpstr>
      <vt:lpstr>Articles L 311-1 et suivants du Code du Tourisme,  d’ordre public : </vt:lpstr>
      <vt:lpstr>1.2 - Conditions d’application –  Règles impératives à suivre par le locataire  </vt:lpstr>
      <vt:lpstr>1.3 - Sanction du locataire pour  non-respect du formalisme</vt:lpstr>
      <vt:lpstr>2. Spécificités du bail hôtelier  liées aux travaux de sécurité </vt:lpstr>
      <vt:lpstr> 2.1 - Rappel de la réglementation en vigueur en matière de sécurité  pour les hôtels</vt:lpstr>
      <vt:lpstr>2.2 Travaux de sécurité :  à qui incombe la charge financière ? </vt:lpstr>
      <vt:lpstr>    2.3 Comment l’exploitant-locataire peut-il faire payer rapidement les travaux  par le bailleur ?</vt:lpstr>
      <vt:lpstr>2.3 Comment l’exploitant-locataire peut-il faire payer rapidement les travaux  par le bailleur ?</vt:lpstr>
      <vt:lpstr>     2.3 - Comment l’exploitant-locataire peut-il faire payer rapidement les travaux  par le bailleur ? </vt:lpstr>
      <vt:lpstr>2.4  Actions à suivre  par l’exploitant  en cas d’urgence </vt:lpstr>
      <vt:lpstr> PRINCIPAUX INTERVENANTS DANS UN PROGRAMME DE CONSTRUCTION  OU DE RENOVATION D’HOTEL :</vt:lpstr>
      <vt:lpstr>      1/ PHASE CONTRACTUELLE   ET REFERE PREVENTIF </vt:lpstr>
      <vt:lpstr> LE REFERE PREVENTIF : PRE-CONSTITUTION DE PREUVES SUR L’ETAT DES IMMEUBLES VOISINS  AVANT LE DEBUT DE TRAVAUX</vt:lpstr>
      <vt:lpstr> LE REFERE PREVENTIF : PRE-CONSTITUTION DE PREUVES SUR L’ETAT DES IMMEUBLES VOISINS  AVANT LE DEBUT DE TRAVAUX</vt:lpstr>
      <vt:lpstr> 2. TYPES DE DIFFICULTES SURVENANT AU COURS DU CHANTIER :  </vt:lpstr>
      <vt:lpstr> 3 - RECEPTION DES TRAVAUX ET CLOTURE DES COMPTES </vt:lpstr>
      <vt:lpstr> 4 - LES REALITES JUDICIAIRES EN CONSTRUCTION </vt:lpstr>
      <vt:lpstr>RECOMMANDATIONS  SUR LE CHOIX DES AVOCATS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BMD Associés  Société d’avocats</dc:title>
  <dc:creator>cb</dc:creator>
  <cp:lastModifiedBy>cb</cp:lastModifiedBy>
  <cp:revision>28</cp:revision>
  <cp:lastPrinted>2013-12-18T19:23:26Z</cp:lastPrinted>
  <dcterms:created xsi:type="dcterms:W3CDTF">2013-12-18T16:25:28Z</dcterms:created>
  <dcterms:modified xsi:type="dcterms:W3CDTF">2013-12-18T19:41:44Z</dcterms:modified>
</cp:coreProperties>
</file>