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jpg-large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12"/>
  </p:notesMasterIdLst>
  <p:handoutMasterIdLst>
    <p:handoutMasterId r:id="rId13"/>
  </p:handoutMasterIdLst>
  <p:sldIdLst>
    <p:sldId id="301" r:id="rId3"/>
    <p:sldId id="273" r:id="rId4"/>
    <p:sldId id="319" r:id="rId5"/>
    <p:sldId id="302" r:id="rId6"/>
    <p:sldId id="303" r:id="rId7"/>
    <p:sldId id="320" r:id="rId8"/>
    <p:sldId id="322" r:id="rId9"/>
    <p:sldId id="285" r:id="rId10"/>
    <p:sldId id="305" r:id="rId11"/>
  </p:sldIdLst>
  <p:sldSz cx="10688638" cy="756285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E647E"/>
    <a:srgbClr val="000000"/>
    <a:srgbClr val="4E6469"/>
    <a:srgbClr val="606A74"/>
    <a:srgbClr val="30372F"/>
    <a:srgbClr val="243948"/>
    <a:srgbClr val="5C5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9828" autoAdjust="0"/>
  </p:normalViewPr>
  <p:slideViewPr>
    <p:cSldViewPr>
      <p:cViewPr varScale="1">
        <p:scale>
          <a:sx n="84" d="100"/>
          <a:sy n="84" d="100"/>
        </p:scale>
        <p:origin x="1500" y="60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6"/>
    </p:cViewPr>
  </p:sorterViewPr>
  <p:notesViewPr>
    <p:cSldViewPr>
      <p:cViewPr varScale="1">
        <p:scale>
          <a:sx n="51" d="100"/>
          <a:sy n="51" d="100"/>
        </p:scale>
        <p:origin x="-2604" y="-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6C666-B399-4E39-BEE8-2135E2B2425E}" type="datetimeFigureOut">
              <a:rPr lang="fr-FR" smtClean="0"/>
              <a:t>27/03/15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FBA9C-4D75-46AB-AD51-77EA4E961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8741B-A727-42F5-B658-2DDBC75FE02D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785EE-0DB4-457E-B53B-CAD4CE5CE2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8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1512571"/>
            <a:ext cx="9174414" cy="2125301"/>
          </a:xfrm>
        </p:spPr>
        <p:txBody>
          <a:bodyPr anchor="b">
            <a:noAutofit/>
          </a:bodyPr>
          <a:lstStyle>
            <a:lvl1pPr>
              <a:defRPr sz="3600" cap="sm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649" y="3865458"/>
            <a:ext cx="7482047" cy="1932728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9088" y="7209864"/>
            <a:ext cx="1247008" cy="363017"/>
          </a:xfrm>
          <a:prstGeom prst="rect">
            <a:avLst/>
          </a:prstGeom>
        </p:spPr>
        <p:txBody>
          <a:bodyPr/>
          <a:lstStyle/>
          <a:p>
            <a:fld id="{B51A4F68-AD24-44F1-9446-5F3E340DF92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3" y="672253"/>
            <a:ext cx="2404943" cy="6470439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3" y="672253"/>
            <a:ext cx="7036686" cy="647043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9088" y="7209864"/>
            <a:ext cx="1247008" cy="363017"/>
          </a:xfrm>
          <a:prstGeom prst="rect">
            <a:avLst/>
          </a:prstGeom>
        </p:spPr>
        <p:txBody>
          <a:bodyPr/>
          <a:lstStyle/>
          <a:p>
            <a:fld id="{B51A4F68-AD24-44F1-9446-5F3E340DF92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49" y="2349387"/>
            <a:ext cx="9085343" cy="162111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7" y="4285616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A405-7A93-45DF-8AC8-FBA9D9C29371}" type="datetimeFigureOut">
              <a:rPr lang="fr-FR" smtClean="0"/>
              <a:t>27/03/15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BDB7-8E03-43D3-A5E2-AB7D358F1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7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A405-7A93-45DF-8AC8-FBA9D9C29371}" type="datetimeFigureOut">
              <a:rPr lang="fr-FR" smtClean="0"/>
              <a:t>27/03/15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BDB7-8E03-43D3-A5E2-AB7D358F1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21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3" cy="150206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3" cy="165437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A405-7A93-45DF-8AC8-FBA9D9C29371}" type="datetimeFigureOut">
              <a:rPr lang="fr-FR" smtClean="0"/>
              <a:t>27/03/15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BDB7-8E03-43D3-A5E2-AB7D358F1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893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3392" y="1764666"/>
            <a:ext cx="4720815" cy="49911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A405-7A93-45DF-8AC8-FBA9D9C29371}" type="datetimeFigureOut">
              <a:rPr lang="fr-FR" smtClean="0"/>
              <a:t>27/03/15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BDB7-8E03-43D3-A5E2-AB7D358F1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701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3" y="1692889"/>
            <a:ext cx="4722671" cy="705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3" y="2398404"/>
            <a:ext cx="4722671" cy="435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1" y="1692889"/>
            <a:ext cx="4724527" cy="705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1" y="2398404"/>
            <a:ext cx="4724527" cy="435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A405-7A93-45DF-8AC8-FBA9D9C29371}" type="datetimeFigureOut">
              <a:rPr lang="fr-FR" smtClean="0"/>
              <a:t>27/03/15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BDB7-8E03-43D3-A5E2-AB7D358F1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379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A405-7A93-45DF-8AC8-FBA9D9C29371}" type="datetimeFigureOut">
              <a:rPr lang="fr-FR" smtClean="0"/>
              <a:t>27/03/15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BDB7-8E03-43D3-A5E2-AB7D358F1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362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A405-7A93-45DF-8AC8-FBA9D9C29371}" type="datetimeFigureOut">
              <a:rPr lang="fr-FR" smtClean="0"/>
              <a:t>27/03/15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BDB7-8E03-43D3-A5E2-AB7D358F1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21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9" cy="12814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1" y="301114"/>
            <a:ext cx="5975245" cy="64546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9" cy="5173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A405-7A93-45DF-8AC8-FBA9D9C29371}" type="datetimeFigureOut">
              <a:rPr lang="fr-FR" smtClean="0"/>
              <a:t>27/03/15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BDB7-8E03-43D3-A5E2-AB7D358F1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01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446255"/>
            <a:ext cx="9619774" cy="63527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1" y="1500342"/>
            <a:ext cx="10154207" cy="545743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Font typeface="Arial" pitchFamily="34" charset="0"/>
              <a:buNone/>
              <a:defRPr sz="2000"/>
            </a:lvl1pPr>
            <a:lvl2pPr marL="274320" indent="0">
              <a:spcBef>
                <a:spcPts val="1200"/>
              </a:spcBef>
              <a:buFont typeface="Wingdings" pitchFamily="2" charset="2"/>
              <a:buNone/>
              <a:defRPr sz="1600"/>
            </a:lvl2pPr>
            <a:lvl3pPr marL="548640" indent="0">
              <a:spcBef>
                <a:spcPts val="600"/>
              </a:spcBef>
              <a:buFont typeface="Wingdings" pitchFamily="2" charset="2"/>
              <a:buNone/>
              <a:defRPr sz="1400"/>
            </a:lvl3pPr>
            <a:lvl4pPr marL="822960" indent="0">
              <a:spcBef>
                <a:spcPts val="300"/>
              </a:spcBef>
              <a:buFont typeface="Arial" pitchFamily="34" charset="0"/>
              <a:buNone/>
              <a:defRPr sz="1600"/>
            </a:lvl4pPr>
            <a:lvl5pPr marL="1051560" indent="0">
              <a:spcBef>
                <a:spcPts val="200"/>
              </a:spcBef>
              <a:buFont typeface="Arial" pitchFamily="34" charset="0"/>
              <a:buNone/>
              <a:defRPr sz="14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9925" y="7230032"/>
            <a:ext cx="1247008" cy="363017"/>
          </a:xfrm>
          <a:prstGeom prst="rect">
            <a:avLst/>
          </a:prstGeom>
        </p:spPr>
        <p:txBody>
          <a:bodyPr/>
          <a:lstStyle>
            <a:lvl1pPr algn="l">
              <a:defRPr b="0"/>
            </a:lvl1pPr>
          </a:lstStyle>
          <a:p>
            <a:fld id="{B51A4F68-AD24-44F1-9446-5F3E340DF92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A405-7A93-45DF-8AC8-FBA9D9C29371}" type="datetimeFigureOut">
              <a:rPr lang="fr-FR" smtClean="0"/>
              <a:t>27/03/15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BDB7-8E03-43D3-A5E2-AB7D358F1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605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A405-7A93-45DF-8AC8-FBA9D9C29371}" type="datetimeFigureOut">
              <a:rPr lang="fr-FR" smtClean="0"/>
              <a:t>27/03/15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BDB7-8E03-43D3-A5E2-AB7D358F1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064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49263" y="302866"/>
            <a:ext cx="2404943" cy="645293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433" y="302866"/>
            <a:ext cx="7036686" cy="645293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A405-7A93-45DF-8AC8-FBA9D9C29371}" type="datetimeFigureOut">
              <a:rPr lang="fr-FR" smtClean="0"/>
              <a:t>27/03/15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BDB7-8E03-43D3-A5E2-AB7D358F1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77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2604983"/>
            <a:ext cx="9085343" cy="2426414"/>
          </a:xfrm>
        </p:spPr>
        <p:txBody>
          <a:bodyPr anchor="b">
            <a:normAutofit/>
          </a:bodyPr>
          <a:lstStyle>
            <a:lvl1pPr algn="l">
              <a:defRPr sz="4500" b="0" cap="sm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5102403"/>
            <a:ext cx="9085343" cy="1654373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9088" y="7209864"/>
            <a:ext cx="1247008" cy="363017"/>
          </a:xfrm>
          <a:prstGeom prst="rect">
            <a:avLst/>
          </a:prstGeom>
        </p:spPr>
        <p:txBody>
          <a:bodyPr/>
          <a:lstStyle/>
          <a:p>
            <a:fld id="{B51A4F68-AD24-44F1-9446-5F3E340DF92E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855091" y="5072152"/>
            <a:ext cx="9174414" cy="17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498925"/>
            <a:ext cx="4720815" cy="520324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000" cap="none" baseline="0"/>
            </a:lvl1pPr>
            <a:lvl2pPr>
              <a:lnSpc>
                <a:spcPct val="90000"/>
              </a:lnSpc>
              <a:spcBef>
                <a:spcPts val="1200"/>
              </a:spcBef>
              <a:defRPr sz="2000"/>
            </a:lvl2pPr>
            <a:lvl3pPr>
              <a:lnSpc>
                <a:spcPct val="90000"/>
              </a:lnSpc>
              <a:spcBef>
                <a:spcPts val="600"/>
              </a:spcBef>
              <a:defRPr sz="1800"/>
            </a:lvl3pPr>
            <a:lvl4pPr>
              <a:lnSpc>
                <a:spcPct val="90000"/>
              </a:lnSpc>
              <a:spcBef>
                <a:spcPts val="300"/>
              </a:spcBef>
              <a:defRPr sz="1600"/>
            </a:lvl4pPr>
            <a:lvl5pPr>
              <a:lnSpc>
                <a:spcPct val="90000"/>
              </a:lnSpc>
              <a:spcBef>
                <a:spcPts val="2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2" y="1498925"/>
            <a:ext cx="4720815" cy="5203241"/>
          </a:xfrm>
        </p:spPr>
        <p:txBody>
          <a:bodyPr/>
          <a:lstStyle>
            <a:lvl1pPr>
              <a:defRPr lang="fr-FR" sz="2000" kern="1200" cap="none" baseline="0" dirty="0" smtClean="0">
                <a:solidFill>
                  <a:srgbClr val="4B5C69"/>
                </a:solidFill>
                <a:latin typeface="+mn-lt"/>
                <a:ea typeface="+mn-ea"/>
                <a:cs typeface="+mn-cs"/>
              </a:defRPr>
            </a:lvl1pPr>
            <a:lvl2pPr marL="27432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 lang="fr-FR" sz="2000" kern="1200" dirty="0" smtClean="0">
                <a:solidFill>
                  <a:srgbClr val="4B5C69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800" kern="1200" dirty="0" smtClean="0">
                <a:solidFill>
                  <a:srgbClr val="4B5C69"/>
                </a:solidFill>
                <a:latin typeface="+mn-lt"/>
                <a:ea typeface="+mn-ea"/>
                <a:cs typeface="+mn-cs"/>
              </a:defRPr>
            </a:lvl3pPr>
            <a:lvl4pPr>
              <a:defRPr lang="fr-FR" sz="1600" kern="1200" dirty="0" smtClean="0">
                <a:solidFill>
                  <a:srgbClr val="4B5C69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kern="1200" baseline="0" dirty="0">
                <a:solidFill>
                  <a:srgbClr val="4B5C69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fr-FR" smtClean="0"/>
              <a:t>Deuxième niveau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fr-FR" smtClean="0"/>
              <a:t>Troisième niveau</a:t>
            </a:r>
          </a:p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fr-FR" smtClean="0"/>
              <a:t>Quatrième niveau</a:t>
            </a:r>
          </a:p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9088" y="7209864"/>
            <a:ext cx="1247008" cy="363017"/>
          </a:xfrm>
          <a:prstGeom prst="rect">
            <a:avLst/>
          </a:prstGeom>
        </p:spPr>
        <p:txBody>
          <a:bodyPr/>
          <a:lstStyle/>
          <a:p>
            <a:fld id="{B51A4F68-AD24-44F1-9446-5F3E340DF92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4433" y="446255"/>
            <a:ext cx="9619774" cy="63527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1" y="1848697"/>
            <a:ext cx="4596115" cy="70551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1" y="2689013"/>
            <a:ext cx="4596115" cy="435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8092" y="1848697"/>
            <a:ext cx="4596115" cy="70551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8092" y="2689013"/>
            <a:ext cx="4596115" cy="435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9088" y="7209864"/>
            <a:ext cx="1247008" cy="363017"/>
          </a:xfrm>
          <a:prstGeom prst="rect">
            <a:avLst/>
          </a:prstGeom>
        </p:spPr>
        <p:txBody>
          <a:bodyPr/>
          <a:lstStyle/>
          <a:p>
            <a:fld id="{B51A4F68-AD24-44F1-9446-5F3E340DF92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748205" y="4461617"/>
            <a:ext cx="5193157" cy="92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9088" y="7209864"/>
            <a:ext cx="1247008" cy="363017"/>
          </a:xfrm>
          <a:prstGeom prst="rect">
            <a:avLst/>
          </a:prstGeom>
        </p:spPr>
        <p:txBody>
          <a:bodyPr/>
          <a:lstStyle/>
          <a:p>
            <a:fld id="{B51A4F68-AD24-44F1-9446-5F3E340DF92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9088" y="7209864"/>
            <a:ext cx="1247008" cy="36301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51A4F68-AD24-44F1-9446-5F3E340DF92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873489"/>
            <a:ext cx="2501141" cy="139156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808" y="873488"/>
            <a:ext cx="6680398" cy="61511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2349526"/>
            <a:ext cx="2501141" cy="46797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9088" y="7209864"/>
            <a:ext cx="1247008" cy="363017"/>
          </a:xfrm>
          <a:prstGeom prst="rect">
            <a:avLst/>
          </a:prstGeom>
        </p:spPr>
        <p:txBody>
          <a:bodyPr/>
          <a:lstStyle/>
          <a:p>
            <a:fld id="{B51A4F68-AD24-44F1-9446-5F3E340DF92E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69144" y="3948119"/>
            <a:ext cx="6151118" cy="185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1497" y="924349"/>
            <a:ext cx="6901782" cy="6065781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873929"/>
            <a:ext cx="2504629" cy="1394926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2" y="2352887"/>
            <a:ext cx="2501141" cy="46788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9088" y="7209864"/>
            <a:ext cx="1247008" cy="363017"/>
          </a:xfrm>
          <a:prstGeom prst="rect">
            <a:avLst/>
          </a:prstGeom>
        </p:spPr>
        <p:txBody>
          <a:bodyPr/>
          <a:lstStyle/>
          <a:p>
            <a:fld id="{B51A4F68-AD24-44F1-9446-5F3E340DF92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3" y="588222"/>
            <a:ext cx="9619774" cy="1092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764666"/>
            <a:ext cx="9619774" cy="5378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24239" y="7021785"/>
            <a:ext cx="1368687" cy="54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None/>
        <a:defRPr sz="2400" kern="1200">
          <a:solidFill>
            <a:srgbClr val="4B5C69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None/>
        <a:defRPr sz="2000" kern="1200">
          <a:solidFill>
            <a:srgbClr val="4B5C69"/>
          </a:solidFill>
          <a:latin typeface="+mn-lt"/>
          <a:ea typeface="+mn-ea"/>
          <a:cs typeface="+mn-cs"/>
        </a:defRPr>
      </a:lvl2pPr>
      <a:lvl3pPr marL="548640" indent="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None/>
        <a:defRPr sz="1800" kern="1200">
          <a:solidFill>
            <a:srgbClr val="4B5C69"/>
          </a:solidFill>
          <a:latin typeface="+mn-lt"/>
          <a:ea typeface="+mn-ea"/>
          <a:cs typeface="+mn-cs"/>
        </a:defRPr>
      </a:lvl3pPr>
      <a:lvl4pPr marL="822960" indent="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None/>
        <a:defRPr sz="1600" kern="1200">
          <a:solidFill>
            <a:srgbClr val="4B5C69"/>
          </a:solidFill>
          <a:latin typeface="+mn-lt"/>
          <a:ea typeface="+mn-ea"/>
          <a:cs typeface="+mn-cs"/>
        </a:defRPr>
      </a:lvl4pPr>
      <a:lvl5pPr marL="1051560" indent="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None/>
        <a:defRPr sz="1400" kern="1200" baseline="0">
          <a:solidFill>
            <a:srgbClr val="4B5C69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433" y="302865"/>
            <a:ext cx="9619774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3" y="1764666"/>
            <a:ext cx="9619774" cy="499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433" y="7009643"/>
            <a:ext cx="249401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FA405-7A93-45DF-8AC8-FBA9D9C29371}" type="datetimeFigureOut">
              <a:rPr lang="fr-FR" smtClean="0"/>
              <a:t>27/03/15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1952" y="7009643"/>
            <a:ext cx="338473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0192" y="7009643"/>
            <a:ext cx="2494016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ABDB7-8E03-43D3-A5E2-AB7D358F1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22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-large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7"/>
          <p:cNvCxnSpPr/>
          <p:nvPr/>
        </p:nvCxnSpPr>
        <p:spPr>
          <a:xfrm>
            <a:off x="2819163" y="1590576"/>
            <a:ext cx="5131875" cy="0"/>
          </a:xfrm>
          <a:prstGeom prst="line">
            <a:avLst/>
          </a:prstGeom>
          <a:ln w="1905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/>
          <a:stretch/>
        </p:blipFill>
        <p:spPr bwMode="auto">
          <a:xfrm>
            <a:off x="-56281" y="0"/>
            <a:ext cx="10801200" cy="759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87735" y="6085681"/>
            <a:ext cx="10394630" cy="560449"/>
          </a:xfrm>
        </p:spPr>
        <p:txBody>
          <a:bodyPr/>
          <a:lstStyle/>
          <a:p>
            <a:pPr algn="r">
              <a:lnSpc>
                <a:spcPts val="5600"/>
              </a:lnSpc>
              <a:tabLst>
                <a:tab pos="305982" algn="l"/>
              </a:tabLst>
            </a:pPr>
            <a:r>
              <a:rPr lang="fr-FR" sz="55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55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fr-FR" sz="55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Communication de crise </a:t>
            </a:r>
            <a:br>
              <a:rPr lang="fr-FR" sz="55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fr-FR" sz="55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&amp; Hôtellerie de luxe</a:t>
            </a:r>
            <a:endParaRPr lang="fr-FR" sz="55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87935" y="6733753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CLUB des DIRIGEANTS de L’HOTELLERIE INTERNATIONALE et de </a:t>
            </a:r>
            <a:r>
              <a:rPr lang="fr-FR" dirty="0" smtClean="0">
                <a:solidFill>
                  <a:schemeClr val="bg1"/>
                </a:solidFill>
              </a:rPr>
              <a:t>PRESTIGE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Paris, le 24 mars 2015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55" t="17895" b="44330"/>
          <a:stretch/>
        </p:blipFill>
        <p:spPr bwMode="auto">
          <a:xfrm>
            <a:off x="-855023" y="-463138"/>
            <a:ext cx="11914481" cy="9132126"/>
          </a:xfrm>
          <a:prstGeom prst="rect">
            <a:avLst/>
          </a:prstGeom>
          <a:noFill/>
          <a:effectLst/>
          <a:scene3d>
            <a:camera prst="orthographicFront">
              <a:rot lat="0" lon="0" rev="214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03759" y="1132028"/>
            <a:ext cx="10153127" cy="563802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fr-FR" sz="1800" dirty="0" smtClean="0">
              <a:solidFill>
                <a:schemeClr val="bg1"/>
              </a:solidFill>
            </a:endParaRPr>
          </a:p>
          <a:p>
            <a:pPr algn="just"/>
            <a:endParaRPr lang="fr-FR" sz="1800" dirty="0">
              <a:solidFill>
                <a:schemeClr val="bg1"/>
              </a:solidFill>
            </a:endParaRPr>
          </a:p>
          <a:p>
            <a:pPr algn="just"/>
            <a:r>
              <a:rPr lang="fr-FR" sz="2800" b="1" dirty="0">
                <a:solidFill>
                  <a:schemeClr val="bg1"/>
                </a:solidFill>
              </a:rPr>
              <a:t>MAARC intervient lorsque la communication détermine </a:t>
            </a:r>
          </a:p>
          <a:p>
            <a:pPr algn="just"/>
            <a:r>
              <a:rPr lang="fr-FR" sz="2400" b="1" dirty="0">
                <a:solidFill>
                  <a:schemeClr val="bg1"/>
                </a:solidFill>
              </a:rPr>
              <a:t>	</a:t>
            </a:r>
            <a:r>
              <a:rPr lang="fr-FR" sz="2400" b="1" dirty="0" smtClean="0">
                <a:solidFill>
                  <a:schemeClr val="bg1"/>
                </a:solidFill>
              </a:rPr>
              <a:t>- la liberté d’opérer de ses clients</a:t>
            </a:r>
          </a:p>
          <a:p>
            <a:pPr algn="just"/>
            <a:r>
              <a:rPr lang="fr-FR" sz="2400" b="1" dirty="0" smtClean="0">
                <a:solidFill>
                  <a:schemeClr val="bg1"/>
                </a:solidFill>
              </a:rPr>
              <a:t>	- </a:t>
            </a:r>
            <a:r>
              <a:rPr lang="fr-FR" sz="2400" b="1" dirty="0">
                <a:solidFill>
                  <a:schemeClr val="bg1"/>
                </a:solidFill>
              </a:rPr>
              <a:t>l</a:t>
            </a:r>
            <a:r>
              <a:rPr lang="fr-FR" sz="2400" b="1" dirty="0" smtClean="0">
                <a:solidFill>
                  <a:schemeClr val="bg1"/>
                </a:solidFill>
              </a:rPr>
              <a:t>eur liberté de conduire le changement</a:t>
            </a:r>
          </a:p>
          <a:p>
            <a:pPr algn="just"/>
            <a:endParaRPr lang="fr-FR" sz="2400" b="1" dirty="0" smtClean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Agence fondée en 2012 par 2 anciens dirigeants </a:t>
            </a:r>
            <a:r>
              <a:rPr lang="fr-FR" sz="2800" b="1" dirty="0" smtClean="0">
                <a:solidFill>
                  <a:schemeClr val="bg1"/>
                </a:solidFill>
              </a:rPr>
              <a:t/>
            </a:r>
            <a:br>
              <a:rPr lang="fr-FR" sz="2800" b="1" dirty="0" smtClean="0">
                <a:solidFill>
                  <a:schemeClr val="bg1"/>
                </a:solidFill>
              </a:rPr>
            </a:br>
            <a:r>
              <a:rPr lang="fr-FR" sz="2800" b="1" dirty="0" smtClean="0">
                <a:solidFill>
                  <a:schemeClr val="bg1"/>
                </a:solidFill>
              </a:rPr>
              <a:t>d’agences internationales</a:t>
            </a:r>
            <a:endParaRPr lang="fr-FR" sz="2800" b="1" dirty="0">
              <a:solidFill>
                <a:schemeClr val="bg1"/>
              </a:solidFill>
            </a:endParaRPr>
          </a:p>
          <a:p>
            <a:pPr algn="just">
              <a:spcBef>
                <a:spcPts val="1600"/>
              </a:spcBef>
            </a:pPr>
            <a:r>
              <a:rPr lang="fr-FR" sz="2800" b="1" dirty="0">
                <a:solidFill>
                  <a:schemeClr val="bg1"/>
                </a:solidFill>
              </a:rPr>
              <a:t>Spécialisée en communication sensible </a:t>
            </a:r>
            <a:r>
              <a:rPr lang="fr-FR" sz="2800" b="1" dirty="0" smtClean="0">
                <a:solidFill>
                  <a:schemeClr val="bg1"/>
                </a:solidFill>
              </a:rPr>
              <a:t>et de crise</a:t>
            </a:r>
            <a:endParaRPr lang="fr-FR" sz="2800" b="1" dirty="0">
              <a:solidFill>
                <a:schemeClr val="bg1"/>
              </a:solidFill>
            </a:endParaRPr>
          </a:p>
          <a:p>
            <a:pPr algn="just">
              <a:spcBef>
                <a:spcPts val="1600"/>
              </a:spcBef>
            </a:pPr>
            <a:r>
              <a:rPr lang="fr-FR" sz="2800" b="1" dirty="0" smtClean="0">
                <a:solidFill>
                  <a:schemeClr val="bg1"/>
                </a:solidFill>
              </a:rPr>
              <a:t>Une équipe de 10 collaborateurs mobilisés 24/7</a:t>
            </a:r>
          </a:p>
          <a:p>
            <a:pPr>
              <a:spcBef>
                <a:spcPts val="1600"/>
              </a:spcBef>
            </a:pPr>
            <a:r>
              <a:rPr lang="fr-FR" sz="2800" b="1" dirty="0">
                <a:solidFill>
                  <a:schemeClr val="bg1"/>
                </a:solidFill>
              </a:rPr>
              <a:t>Une garantie de réactivité reconnue et éprouvée </a:t>
            </a:r>
            <a:r>
              <a:rPr lang="fr-FR" sz="2800" b="1" dirty="0" smtClean="0">
                <a:solidFill>
                  <a:schemeClr val="bg1"/>
                </a:solidFill>
              </a:rPr>
              <a:t/>
            </a:r>
            <a:br>
              <a:rPr lang="fr-FR" sz="2800" b="1" dirty="0" smtClean="0">
                <a:solidFill>
                  <a:schemeClr val="bg1"/>
                </a:solidFill>
              </a:rPr>
            </a:br>
            <a:r>
              <a:rPr lang="fr-FR" sz="2800" b="1" dirty="0" smtClean="0">
                <a:solidFill>
                  <a:schemeClr val="bg1"/>
                </a:solidFill>
              </a:rPr>
              <a:t>(</a:t>
            </a:r>
            <a:r>
              <a:rPr lang="fr-FR" sz="2800" b="1" dirty="0">
                <a:solidFill>
                  <a:schemeClr val="bg1"/>
                </a:solidFill>
              </a:rPr>
              <a:t>conseil en H+1) </a:t>
            </a:r>
          </a:p>
          <a:p>
            <a:pPr algn="just">
              <a:spcBef>
                <a:spcPts val="1600"/>
              </a:spcBef>
            </a:pP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2" name="Titre 3"/>
          <p:cNvSpPr>
            <a:spLocks noGrp="1"/>
          </p:cNvSpPr>
          <p:nvPr>
            <p:ph type="title"/>
          </p:nvPr>
        </p:nvSpPr>
        <p:spPr>
          <a:xfrm>
            <a:off x="303759" y="445807"/>
            <a:ext cx="10153128" cy="635270"/>
          </a:xfrm>
        </p:spPr>
        <p:txBody>
          <a:bodyPr>
            <a:noAutofit/>
          </a:bodyPr>
          <a:lstStyle/>
          <a:p>
            <a:r>
              <a:rPr lang="fr-FR" sz="3600" b="1" cap="small" dirty="0" smtClean="0">
                <a:solidFill>
                  <a:schemeClr val="bg1"/>
                </a:solidFill>
              </a:rPr>
              <a:t>Une agence dédiée à la construction et a </a:t>
            </a:r>
            <a:br>
              <a:rPr lang="fr-FR" sz="3600" b="1" cap="small" dirty="0" smtClean="0">
                <a:solidFill>
                  <a:schemeClr val="bg1"/>
                </a:solidFill>
              </a:rPr>
            </a:br>
            <a:r>
              <a:rPr lang="fr-FR" sz="3600" b="1" cap="small" dirty="0" smtClean="0">
                <a:solidFill>
                  <a:schemeClr val="bg1"/>
                </a:solidFill>
              </a:rPr>
              <a:t>la protection des réputations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55" y="6986771"/>
            <a:ext cx="1365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9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91" b="31202"/>
          <a:stretch/>
        </p:blipFill>
        <p:spPr>
          <a:xfrm>
            <a:off x="-42680" y="1"/>
            <a:ext cx="10810674" cy="7562850"/>
          </a:xfrm>
          <a:prstGeom prst="rect">
            <a:avLst/>
          </a:prstGeom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303759" y="445807"/>
            <a:ext cx="10153128" cy="6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cap="small" dirty="0" smtClean="0">
                <a:solidFill>
                  <a:schemeClr val="bg1"/>
                </a:solidFill>
              </a:rPr>
              <a:t>Une histoire d’hôtels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0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9" y="2053233"/>
            <a:ext cx="2251466" cy="108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173" y="3493393"/>
            <a:ext cx="3474378" cy="108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42" y="2048476"/>
            <a:ext cx="3396145" cy="108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t="31355" r="15395" b="32285"/>
          <a:stretch/>
        </p:blipFill>
        <p:spPr>
          <a:xfrm>
            <a:off x="910169" y="3493393"/>
            <a:ext cx="2729174" cy="108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91" y="2053233"/>
            <a:ext cx="2193517" cy="1080000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7845232" y="3472888"/>
            <a:ext cx="2088233" cy="1080001"/>
            <a:chOff x="8027892" y="3349376"/>
            <a:chExt cx="2088233" cy="1080001"/>
          </a:xfrm>
        </p:grpSpPr>
        <p:sp>
          <p:nvSpPr>
            <p:cNvPr id="19" name="Rectangle 18"/>
            <p:cNvSpPr/>
            <p:nvPr/>
          </p:nvSpPr>
          <p:spPr>
            <a:xfrm>
              <a:off x="8027892" y="3349377"/>
              <a:ext cx="2088233" cy="1080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2340" y="3349376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re 3"/>
          <p:cNvSpPr txBox="1">
            <a:spLocks/>
          </p:cNvSpPr>
          <p:nvPr/>
        </p:nvSpPr>
        <p:spPr>
          <a:xfrm>
            <a:off x="663799" y="5372651"/>
            <a:ext cx="10153128" cy="6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cap="small" dirty="0" smtClean="0">
                <a:solidFill>
                  <a:schemeClr val="bg1"/>
                </a:solidFill>
              </a:rPr>
              <a:t>Et aussi…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699" y="6013713"/>
            <a:ext cx="2058206" cy="7200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968" y="6013713"/>
            <a:ext cx="1087073" cy="720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629"/>
          <a:stretch/>
        </p:blipFill>
        <p:spPr>
          <a:xfrm>
            <a:off x="735808" y="6409713"/>
            <a:ext cx="1504377" cy="3240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07" y="6007921"/>
            <a:ext cx="1582199" cy="3240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827" y="6013713"/>
            <a:ext cx="1097847" cy="720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87" y="6012878"/>
            <a:ext cx="1548000" cy="7200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57" y="6012878"/>
            <a:ext cx="473970" cy="72000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735" y="6015802"/>
            <a:ext cx="147210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4433" y="1679889"/>
            <a:ext cx="5169926" cy="5269888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fr-FR" sz="2200" dirty="0"/>
              <a:t>Toute la vie en concentré</a:t>
            </a:r>
          </a:p>
          <a:p>
            <a:pPr marL="342900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fr-FR" sz="2200" dirty="0" smtClean="0"/>
              <a:t>Des lieux mythiques qui fascinent et parlent aux médias comme à ceux qui les consomment</a:t>
            </a:r>
          </a:p>
          <a:p>
            <a:pPr marL="342900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fr-FR" sz="2200" dirty="0" smtClean="0"/>
              <a:t>Des espaces ouverts et générateurs d’images</a:t>
            </a:r>
          </a:p>
          <a:p>
            <a:pPr marL="342900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fr-FR" sz="2200" dirty="0" smtClean="0"/>
              <a:t>L’impératif d’excellence et le devoir de discrétion à l’épreuve de la médiatisation</a:t>
            </a:r>
          </a:p>
          <a:p>
            <a:pPr marL="342900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fr-FR" sz="2200" dirty="0" smtClean="0"/>
              <a:t>Des syndicats puissants et organisés</a:t>
            </a:r>
          </a:p>
          <a:p>
            <a:pPr marL="342900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fr-FR" sz="2200" dirty="0" smtClean="0"/>
              <a:t>Internet, terrain privilégié d’expression de toutes les opinions</a:t>
            </a:r>
          </a:p>
          <a:p>
            <a:pPr marL="342900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fr-FR" sz="2200" dirty="0"/>
              <a:t>Des équipes </a:t>
            </a:r>
            <a:r>
              <a:rPr lang="fr-FR" sz="2200"/>
              <a:t>souvent </a:t>
            </a:r>
            <a:r>
              <a:rPr lang="fr-FR" sz="2200" smtClean="0"/>
              <a:t>non-dimensionnées </a:t>
            </a:r>
            <a:r>
              <a:rPr lang="fr-FR" sz="2200" dirty="0"/>
              <a:t>pour gérer les crises</a:t>
            </a:r>
          </a:p>
          <a:p>
            <a:pPr marL="342900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342900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5" name="Titre 3"/>
          <p:cNvSpPr txBox="1">
            <a:spLocks/>
          </p:cNvSpPr>
          <p:nvPr/>
        </p:nvSpPr>
        <p:spPr>
          <a:xfrm>
            <a:off x="534433" y="446254"/>
            <a:ext cx="9619774" cy="635271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cap="small" dirty="0" smtClean="0">
                <a:solidFill>
                  <a:srgbClr val="003366"/>
                </a:solidFill>
              </a:rPr>
              <a:t>Une industrie particulièrement exposée </a:t>
            </a:r>
            <a:br>
              <a:rPr lang="fr-FR" sz="3600" cap="small" dirty="0" smtClean="0">
                <a:solidFill>
                  <a:srgbClr val="003366"/>
                </a:solidFill>
              </a:rPr>
            </a:br>
            <a:r>
              <a:rPr lang="fr-FR" sz="3600" cap="small" dirty="0" smtClean="0">
                <a:solidFill>
                  <a:srgbClr val="003366"/>
                </a:solidFill>
              </a:rPr>
              <a:t>aux situations de crise</a:t>
            </a:r>
            <a:endParaRPr lang="fr-FR" sz="3600" dirty="0">
              <a:solidFill>
                <a:srgbClr val="003366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 b="11837"/>
          <a:stretch/>
        </p:blipFill>
        <p:spPr>
          <a:xfrm>
            <a:off x="6280423" y="1563667"/>
            <a:ext cx="5344319" cy="525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286269" y="397049"/>
            <a:ext cx="10394630" cy="560449"/>
          </a:xfrm>
        </p:spPr>
        <p:txBody>
          <a:bodyPr/>
          <a:lstStyle/>
          <a:p>
            <a:pPr>
              <a:tabLst>
                <a:tab pos="305982" algn="l"/>
              </a:tabLst>
            </a:pPr>
            <a:r>
              <a: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Conduire le changement</a:t>
            </a:r>
            <a:endParaRPr lang="fr-FR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60343" y="1477169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crise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fermeture pour travaux du </a:t>
            </a:r>
            <a:r>
              <a:rPr lang="fr-FR" dirty="0" err="1" smtClean="0"/>
              <a:t>Lutetia</a:t>
            </a:r>
            <a:r>
              <a:rPr lang="fr-FR" dirty="0" smtClean="0"/>
              <a:t> et les ultimes négociations sur les mesures d’accompagnement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</a:t>
            </a:r>
            <a:r>
              <a:rPr lang="fr-FR" dirty="0"/>
              <a:t>terrain </a:t>
            </a:r>
            <a:r>
              <a:rPr lang="fr-FR" dirty="0" smtClean="0"/>
              <a:t>privilégié pour la mobilisation syndicale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force des rumeurs et des amalgames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règle des 3V 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b="1" dirty="0" smtClean="0"/>
              <a:t>Vilains   Victimes   Visuels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19" y="4429497"/>
            <a:ext cx="4904680" cy="24523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2"/>
          <a:stretch/>
        </p:blipFill>
        <p:spPr>
          <a:xfrm>
            <a:off x="467519" y="1477169"/>
            <a:ext cx="4876800" cy="295232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47775" y="4573513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enseignements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communication interne de proximité, premier levier de résolution des conflits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pédagogie des enjeux, rempart face aux simplifications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dirty="0"/>
              <a:t>nécessaires concessions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L’ouverture maîtrisée aux médias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gestion constante de tous les publics</a:t>
            </a:r>
          </a:p>
        </p:txBody>
      </p:sp>
    </p:spTree>
    <p:extLst>
      <p:ext uri="{BB962C8B-B14F-4D97-AF65-F5344CB8AC3E}">
        <p14:creationId xmlns:p14="http://schemas.microsoft.com/office/powerpoint/2010/main" val="21862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286269" y="397049"/>
            <a:ext cx="10394630" cy="560449"/>
          </a:xfrm>
        </p:spPr>
        <p:txBody>
          <a:bodyPr/>
          <a:lstStyle/>
          <a:p>
            <a:pPr>
              <a:tabLst>
                <a:tab pos="305982" algn="l"/>
              </a:tabLst>
            </a:pPr>
            <a:r>
              <a: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Gérer l’inacceptable</a:t>
            </a:r>
            <a:endParaRPr lang="fr-FR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76367" y="1117129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crise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L’agression sexuelle d’une femme de chambre d’un palace parisien par un membre d’une famille souveraine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contexte amplificateur : 1 mois après le Sofitel New-York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Une mobilisation syndicale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recours à la sous-traitance facteur </a:t>
            </a:r>
            <a:r>
              <a:rPr lang="fr-FR" dirty="0" smtClean="0"/>
              <a:t>aggravant de </a:t>
            </a:r>
            <a:r>
              <a:rPr lang="fr-FR" dirty="0"/>
              <a:t>complexité et d’incompréhension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Un questionnement sur la responsabilité de l’hôtel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7775" y="4752369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enseignements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L’affirmation du sens des responsabilités et la prise immédiate de mesures de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 devoir d’ouverture et de transparence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soutien </a:t>
            </a:r>
            <a:r>
              <a:rPr lang="fr-FR" dirty="0" smtClean="0"/>
              <a:t>effectif aux </a:t>
            </a:r>
            <a:r>
              <a:rPr lang="fr-FR" dirty="0"/>
              <a:t>victimes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gestion du temps et la réactivité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5" y="1189137"/>
            <a:ext cx="5112568" cy="33998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43" y="4573513"/>
            <a:ext cx="489654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286269" y="397049"/>
            <a:ext cx="10394630" cy="560449"/>
          </a:xfrm>
        </p:spPr>
        <p:txBody>
          <a:bodyPr/>
          <a:lstStyle/>
          <a:p>
            <a:pPr>
              <a:tabLst>
                <a:tab pos="305982" algn="l"/>
              </a:tabLst>
            </a:pPr>
            <a:r>
              <a: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Protéger la réputation d’employeur</a:t>
            </a:r>
            <a:endParaRPr lang="fr-FR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76367" y="973113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crise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/>
              <a:t>Grève des femmes de </a:t>
            </a:r>
            <a:r>
              <a:rPr lang="fr-FR" dirty="0" smtClean="0"/>
              <a:t>chambre </a:t>
            </a:r>
            <a:r>
              <a:rPr lang="fr-FR" dirty="0"/>
              <a:t>employées </a:t>
            </a:r>
            <a:r>
              <a:rPr lang="fr-FR" dirty="0" smtClean="0"/>
              <a:t>dans un palace pour des revendications salariales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Mobilisation pendant la </a:t>
            </a:r>
            <a:r>
              <a:rPr lang="fr-FR" dirty="0" err="1" smtClean="0"/>
              <a:t>fashion</a:t>
            </a:r>
            <a:r>
              <a:rPr lang="fr-FR" dirty="0" smtClean="0"/>
              <a:t> </a:t>
            </a:r>
            <a:r>
              <a:rPr lang="fr-FR" dirty="0" err="1" smtClean="0"/>
              <a:t>week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Pour </a:t>
            </a:r>
            <a:r>
              <a:rPr lang="fr-FR" dirty="0"/>
              <a:t>les media l’affaire est claire : un </a:t>
            </a:r>
            <a:r>
              <a:rPr lang="fr-FR" dirty="0" smtClean="0"/>
              <a:t>palace </a:t>
            </a:r>
            <a:r>
              <a:rPr lang="fr-FR" dirty="0"/>
              <a:t>exploite des femmes de </a:t>
            </a:r>
            <a:r>
              <a:rPr lang="fr-FR" dirty="0" smtClean="0"/>
              <a:t>chambre </a:t>
            </a:r>
            <a:r>
              <a:rPr lang="fr-FR" dirty="0"/>
              <a:t>qui gagnent en un mois le </a:t>
            </a:r>
            <a:r>
              <a:rPr lang="fr-FR" dirty="0" smtClean="0"/>
              <a:t>dixième </a:t>
            </a:r>
            <a:r>
              <a:rPr lang="fr-FR" dirty="0"/>
              <a:t>d’une prix d’une suite pour une </a:t>
            </a:r>
            <a:r>
              <a:rPr lang="fr-FR" dirty="0" smtClean="0"/>
              <a:t>nuit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Au-delà une revendication portée par la CGT : la réintégration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47775" y="4752369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enseignements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Communiquer pour </a:t>
            </a:r>
            <a:r>
              <a:rPr lang="fr-FR" dirty="0"/>
              <a:t>éviter les </a:t>
            </a:r>
            <a:r>
              <a:rPr lang="fr-FR" dirty="0" smtClean="0"/>
              <a:t>débordements et associer les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Prendre l’initiative auprès de la presse pour rétablir </a:t>
            </a:r>
            <a:r>
              <a:rPr lang="fr-FR" dirty="0"/>
              <a:t>la réalité des faits 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Revoir les relations avec les prestataires afin de protéger durablement l’image </a:t>
            </a:r>
            <a:r>
              <a:rPr lang="fr-FR" dirty="0"/>
              <a:t>de </a:t>
            </a:r>
            <a:r>
              <a:rPr lang="fr-FR" dirty="0" smtClean="0"/>
              <a:t>l’hôtel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/>
          <a:stretch/>
        </p:blipFill>
        <p:spPr>
          <a:xfrm>
            <a:off x="4905796" y="4360659"/>
            <a:ext cx="5623099" cy="25171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3" y="1405161"/>
            <a:ext cx="510362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000" cap="small" dirty="0" smtClean="0">
                <a:solidFill>
                  <a:srgbClr val="003366"/>
                </a:solidFill>
              </a:rPr>
              <a:t>Quelques conseils </a:t>
            </a:r>
            <a:r>
              <a:rPr lang="fr-FR" sz="3000" cap="small" dirty="0" err="1" smtClean="0">
                <a:solidFill>
                  <a:srgbClr val="003366"/>
                </a:solidFill>
              </a:rPr>
              <a:t>generaux</a:t>
            </a:r>
            <a:r>
              <a:rPr lang="fr-FR" sz="3000" cap="small" dirty="0" smtClean="0">
                <a:solidFill>
                  <a:srgbClr val="003366"/>
                </a:solidFill>
              </a:rPr>
              <a:t> </a:t>
            </a:r>
            <a:endParaRPr lang="fr-FR" sz="3000" dirty="0">
              <a:solidFill>
                <a:srgbClr val="003366"/>
              </a:solidFill>
            </a:endParaRPr>
          </a:p>
        </p:txBody>
      </p:sp>
      <p:sp>
        <p:nvSpPr>
          <p:cNvPr id="31" name="Espace réservé du contenu 4"/>
          <p:cNvSpPr txBox="1">
            <a:spLocks/>
          </p:cNvSpPr>
          <p:nvPr/>
        </p:nvSpPr>
        <p:spPr>
          <a:xfrm>
            <a:off x="534432" y="1159559"/>
            <a:ext cx="9439339" cy="5638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rgbClr val="4B5C69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None/>
              <a:defRPr sz="1600" kern="1200">
                <a:solidFill>
                  <a:srgbClr val="4B5C69"/>
                </a:solidFill>
                <a:latin typeface="+mn-lt"/>
                <a:ea typeface="+mn-ea"/>
                <a:cs typeface="+mn-cs"/>
              </a:defRPr>
            </a:lvl2pPr>
            <a:lvl3pPr marL="54864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400" kern="1200">
                <a:solidFill>
                  <a:srgbClr val="4B5C69"/>
                </a:solidFill>
                <a:latin typeface="+mn-lt"/>
                <a:ea typeface="+mn-ea"/>
                <a:cs typeface="+mn-cs"/>
              </a:defRPr>
            </a:lvl3pPr>
            <a:lvl4pPr marL="82296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rgbClr val="4B5C69"/>
                </a:solidFill>
                <a:latin typeface="+mn-lt"/>
                <a:ea typeface="+mn-ea"/>
                <a:cs typeface="+mn-cs"/>
              </a:defRPr>
            </a:lvl4pPr>
            <a:lvl5pPr marL="1051560" indent="0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rgbClr val="4B5C69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endParaRPr lang="fr-FR" sz="1600" spc="-50" dirty="0" smtClean="0"/>
          </a:p>
          <a:p>
            <a:pPr marL="285750" indent="-285750">
              <a:lnSpc>
                <a:spcPct val="110000"/>
              </a:lnSpc>
              <a:buClrTx/>
              <a:buFont typeface="Wingdings" panose="05000000000000000000" pitchFamily="2" charset="2"/>
              <a:buChar char="Ø"/>
            </a:pPr>
            <a:r>
              <a:rPr lang="fr-FR" sz="1800" spc="-50" dirty="0" smtClean="0"/>
              <a:t>La crise se joue en quelques heures, ne pas hésiter à demander conseil avant qu’il ne soit trop tard. Un conseil et une évaluation externes des risques ne coûtent souvent pas grand-chose.</a:t>
            </a:r>
          </a:p>
          <a:p>
            <a:pPr marL="285750" indent="-285750" algn="just">
              <a:lnSpc>
                <a:spcPct val="110000"/>
              </a:lnSpc>
              <a:buClrTx/>
              <a:buFont typeface="Wingdings" panose="05000000000000000000" pitchFamily="2" charset="2"/>
              <a:buChar char="Ø"/>
            </a:pPr>
            <a:r>
              <a:rPr lang="fr-FR" sz="1800" spc="-50" dirty="0" smtClean="0"/>
              <a:t>Renforcer prioritairement les équipes de mise en forme des messages et de front office pour être capable de gérer tous les publics (internes et externes)</a:t>
            </a:r>
          </a:p>
          <a:p>
            <a:pPr marL="285750" indent="-285750">
              <a:lnSpc>
                <a:spcPct val="110000"/>
              </a:lnSpc>
              <a:buClrTx/>
              <a:buFont typeface="Wingdings" panose="05000000000000000000" pitchFamily="2" charset="2"/>
              <a:buChar char="Ø"/>
            </a:pPr>
            <a:r>
              <a:rPr lang="fr-FR" sz="1800" spc="-50" dirty="0" smtClean="0"/>
              <a:t>Comprendre le mode de fonctionnement des médias en situation de crise et s’aguerrir pour être prêt à informer et faire valoir sa position, à tout moment</a:t>
            </a:r>
          </a:p>
          <a:p>
            <a:pPr marL="285750" indent="-285750" algn="just">
              <a:lnSpc>
                <a:spcPct val="110000"/>
              </a:lnSpc>
              <a:buClrTx/>
              <a:buFont typeface="Wingdings" panose="05000000000000000000" pitchFamily="2" charset="2"/>
              <a:buChar char="Ø"/>
            </a:pPr>
            <a:r>
              <a:rPr lang="fr-FR" sz="1800" spc="-50" dirty="0" smtClean="0"/>
              <a:t>Etre </a:t>
            </a:r>
            <a:r>
              <a:rPr lang="fr-FR" sz="1800" spc="-50" dirty="0"/>
              <a:t>bienveillant et ouvert à la presse, </a:t>
            </a:r>
            <a:r>
              <a:rPr lang="fr-FR" sz="1800" spc="-50" dirty="0" smtClean="0"/>
              <a:t>mais selon votre rythme </a:t>
            </a:r>
            <a:r>
              <a:rPr lang="fr-FR" sz="1800" spc="-50" dirty="0"/>
              <a:t>et </a:t>
            </a:r>
            <a:r>
              <a:rPr lang="fr-FR" sz="1800" spc="-50" dirty="0" smtClean="0"/>
              <a:t>vos </a:t>
            </a:r>
            <a:r>
              <a:rPr lang="fr-FR" sz="1800" spc="-50" dirty="0"/>
              <a:t>règles </a:t>
            </a:r>
            <a:endParaRPr lang="fr-FR" sz="1800" spc="-50" dirty="0" smtClean="0"/>
          </a:p>
          <a:p>
            <a:pPr marL="285750" indent="-285750" algn="just">
              <a:lnSpc>
                <a:spcPct val="110000"/>
              </a:lnSpc>
              <a:buClrTx/>
              <a:buFont typeface="Wingdings" panose="05000000000000000000" pitchFamily="2" charset="2"/>
              <a:buChar char="Ø"/>
            </a:pPr>
            <a:r>
              <a:rPr lang="fr-FR" sz="1800" spc="-50" dirty="0" smtClean="0"/>
              <a:t>Aller au contact en interne, même lorsque la crise n’est pas sociale</a:t>
            </a:r>
          </a:p>
          <a:p>
            <a:pPr marL="285750" indent="-285750" algn="just">
              <a:lnSpc>
                <a:spcPct val="110000"/>
              </a:lnSpc>
              <a:buClrTx/>
              <a:buFont typeface="Wingdings" panose="05000000000000000000" pitchFamily="2" charset="2"/>
              <a:buChar char="Ø"/>
            </a:pPr>
            <a:r>
              <a:rPr lang="fr-FR" sz="1800" spc="-50" dirty="0" smtClean="0"/>
              <a:t>Lorsque la crise est sociale, distinguer autant que faire se peut le rôle de négociateur et celui de porte-parole</a:t>
            </a:r>
          </a:p>
          <a:p>
            <a:pPr marL="285750" indent="-285750" algn="just">
              <a:lnSpc>
                <a:spcPct val="110000"/>
              </a:lnSpc>
              <a:buClrTx/>
              <a:buFont typeface="Wingdings" panose="05000000000000000000" pitchFamily="2" charset="2"/>
              <a:buChar char="Ø"/>
            </a:pPr>
            <a:r>
              <a:rPr lang="fr-FR" sz="1800" spc="-50" dirty="0" smtClean="0"/>
              <a:t>Disposer d’alliés, identifier des experts capables d’expliquer la contribution et les valeurs de votre profession et de paravents mobilisables pour la profession</a:t>
            </a:r>
          </a:p>
          <a:p>
            <a:pPr algn="just">
              <a:lnSpc>
                <a:spcPct val="90000"/>
              </a:lnSpc>
            </a:pPr>
            <a:endParaRPr lang="fr-FR" sz="1600" spc="-50" dirty="0"/>
          </a:p>
        </p:txBody>
      </p:sp>
    </p:spTree>
    <p:extLst>
      <p:ext uri="{BB962C8B-B14F-4D97-AF65-F5344CB8AC3E}">
        <p14:creationId xmlns:p14="http://schemas.microsoft.com/office/powerpoint/2010/main" val="2852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17" r="279" b="1720"/>
          <a:stretch/>
        </p:blipFill>
        <p:spPr bwMode="auto">
          <a:xfrm>
            <a:off x="0" y="0"/>
            <a:ext cx="10711462" cy="75628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6127" y="3205361"/>
            <a:ext cx="3672408" cy="4680520"/>
          </a:xfrm>
          <a:prstGeom prst="rect">
            <a:avLst/>
          </a:prstGeom>
          <a:solidFill>
            <a:schemeClr val="dk1">
              <a:alpha val="8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328095" y="4026625"/>
            <a:ext cx="4104456" cy="36553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Clr>
                <a:schemeClr val="accent6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fr-FR" altLang="zh-CN" b="1" dirty="0" smtClean="0">
                <a:solidFill>
                  <a:schemeClr val="bg1"/>
                </a:solidFill>
              </a:rPr>
              <a:t>MAARC</a:t>
            </a:r>
            <a:br>
              <a:rPr lang="fr-FR" altLang="zh-CN" b="1" dirty="0" smtClean="0">
                <a:solidFill>
                  <a:schemeClr val="bg1"/>
                </a:solidFill>
              </a:rPr>
            </a:br>
            <a:r>
              <a:rPr lang="fr-FR" altLang="zh-CN" sz="1600" b="1" dirty="0" smtClean="0">
                <a:solidFill>
                  <a:schemeClr val="bg1"/>
                </a:solidFill>
              </a:rPr>
              <a:t>15 </a:t>
            </a:r>
            <a:r>
              <a:rPr lang="fr-FR" altLang="zh-CN" sz="1600" b="1" dirty="0">
                <a:solidFill>
                  <a:schemeClr val="bg1"/>
                </a:solidFill>
              </a:rPr>
              <a:t>rue Royale – </a:t>
            </a:r>
            <a:r>
              <a:rPr lang="fr-FR" altLang="zh-CN" sz="1600" b="1" dirty="0" smtClean="0">
                <a:solidFill>
                  <a:schemeClr val="bg1"/>
                </a:solidFill>
              </a:rPr>
              <a:t>75008 Paris</a:t>
            </a:r>
            <a:br>
              <a:rPr lang="fr-FR" altLang="zh-CN" sz="1600" b="1" dirty="0" smtClean="0">
                <a:solidFill>
                  <a:schemeClr val="bg1"/>
                </a:solidFill>
              </a:rPr>
            </a:br>
            <a:r>
              <a:rPr lang="fr-FR" sz="1600" b="1" dirty="0" smtClean="0">
                <a:solidFill>
                  <a:schemeClr val="bg1"/>
                </a:solidFill>
              </a:rPr>
              <a:t>www.maarc.fr </a:t>
            </a:r>
            <a:endParaRPr lang="fr-FR" altLang="zh-CN" sz="1600" b="1" dirty="0">
              <a:solidFill>
                <a:schemeClr val="bg1"/>
              </a:solidFill>
            </a:endParaRPr>
          </a:p>
          <a:p>
            <a:pPr marL="0" lvl="1" algn="ctr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Clr>
                <a:schemeClr val="accent6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fr-FR" altLang="zh-CN" b="1" dirty="0" smtClean="0">
                <a:solidFill>
                  <a:schemeClr val="bg1"/>
                </a:solidFill>
              </a:rPr>
              <a:t>Caroline </a:t>
            </a:r>
            <a:r>
              <a:rPr lang="fr-FR" altLang="zh-CN" b="1" dirty="0" err="1">
                <a:solidFill>
                  <a:schemeClr val="bg1"/>
                </a:solidFill>
              </a:rPr>
              <a:t>Marchetti</a:t>
            </a:r>
            <a:endParaRPr lang="fr-FR" altLang="zh-CN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01 40 07 07 96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06 86 92 69 69</a:t>
            </a:r>
            <a:endParaRPr lang="fr-FR" sz="16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caroline.marchetti@maarc.fr</a:t>
            </a:r>
            <a:endParaRPr lang="fr-FR" altLang="zh-CN" b="1" dirty="0" smtClean="0">
              <a:solidFill>
                <a:schemeClr val="bg1"/>
              </a:solidFill>
            </a:endParaRPr>
          </a:p>
          <a:p>
            <a:pPr marL="0" lvl="1" algn="ctr">
              <a:lnSpc>
                <a:spcPct val="90000"/>
              </a:lnSpc>
              <a:spcBef>
                <a:spcPts val="2400"/>
              </a:spcBef>
              <a:spcAft>
                <a:spcPts val="800"/>
              </a:spcAft>
              <a:buClr>
                <a:schemeClr val="accent6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fr-FR" altLang="zh-CN" b="1" dirty="0" smtClean="0">
                <a:solidFill>
                  <a:schemeClr val="bg1"/>
                </a:solidFill>
              </a:rPr>
              <a:t>Cyrille </a:t>
            </a:r>
            <a:r>
              <a:rPr lang="fr-FR" altLang="zh-CN" b="1" dirty="0" err="1">
                <a:solidFill>
                  <a:schemeClr val="bg1"/>
                </a:solidFill>
              </a:rPr>
              <a:t>Arcamone</a:t>
            </a:r>
            <a:endParaRPr lang="fr-FR" altLang="zh-CN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Clr>
                <a:schemeClr val="accent6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01 </a:t>
            </a:r>
            <a:r>
              <a:rPr lang="fr-FR" sz="1600" b="1" dirty="0">
                <a:solidFill>
                  <a:schemeClr val="bg1"/>
                </a:solidFill>
              </a:rPr>
              <a:t>40 07 07 </a:t>
            </a:r>
            <a:r>
              <a:rPr lang="fr-FR" sz="1600" b="1" dirty="0" smtClean="0">
                <a:solidFill>
                  <a:schemeClr val="bg1"/>
                </a:solidFill>
              </a:rPr>
              <a:t>92 </a:t>
            </a:r>
            <a:endParaRPr lang="fr-FR" sz="16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06 72 94 07 07</a:t>
            </a:r>
            <a:endParaRPr lang="fr-FR" sz="16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cyrille.arcamone@maarc.fr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28095" y="3313325"/>
            <a:ext cx="4104456" cy="5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800" b="1" cap="sm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contact</a:t>
            </a:r>
            <a:endParaRPr lang="fr-FR" sz="3800" b="1" cap="small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7"/>
          <p:cNvCxnSpPr/>
          <p:nvPr/>
        </p:nvCxnSpPr>
        <p:spPr>
          <a:xfrm>
            <a:off x="4192191" y="3873775"/>
            <a:ext cx="244827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2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2">
  <a:themeElements>
    <a:clrScheme name="MAARC">
      <a:dk1>
        <a:srgbClr val="4B5C69"/>
      </a:dk1>
      <a:lt1>
        <a:sysClr val="window" lastClr="FFFFFF"/>
      </a:lt1>
      <a:dk2>
        <a:srgbClr val="305B7D"/>
      </a:dk2>
      <a:lt2>
        <a:srgbClr val="F8F8F8"/>
      </a:lt2>
      <a:accent1>
        <a:srgbClr val="E64B4A"/>
      </a:accent1>
      <a:accent2>
        <a:srgbClr val="537F6D"/>
      </a:accent2>
      <a:accent3>
        <a:srgbClr val="305B7D"/>
      </a:accent3>
      <a:accent4>
        <a:srgbClr val="4B5C69"/>
      </a:accent4>
      <a:accent5>
        <a:srgbClr val="FFFFFF"/>
      </a:accent5>
      <a:accent6>
        <a:srgbClr val="4D4D4D"/>
      </a:accent6>
      <a:hlink>
        <a:srgbClr val="305B7D"/>
      </a:hlink>
      <a:folHlink>
        <a:srgbClr val="E64B4A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</TotalTime>
  <Words>487</Words>
  <Application>Microsoft Office PowerPoint</Application>
  <PresentationFormat>Personnalisé</PresentationFormat>
  <Paragraphs>77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方正舒体</vt:lpstr>
      <vt:lpstr>Wingdings</vt:lpstr>
      <vt:lpstr>Thème2</vt:lpstr>
      <vt:lpstr>2_Conception personnalisée</vt:lpstr>
      <vt:lpstr> Communication de crise  &amp; Hôtellerie de luxe</vt:lpstr>
      <vt:lpstr>Une agence dédiée à la construction et a  la protection des réputations</vt:lpstr>
      <vt:lpstr>Présentation PowerPoint</vt:lpstr>
      <vt:lpstr>Présentation PowerPoint</vt:lpstr>
      <vt:lpstr>Conduire le changement</vt:lpstr>
      <vt:lpstr>Gérer l’inacceptable</vt:lpstr>
      <vt:lpstr>Protéger la réputation d’employeur</vt:lpstr>
      <vt:lpstr>Quelques conseils generaux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</dc:creator>
  <cp:lastModifiedBy>LAFAY</cp:lastModifiedBy>
  <cp:revision>208</cp:revision>
  <dcterms:created xsi:type="dcterms:W3CDTF">2013-09-09T12:25:58Z</dcterms:created>
  <dcterms:modified xsi:type="dcterms:W3CDTF">2015-03-27T14:02:14Z</dcterms:modified>
</cp:coreProperties>
</file>