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2"/>
  </p:notesMasterIdLst>
  <p:sldIdLst>
    <p:sldId id="361" r:id="rId2"/>
    <p:sldId id="362" r:id="rId3"/>
    <p:sldId id="353" r:id="rId4"/>
    <p:sldId id="354" r:id="rId5"/>
    <p:sldId id="355" r:id="rId6"/>
    <p:sldId id="356" r:id="rId7"/>
    <p:sldId id="357" r:id="rId8"/>
    <p:sldId id="359" r:id="rId9"/>
    <p:sldId id="375" r:id="rId10"/>
    <p:sldId id="365" r:id="rId11"/>
    <p:sldId id="366" r:id="rId12"/>
    <p:sldId id="367" r:id="rId13"/>
    <p:sldId id="368" r:id="rId14"/>
    <p:sldId id="369" r:id="rId15"/>
    <p:sldId id="373" r:id="rId16"/>
    <p:sldId id="370" r:id="rId17"/>
    <p:sldId id="374" r:id="rId18"/>
    <p:sldId id="371" r:id="rId19"/>
    <p:sldId id="364" r:id="rId20"/>
    <p:sldId id="363" r:id="rId21"/>
  </p:sldIdLst>
  <p:sldSz cx="9144000" cy="6858000" type="screen4x3"/>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CBFF"/>
    <a:srgbClr val="99CCFF"/>
    <a:srgbClr val="86B8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68" autoAdjust="0"/>
    <p:restoredTop sz="81683" autoAdjust="0"/>
  </p:normalViewPr>
  <p:slideViewPr>
    <p:cSldViewPr>
      <p:cViewPr varScale="1">
        <p:scale>
          <a:sx n="74" d="100"/>
          <a:sy n="74" d="100"/>
        </p:scale>
        <p:origin x="2274" y="54"/>
      </p:cViewPr>
      <p:guideLst>
        <p:guide orient="horz" pos="2160"/>
        <p:guide pos="2880"/>
      </p:guideLst>
    </p:cSldViewPr>
  </p:slideViewPr>
  <p:outlineViewPr>
    <p:cViewPr>
      <p:scale>
        <a:sx n="33" d="100"/>
        <a:sy n="33" d="100"/>
      </p:scale>
      <p:origin x="0" y="30090"/>
    </p:cViewPr>
  </p:outlineViewPr>
  <p:notesTextViewPr>
    <p:cViewPr>
      <p:scale>
        <a:sx n="1" d="1"/>
        <a:sy n="1" d="1"/>
      </p:scale>
      <p:origin x="0" y="0"/>
    </p:cViewPr>
  </p:notesTextViewPr>
  <p:notesViewPr>
    <p:cSldViewPr>
      <p:cViewPr>
        <p:scale>
          <a:sx n="200" d="100"/>
          <a:sy n="200" d="100"/>
        </p:scale>
        <p:origin x="-72" y="171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C5495F10-5CEF-486B-B24C-35665D589026}" type="datetimeFigureOut">
              <a:rPr lang="fr-FR" smtClean="0"/>
              <a:t>07/02/17</a:t>
            </a:fld>
            <a:endParaRPr lang="fr-FR"/>
          </a:p>
        </p:txBody>
      </p:sp>
      <p:sp>
        <p:nvSpPr>
          <p:cNvPr id="4" name="Espace réservé de l'image des diapositives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8F54D780-84D2-4CE7-BCCB-892FC6F2BF9A}" type="slidenum">
              <a:rPr lang="fr-FR" smtClean="0"/>
              <a:t>‹N°›</a:t>
            </a:fld>
            <a:endParaRPr lang="fr-FR"/>
          </a:p>
        </p:txBody>
      </p:sp>
    </p:spTree>
    <p:extLst>
      <p:ext uri="{BB962C8B-B14F-4D97-AF65-F5344CB8AC3E}">
        <p14:creationId xmlns:p14="http://schemas.microsoft.com/office/powerpoint/2010/main" val="146565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elnet.fr/documentation/Document?id=CASS_LIEUVIDE_2015-02-12_1410993&amp;ctxt=0_YSR0MD1GUkFJUyB0cmFuc3BvcnRzwqdhJHMxPUVUwqdhJHMzPUVUwqdhJHMyPUVUwqd4JHNmPXBhZ2UtcmVjaGVyY2hl&amp;nrf=0_UmVjaGVyY2hlfExpc3RlfGRfWjIxNjctMTAxNy1SRUYyMTg=&amp;FromId=Z2167"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urssaf.fr/portail/home/employeur/calculer-les-cotisations/les-elements-a-prendre-en-compte/les-frais-professionnels/les-outils-issus-des-nouvelles-t.html"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cs typeface="Arial" panose="020B0604020202020204" pitchFamily="34" charset="0"/>
              </a:rPr>
              <a:t>La seule restriction imposée par le législateur concerne l'attribution de boissons alcoolisées qui ne peut être prévue ni par accord collectif ni dans le contrat de travail. ( exception : boissons servies à l'occasion de repas constituant un avantage en nature.)  C. </a:t>
            </a:r>
            <a:r>
              <a:rPr lang="fr-FR" sz="1200" dirty="0" err="1">
                <a:cs typeface="Arial" panose="020B0604020202020204" pitchFamily="34" charset="0"/>
              </a:rPr>
              <a:t>trav</a:t>
            </a:r>
            <a:r>
              <a:rPr lang="fr-FR" sz="1200" dirty="0">
                <a:cs typeface="Arial" panose="020B0604020202020204" pitchFamily="34" charset="0"/>
              </a:rPr>
              <a:t>., art. R. 3231-16</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2</a:t>
            </a:fld>
            <a:endParaRPr lang="fr-FR"/>
          </a:p>
        </p:txBody>
      </p:sp>
    </p:spTree>
    <p:extLst>
      <p:ext uri="{BB962C8B-B14F-4D97-AF65-F5344CB8AC3E}">
        <p14:creationId xmlns:p14="http://schemas.microsoft.com/office/powerpoint/2010/main" val="3599631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endParaRPr lang="fr-FR" dirty="0"/>
          </a:p>
          <a:p>
            <a:r>
              <a:rPr lang="fr-FR" dirty="0"/>
              <a:t>Extension à l’ensemble du territoire du dispositif antérieur de prise en charge des frais de transport en commun dans la région parisienne: </a:t>
            </a:r>
            <a:r>
              <a:rPr lang="fr-FR" sz="1200" kern="1200" dirty="0">
                <a:solidFill>
                  <a:schemeClr val="tx1"/>
                </a:solidFill>
                <a:effectLst/>
                <a:latin typeface="+mn-lt"/>
                <a:ea typeface="+mn-ea"/>
                <a:cs typeface="+mn-cs"/>
              </a:rPr>
              <a:t> auparavant limitée aux employeurs situés en Ile-de-France, cette obligation est étendue depuis le 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janvier 2009 aux employeurs établis hors de cette région. C'est également depuis cette date qu'elle s'applique aux abonnements à des services publics de location de vélos.</a:t>
            </a:r>
          </a:p>
          <a:p>
            <a:pPr marL="0" marR="0" lvl="1" indent="0" algn="l" defTabSz="914400" rtl="0" eaLnBrk="1" fontAlgn="auto" latinLnBrk="0" hangingPunct="1">
              <a:lnSpc>
                <a:spcPct val="100000"/>
              </a:lnSpc>
              <a:spcBef>
                <a:spcPts val="0"/>
              </a:spcBef>
              <a:spcAft>
                <a:spcPts val="0"/>
              </a:spcAft>
              <a:buClrTx/>
              <a:buSzTx/>
              <a:buFontTx/>
              <a:buNone/>
              <a:tabLst/>
              <a:defRPr/>
            </a:pPr>
            <a:r>
              <a:rPr lang="fr-FR" sz="1400" b="1" dirty="0"/>
              <a:t>Le non-respect de cette obligation :  amende pour contravention de 4</a:t>
            </a:r>
            <a:r>
              <a:rPr lang="fr-FR" sz="1400" b="1" baseline="30000" dirty="0"/>
              <a:t>e</a:t>
            </a:r>
            <a:r>
              <a:rPr lang="fr-FR" sz="1400" b="1" dirty="0"/>
              <a:t> classe (soit 750 € pour une personne physique et 3 750 € pour une personne morale). </a:t>
            </a:r>
            <a:r>
              <a:rPr lang="fr-FR" sz="1100" b="1" dirty="0"/>
              <a:t>Circ. DGT-DSS n° 01, 28 janv. 2009</a:t>
            </a:r>
          </a:p>
          <a:p>
            <a:endParaRPr lang="fr-FR" sz="120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Le montant de la prise en charge des frais de transports collectifs (ou d'abonnement à un service public de location de vélos) comme celle des frais de transport personnels doit figurer sur le bulletin de paie (</a:t>
            </a:r>
            <a:r>
              <a:rPr lang="fr-FR" sz="1200" b="0" i="0" u="none" strike="noStrike" kern="1200" dirty="0">
                <a:solidFill>
                  <a:schemeClr val="tx1"/>
                </a:solidFill>
                <a:effectLst/>
                <a:latin typeface="+mn-lt"/>
                <a:ea typeface="+mn-ea"/>
                <a:cs typeface="+mn-cs"/>
              </a:rPr>
              <a:t>C. </a:t>
            </a:r>
            <a:r>
              <a:rPr lang="fr-FR" sz="1200" b="0" i="0" u="none" strike="noStrike" kern="1200" dirty="0" err="1">
                <a:solidFill>
                  <a:schemeClr val="tx1"/>
                </a:solidFill>
                <a:effectLst/>
                <a:latin typeface="+mn-lt"/>
                <a:ea typeface="+mn-ea"/>
                <a:cs typeface="+mn-cs"/>
              </a:rPr>
              <a:t>trav</a:t>
            </a:r>
            <a:r>
              <a:rPr lang="fr-FR" sz="1200" b="0" i="0" u="none" strike="noStrike" kern="1200" dirty="0">
                <a:solidFill>
                  <a:schemeClr val="tx1"/>
                </a:solidFill>
                <a:effectLst/>
                <a:latin typeface="+mn-lt"/>
                <a:ea typeface="+mn-ea"/>
                <a:cs typeface="+mn-cs"/>
              </a:rPr>
              <a:t>. art. R 3243-1, 12°</a:t>
            </a:r>
            <a:r>
              <a:rPr lang="fr-FR" sz="1200" b="0" i="0" kern="1200" dirty="0">
                <a:solidFill>
                  <a:schemeClr val="tx1"/>
                </a:solidFill>
                <a:effectLst/>
                <a:latin typeface="+mn-lt"/>
                <a:ea typeface="+mn-ea"/>
                <a:cs typeface="+mn-cs"/>
              </a:rPr>
              <a:t>).</a:t>
            </a:r>
            <a:br>
              <a:rPr lang="fr-FR" dirty="0"/>
            </a:br>
            <a:r>
              <a:rPr lang="fr-FR" sz="1200" b="0" i="0" kern="1200" dirty="0">
                <a:solidFill>
                  <a:schemeClr val="tx1"/>
                </a:solidFill>
                <a:effectLst/>
                <a:latin typeface="+mn-lt"/>
                <a:ea typeface="+mn-ea"/>
                <a:cs typeface="+mn-cs"/>
              </a:rPr>
              <a:t>La méconnaissance de cette obligation rend l'employeur passible de l'</a:t>
            </a:r>
            <a:r>
              <a:rPr lang="fr-FR" sz="1200" b="1" i="0" kern="1200" dirty="0">
                <a:solidFill>
                  <a:schemeClr val="tx1"/>
                </a:solidFill>
                <a:effectLst/>
                <a:latin typeface="+mn-lt"/>
                <a:ea typeface="+mn-ea"/>
                <a:cs typeface="+mn-cs"/>
              </a:rPr>
              <a:t>amende</a:t>
            </a:r>
            <a:r>
              <a:rPr lang="fr-FR" sz="1200" b="0" i="0" kern="1200" dirty="0">
                <a:solidFill>
                  <a:schemeClr val="tx1"/>
                </a:solidFill>
                <a:effectLst/>
                <a:latin typeface="+mn-lt"/>
                <a:ea typeface="+mn-ea"/>
                <a:cs typeface="+mn-cs"/>
              </a:rPr>
              <a:t> prévue pour les contraventions de la 3</a:t>
            </a:r>
            <a:r>
              <a:rPr lang="fr-FR" sz="1200" b="0" i="0" kern="1200" baseline="30000" dirty="0">
                <a:solidFill>
                  <a:schemeClr val="tx1"/>
                </a:solidFill>
                <a:effectLst/>
                <a:latin typeface="+mn-lt"/>
                <a:ea typeface="+mn-ea"/>
                <a:cs typeface="+mn-cs"/>
              </a:rPr>
              <a:t>e</a:t>
            </a:r>
            <a:r>
              <a:rPr lang="fr-FR" sz="1200" b="0" i="0" kern="1200" dirty="0">
                <a:solidFill>
                  <a:schemeClr val="tx1"/>
                </a:solidFill>
                <a:effectLst/>
                <a:latin typeface="+mn-lt"/>
                <a:ea typeface="+mn-ea"/>
                <a:cs typeface="+mn-cs"/>
              </a:rPr>
              <a:t> classe (</a:t>
            </a:r>
            <a:r>
              <a:rPr lang="fr-FR" sz="1200" b="0" i="0" u="none" strike="noStrike" kern="1200" dirty="0">
                <a:solidFill>
                  <a:schemeClr val="tx1"/>
                </a:solidFill>
                <a:effectLst/>
                <a:latin typeface="+mn-lt"/>
                <a:ea typeface="+mn-ea"/>
                <a:cs typeface="+mn-cs"/>
              </a:rPr>
              <a:t>C. </a:t>
            </a:r>
            <a:r>
              <a:rPr lang="fr-FR" sz="1200" b="0" i="0" u="none" strike="noStrike" kern="1200" dirty="0" err="1">
                <a:solidFill>
                  <a:schemeClr val="tx1"/>
                </a:solidFill>
                <a:effectLst/>
                <a:latin typeface="+mn-lt"/>
                <a:ea typeface="+mn-ea"/>
                <a:cs typeface="+mn-cs"/>
              </a:rPr>
              <a:t>trav</a:t>
            </a:r>
            <a:r>
              <a:rPr lang="fr-FR" sz="1200" b="0" i="0" u="none" strike="noStrike" kern="1200" dirty="0">
                <a:solidFill>
                  <a:schemeClr val="tx1"/>
                </a:solidFill>
                <a:effectLst/>
                <a:latin typeface="+mn-lt"/>
                <a:ea typeface="+mn-ea"/>
                <a:cs typeface="+mn-cs"/>
              </a:rPr>
              <a:t>. art. R 3246-3</a:t>
            </a:r>
            <a:r>
              <a:rPr lang="fr-FR" sz="1200" b="0" i="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pPr marL="118872" indent="0">
              <a:buNone/>
            </a:pPr>
            <a:endParaRPr lang="fr-FR" dirty="0"/>
          </a:p>
          <a:p>
            <a:pPr marL="118872" indent="0">
              <a:buNone/>
            </a:pPr>
            <a:r>
              <a:rPr lang="fr-FR" b="1" dirty="0"/>
              <a:t>DISTINCTION AVANT L’AVANTAGE EN NATURE</a:t>
            </a:r>
            <a:r>
              <a:rPr lang="fr-FR" dirty="0"/>
              <a:t>: Lorsque le salarié a lui-même décidé d'utiliser les transports en commun pour effectuer ses trajets domicile-lieu de travail, la loi impose à son employeur une prise en charge de la moitié du coût de ces trajets, alors exonérée de cotisations sociales. Par contre, lorsque la société décide seule de remettre à tous ses employés une carte gratuite de transport sans se demander s'ils auraient désiré souscrire de tels titres d'abonnement, il s'agit d'un avantage en nature entrant dans l'assiette des cotisations sociales.</a:t>
            </a:r>
            <a:r>
              <a:rPr lang="fr-FR" dirty="0">
                <a:hlinkClick r:id="rId3"/>
              </a:rPr>
              <a:t> </a:t>
            </a:r>
            <a:r>
              <a:rPr lang="fr-FR" dirty="0" err="1">
                <a:hlinkClick r:id="rId3"/>
              </a:rPr>
              <a:t>Cass</a:t>
            </a:r>
            <a:r>
              <a:rPr lang="fr-FR" dirty="0">
                <a:hlinkClick r:id="rId3"/>
              </a:rPr>
              <a:t>. 2</a:t>
            </a:r>
            <a:r>
              <a:rPr lang="fr-FR" baseline="30000" dirty="0">
                <a:hlinkClick r:id="rId3"/>
              </a:rPr>
              <a:t>e</a:t>
            </a:r>
            <a:r>
              <a:rPr lang="fr-FR" dirty="0">
                <a:hlinkClick r:id="rId3"/>
              </a:rPr>
              <a:t> civ., 12 févr. 2015, n° 14-10.993</a:t>
            </a:r>
            <a:endParaRPr lang="fr-FR" dirty="0"/>
          </a:p>
          <a:p>
            <a:pPr marL="118872" indent="0">
              <a:buNone/>
            </a:pPr>
            <a:endParaRPr lang="fr-FR" dirty="0"/>
          </a:p>
          <a:p>
            <a:pPr marL="118872" indent="0">
              <a:buNone/>
            </a:pPr>
            <a:endParaRPr lang="fr-FR" dirty="0"/>
          </a:p>
          <a:p>
            <a:pPr algn="just">
              <a:buFont typeface="Wingdings" panose="05000000000000000000" pitchFamily="2" charset="2"/>
              <a:buNone/>
            </a:pPr>
            <a:r>
              <a:rPr lang="pt-BR" sz="1400" b="1" dirty="0"/>
              <a:t>Cumul indemnité de grand déplacement et frais de transport : </a:t>
            </a:r>
            <a:r>
              <a:rPr lang="pt-BR" sz="1200" dirty="0"/>
              <a:t>L’indemnité de trajet accordés aux ouvriers du batiment compense les sujetions particulières pour se rendre sur les chantiers. Elle ne fait pas double emploi avec le remboursement de la carte orange : le salarié a droit au cumul des deux (CA Paris 24 octobre 1988).</a:t>
            </a:r>
          </a:p>
          <a:p>
            <a:pPr marL="118872" indent="0">
              <a:buNone/>
            </a:pPr>
            <a:endParaRPr lang="fr-FR" dirty="0"/>
          </a:p>
          <a:p>
            <a:pPr marL="118872" indent="0">
              <a:buNone/>
            </a:pPr>
            <a:br>
              <a:rPr lang="fr-FR" dirty="0"/>
            </a:br>
            <a:r>
              <a:rPr lang="fr-FR" b="1" dirty="0"/>
              <a:t>déménagement du salarié :</a:t>
            </a:r>
          </a:p>
          <a:p>
            <a:pPr marL="118872" indent="0">
              <a:buNone/>
            </a:pPr>
            <a:endParaRPr lang="fr-FR" sz="120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L'article L 3261-2 du Code du travail impose aux employeurs la prise en charge partielle du prix des titres d'abonnement souscrits par leurs salariés pour leurs déplacements accomplis au moyen de transports publics entre leur résidence habituelle et leur lieu de travail, sans distinguer selon la situation géographique de cette résidence.</a:t>
            </a:r>
            <a:br>
              <a:rPr lang="fr-FR" dirty="0"/>
            </a:b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12 décembre 2012 n° 11-25.089 (n° 2734 FS-PB), Sté nationale de radiodiffusion Radio France c/ Q. : </a:t>
            </a:r>
            <a:r>
              <a:rPr lang="fr-FR" sz="1200" b="0" i="0" kern="1200" dirty="0">
                <a:solidFill>
                  <a:schemeClr val="tx1"/>
                </a:solidFill>
                <a:effectLst/>
                <a:latin typeface="+mn-lt"/>
                <a:ea typeface="+mn-ea"/>
                <a:cs typeface="+mn-cs"/>
              </a:rPr>
              <a:t> </a:t>
            </a:r>
            <a:r>
              <a:rPr lang="fr-FR" sz="1200" b="0" i="0" u="none" strike="noStrike" kern="1200" dirty="0">
                <a:solidFill>
                  <a:schemeClr val="tx1"/>
                </a:solidFill>
                <a:effectLst/>
                <a:latin typeface="+mn-lt"/>
                <a:ea typeface="+mn-ea"/>
                <a:cs typeface="+mn-cs"/>
              </a:rPr>
              <a:t>RJS 2/13 n° 123</a:t>
            </a:r>
            <a:r>
              <a:rPr lang="fr-FR" sz="1200" b="0" i="0" kern="1200" dirty="0">
                <a:solidFill>
                  <a:schemeClr val="tx1"/>
                </a:solidFill>
                <a:effectLst/>
                <a:latin typeface="+mn-lt"/>
                <a:ea typeface="+mn-ea"/>
                <a:cs typeface="+mn-cs"/>
              </a:rPr>
              <a:t>, Bull. civ. V n° 338.</a:t>
            </a:r>
            <a:r>
              <a:rPr lang="fr-FR" sz="1200" b="1" i="0" kern="1200" dirty="0">
                <a:solidFill>
                  <a:schemeClr val="tx1"/>
                </a:solidFill>
                <a:effectLst/>
                <a:latin typeface="+mn-lt"/>
                <a:ea typeface="+mn-ea"/>
                <a:cs typeface="+mn-cs"/>
              </a:rPr>
              <a:t> Ndlr </a:t>
            </a: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La chambre sociale de la Cour de cassation se prononce ici, pour la </a:t>
            </a:r>
            <a:r>
              <a:rPr lang="fr-FR" sz="1200" b="1" i="0" kern="1200" dirty="0">
                <a:solidFill>
                  <a:schemeClr val="tx1"/>
                </a:solidFill>
                <a:effectLst/>
                <a:latin typeface="+mn-lt"/>
                <a:ea typeface="+mn-ea"/>
                <a:cs typeface="+mn-cs"/>
              </a:rPr>
              <a:t>première fois,</a:t>
            </a:r>
            <a:r>
              <a:rPr lang="fr-FR" sz="1200" b="0" i="0" kern="1200" dirty="0">
                <a:solidFill>
                  <a:schemeClr val="tx1"/>
                </a:solidFill>
                <a:effectLst/>
                <a:latin typeface="+mn-lt"/>
                <a:ea typeface="+mn-ea"/>
                <a:cs typeface="+mn-cs"/>
              </a:rPr>
              <a:t> à notre connaissance, sur l'étendue de l'obligation de l'employeur de prendre en charge les frais de transport en commun domicile-travail du salarié telle qu'elle résulte de la loi 2008-1330 du 17 décembre 2008. Celle-ci a rendue obligatoire dans la France entière la prise en charge par l'employeur d'une fraction du prix des titres d'abonnement aux transports collectifs, jusque-là applicable à la seule région Ile-de-France.</a:t>
            </a: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Aux termes de l'article L 3261-2 du Code du travail, dans sa rédaction issue de cette loi, l'employeur prend en charge, dans une proportion et des conditions déterminées par voie réglementaire, le prix des titres d'abonnement souscrits par ses salariés pour leurs déplacements entre leur résidence habituelle et leur lieu de travail accomplis au moyen de transports publics de personnes ou de services publics de location de vélos.</a:t>
            </a: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En l'espèce, l'employeur avait remboursé 50 % du coût de l'abonnement de transport, sur la base d'un abonnement mensuel six zones sur la région parisienne, d'un salarié résidant, hors de la région Ile-de-France, à plus de 100 kilomètres de son lieu de travail. Il refusait d'aller au-delà en faisant valoir que l'éloignement du domicile du salarié résultait d'un </a:t>
            </a:r>
            <a:r>
              <a:rPr lang="fr-FR" sz="1200" b="1" i="0" kern="1200" dirty="0">
                <a:solidFill>
                  <a:schemeClr val="tx1"/>
                </a:solidFill>
                <a:effectLst/>
                <a:latin typeface="+mn-lt"/>
                <a:ea typeface="+mn-ea"/>
                <a:cs typeface="+mn-cs"/>
              </a:rPr>
              <a:t>choix personnel</a:t>
            </a:r>
            <a:r>
              <a:rPr lang="fr-FR" sz="1200" b="0" i="0" kern="1200" dirty="0">
                <a:solidFill>
                  <a:schemeClr val="tx1"/>
                </a:solidFill>
                <a:effectLst/>
                <a:latin typeface="+mn-lt"/>
                <a:ea typeface="+mn-ea"/>
                <a:cs typeface="+mn-cs"/>
              </a:rPr>
              <a:t> de l'intéressé remettant en cause, de ce fait, le caractère professionnel du trajet effectué entre le domicile et le lieu de travail. Cette argumentation n'était pas sans évoquer la doctrine de la Direction de la sécurité sociale (DSS) selon laquelle lorsque le salarié fixe son domicile en un lieu anormalement éloigné de son lieu de travail pour convenances personnelles, les frais de transport domicile-lieu de travail ne constituent pas des frais professionnels affranchis de cotisations. Pour que ces frais constituent des frais professionnels exonérés, il faut que l'éloignement du domicile présente un caractère contraint pouvant résulter de circonstances liées soit à l'emploi (difficulté de trouver un emploi, précarité ou mobilité de l'emploi, mutation suite à promotion, déménagement de l'entreprise, </a:t>
            </a:r>
            <a:r>
              <a:rPr lang="fr-FR" sz="1200" b="0" i="0" kern="1200" dirty="0" err="1">
                <a:solidFill>
                  <a:schemeClr val="tx1"/>
                </a:solidFill>
                <a:effectLst/>
                <a:latin typeface="+mn-lt"/>
                <a:ea typeface="+mn-ea"/>
                <a:cs typeface="+mn-cs"/>
              </a:rPr>
              <a:t>multiemploi</a:t>
            </a:r>
            <a:r>
              <a:rPr lang="fr-FR" sz="1200" b="0" i="0" kern="1200" dirty="0">
                <a:solidFill>
                  <a:schemeClr val="tx1"/>
                </a:solidFill>
                <a:effectLst/>
                <a:latin typeface="+mn-lt"/>
                <a:ea typeface="+mn-ea"/>
                <a:cs typeface="+mn-cs"/>
              </a:rPr>
              <a:t>…), soit à des contraintes familiales (prise en compte du lieu d'activité du conjoint, concubin ou de la personne liée au salarié par un Pacs, état de santé du salarié ou d'un membre de sa famille, scolarité des enfants…) (Circ. DSS 2003-7 du 7 janvier 2003 : BOSS 4-03).</a:t>
            </a: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La Cour de cassation approuve ici les juges du fond d'avoir rejeté cette argumentation. A ses yeux, l'obligation de prise en charge d'une partie des frais de déplacement domicile-travail, telle qu'elle résulte de l'article L 3261-2 du Code du travail, dans sa rédaction actuelle, n'est assortie d'aucune réserve ou condition tenant à l'</a:t>
            </a:r>
            <a:r>
              <a:rPr lang="fr-FR" sz="1200" b="1" i="0" kern="1200" dirty="0">
                <a:solidFill>
                  <a:schemeClr val="tx1"/>
                </a:solidFill>
                <a:effectLst/>
                <a:latin typeface="+mn-lt"/>
                <a:ea typeface="+mn-ea"/>
                <a:cs typeface="+mn-cs"/>
              </a:rPr>
              <a:t>éloignement de la résidence et du lieu de travail.</a:t>
            </a:r>
            <a:r>
              <a:rPr lang="fr-FR" sz="1200" b="0" i="0" kern="1200" dirty="0">
                <a:solidFill>
                  <a:schemeClr val="tx1"/>
                </a:solidFill>
                <a:effectLst/>
                <a:latin typeface="+mn-lt"/>
                <a:ea typeface="+mn-ea"/>
                <a:cs typeface="+mn-cs"/>
              </a:rPr>
              <a:t> Elle échappe ainsi à toute limitation, que ce soit au regard du choix par le salarié du lieu de sa résidence habituelle ou des motifs de cette implantation, ces éléments relevant de la liberté de l'intéressé. La détermination du lieu du domicile relève en effet d'un </a:t>
            </a:r>
            <a:r>
              <a:rPr lang="fr-FR" sz="1200" b="1" i="0" kern="1200" dirty="0">
                <a:solidFill>
                  <a:schemeClr val="tx1"/>
                </a:solidFill>
                <a:effectLst/>
                <a:latin typeface="+mn-lt"/>
                <a:ea typeface="+mn-ea"/>
                <a:cs typeface="+mn-cs"/>
              </a:rPr>
              <a:t>droit fondamental</a:t>
            </a:r>
            <a:r>
              <a:rPr lang="fr-FR" sz="1200" b="0" i="0" kern="1200" dirty="0">
                <a:solidFill>
                  <a:schemeClr val="tx1"/>
                </a:solidFill>
                <a:effectLst/>
                <a:latin typeface="+mn-lt"/>
                <a:ea typeface="+mn-ea"/>
                <a:cs typeface="+mn-cs"/>
              </a:rPr>
              <a:t> protégé par la convention européenne des droits de l'Homme et des libertés fondamentales (art. 8) et par les articles 9 du Code civil et L 1121-1 du Code du travail, dont il appartient au juge d'assurer la mise en œuvre effective. A cet égard, seules des restrictions limitées par les nécessités impératives du travail et proportionnelles à celles-ci peuvent, selon une jurisprudence constante, être imposées par l'employeur. Aucun motif de cet ordre n'était, en l'espèce, invoqué.</a:t>
            </a:r>
          </a:p>
          <a:p>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Pluralité de lieux de travail dans la même entreprise</a:t>
            </a:r>
            <a:br>
              <a:rPr lang="fr-FR" dirty="0"/>
            </a:br>
            <a:br>
              <a:rPr lang="fr-FR" dirty="0"/>
            </a:br>
            <a:r>
              <a:rPr lang="fr-FR" sz="1200" b="0" i="0" kern="1200" dirty="0">
                <a:solidFill>
                  <a:schemeClr val="tx1"/>
                </a:solidFill>
                <a:effectLst/>
                <a:latin typeface="+mn-lt"/>
                <a:ea typeface="+mn-ea"/>
                <a:cs typeface="+mn-cs"/>
              </a:rPr>
              <a:t>En application des articles R 3261-10 (pour la prise en charge des frais de transport publics) et R 3261-15 (pour la prise en charge des frais de transport personnels), le salarié qui exerce son activité sur plusieurs lieux de travail au sein d'une même entreprise qui n'assure pas le transport entre ces différents lieux et entre ces lieux et la résidence habituelle du salarié peut prétendre à la prise en charge du ou des titres de transport ou des frais de carburant ou d'alimentation électrique d'un véhicule engagés lui permettant de réaliser l'ensemble des déplacements qui lui sont imposés entre sa résidence habituelle et ses différents lieux de travail, ainsi qu'entre ces lieux de travail.</a:t>
            </a:r>
          </a:p>
          <a:p>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Travail à temps partiel</a:t>
            </a:r>
            <a:br>
              <a:rPr lang="fr-FR" dirty="0"/>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En application des articles R 3261-9 (pour la prise en charge des frais de transport publics) et R 3261-14 (pour la prise en charge des frais de transport personnels), le salarié à temps partiel, employé pour un nombre d'heures </a:t>
            </a:r>
            <a:r>
              <a:rPr lang="fr-FR" sz="1200" b="1" i="0" kern="1200" dirty="0">
                <a:solidFill>
                  <a:schemeClr val="tx1"/>
                </a:solidFill>
                <a:effectLst/>
                <a:latin typeface="+mn-lt"/>
                <a:ea typeface="+mn-ea"/>
                <a:cs typeface="+mn-cs"/>
              </a:rPr>
              <a:t>égal ou supérieur</a:t>
            </a:r>
            <a:r>
              <a:rPr lang="fr-FR" sz="1200" b="0" i="0" kern="1200" dirty="0">
                <a:solidFill>
                  <a:schemeClr val="tx1"/>
                </a:solidFill>
                <a:effectLst/>
                <a:latin typeface="+mn-lt"/>
                <a:ea typeface="+mn-ea"/>
                <a:cs typeface="+mn-cs"/>
              </a:rPr>
              <a:t> à la </a:t>
            </a:r>
            <a:r>
              <a:rPr lang="fr-FR" sz="1200" b="1" i="0" kern="1200" dirty="0">
                <a:solidFill>
                  <a:schemeClr val="tx1"/>
                </a:solidFill>
                <a:effectLst/>
                <a:latin typeface="+mn-lt"/>
                <a:ea typeface="+mn-ea"/>
                <a:cs typeface="+mn-cs"/>
              </a:rPr>
              <a:t>moitié de la durée légale hebdomadaire ou conventionnelle,</a:t>
            </a:r>
            <a:r>
              <a:rPr lang="fr-FR" sz="1200" b="0" i="0" kern="1200" dirty="0">
                <a:solidFill>
                  <a:schemeClr val="tx1"/>
                </a:solidFill>
                <a:effectLst/>
                <a:latin typeface="+mn-lt"/>
                <a:ea typeface="+mn-ea"/>
                <a:cs typeface="+mn-cs"/>
              </a:rPr>
              <a:t> si cette dernière lui est inférieure, bénéficie d'une prise en charge équivalente à celle d'un salarié à temps complet.</a:t>
            </a: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Le salarié à temps partiel, employé pour un nombre d'heures </a:t>
            </a:r>
            <a:r>
              <a:rPr lang="fr-FR" sz="1200" b="1" i="0" kern="1200" dirty="0">
                <a:solidFill>
                  <a:schemeClr val="tx1"/>
                </a:solidFill>
                <a:effectLst/>
                <a:latin typeface="+mn-lt"/>
                <a:ea typeface="+mn-ea"/>
                <a:cs typeface="+mn-cs"/>
              </a:rPr>
              <a:t>inférieur</a:t>
            </a:r>
            <a:r>
              <a:rPr lang="fr-FR" sz="1200" b="0" i="0" kern="1200" dirty="0">
                <a:solidFill>
                  <a:schemeClr val="tx1"/>
                </a:solidFill>
                <a:effectLst/>
                <a:latin typeface="+mn-lt"/>
                <a:ea typeface="+mn-ea"/>
                <a:cs typeface="+mn-cs"/>
              </a:rPr>
              <a:t> à la moitié de la durée du travail à temps complet défini ci-dessus, bénéficie d'une prise en charge calculée à due proportion du nombre d'heures travaillées par rapport à la moitié de la durée du travail à temps complet.</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Exemple</a:t>
            </a:r>
            <a:r>
              <a:rPr lang="fr-FR" sz="1200" b="0" i="0" kern="1200" dirty="0">
                <a:solidFill>
                  <a:schemeClr val="tx1"/>
                </a:solidFill>
                <a:effectLst/>
                <a:latin typeface="+mn-lt"/>
                <a:ea typeface="+mn-ea"/>
                <a:cs typeface="+mn-cs"/>
              </a:rPr>
              <a:t> : Dans une entreprise pratiquant la durée légale de travail, la prise en charge de l'employeur sera égale à 50 % du prix de l'abonnement pour tous les salariés dont l'horaire hebdomadaire de travail sera égal ou supérieur à 17,50 heures. Pour un salarié dont la durée hebdomadaire de travail est de 15 heures, la prise en charge de 50 % sera affectée du coefficient 15/17,50.</a:t>
            </a: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Ainsi, pour un titre d'abonnement de 55,10 €, le versement de l'entreprise sera égal à 27,55 × 15/17,50, soit 23,61 €.</a:t>
            </a:r>
          </a:p>
          <a:p>
            <a:br>
              <a:rPr lang="fr-FR" sz="1200" b="0" i="0" kern="1200" dirty="0">
                <a:solidFill>
                  <a:schemeClr val="tx1"/>
                </a:solidFill>
                <a:effectLst/>
                <a:latin typeface="+mn-lt"/>
                <a:ea typeface="+mn-ea"/>
                <a:cs typeface="+mn-cs"/>
              </a:rPr>
            </a:br>
            <a:r>
              <a:rPr lang="fr-FR" sz="1200" b="1" i="0" kern="1200" dirty="0">
                <a:solidFill>
                  <a:schemeClr val="tx1"/>
                </a:solidFill>
                <a:effectLst/>
                <a:latin typeface="+mn-lt"/>
                <a:ea typeface="+mn-ea"/>
                <a:cs typeface="+mn-cs"/>
              </a:rPr>
              <a:t>Salariés à employeurs multiples :</a:t>
            </a:r>
          </a:p>
          <a:p>
            <a:endParaRPr lang="fr-FR" sz="1200" b="1"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Le cas des salariés à employeurs multiples n'est pas envisagé par les textes.</a:t>
            </a:r>
            <a:br>
              <a:rPr lang="fr-FR" dirty="0"/>
            </a:br>
            <a:r>
              <a:rPr lang="fr-FR" sz="1200" b="0" i="0" kern="1200" dirty="0">
                <a:solidFill>
                  <a:schemeClr val="tx1"/>
                </a:solidFill>
                <a:effectLst/>
                <a:latin typeface="+mn-lt"/>
                <a:ea typeface="+mn-ea"/>
                <a:cs typeface="+mn-cs"/>
              </a:rPr>
              <a:t>Etant par hypothèse, à l'égard de chacun de leurs employeurs, dans la position de salariés à temps partiel, il semble qu'ils doivent se voir appliquer par chacun d'eux la règle de calcul du montant de la prise en charge des salariés à temps partiel.</a:t>
            </a:r>
          </a:p>
          <a:p>
            <a:r>
              <a:rPr lang="fr-FR" sz="1200" b="0" i="0" kern="1200" dirty="0">
                <a:solidFill>
                  <a:schemeClr val="tx1"/>
                </a:solidFill>
                <a:effectLst/>
                <a:latin typeface="+mn-lt"/>
                <a:ea typeface="+mn-ea"/>
                <a:cs typeface="+mn-cs"/>
              </a:rPr>
              <a:t>Même si l'application de cette règle par chaque employeur, pris isolément, peut porter la somme des prises en charge, versées à un même salarié par tous ses employeurs à un chiffre supérieur à celui qu'atteindrait le remboursement dû à un salarié effectuant le même horaire de travail pour un seul employeur</a:t>
            </a:r>
            <a:r>
              <a:rPr lang="fr-FR" sz="1200" b="0" i="0" kern="1200" baseline="0" dirty="0">
                <a:solidFill>
                  <a:schemeClr val="tx1"/>
                </a:solidFill>
                <a:effectLst/>
                <a:latin typeface="+mn-lt"/>
                <a:ea typeface="+mn-ea"/>
                <a:cs typeface="+mn-cs"/>
              </a:rPr>
              <a:t> (</a:t>
            </a:r>
            <a:r>
              <a:rPr lang="fr-FR" sz="1200" b="0" i="0" kern="1200" dirty="0">
                <a:solidFill>
                  <a:schemeClr val="tx1"/>
                </a:solidFill>
                <a:effectLst/>
                <a:latin typeface="+mn-lt"/>
                <a:ea typeface="+mn-ea"/>
                <a:cs typeface="+mn-cs"/>
              </a:rPr>
              <a:t>Lettre min. transports aux Editions F. Lefebvre du 28 avril 1983 : non publiée.)</a:t>
            </a:r>
          </a:p>
          <a:p>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Travailleurs à domicile</a:t>
            </a:r>
            <a:r>
              <a:rPr lang="fr-FR" sz="1200" b="1" i="0" kern="1200" baseline="0" dirty="0">
                <a:solidFill>
                  <a:schemeClr val="tx1"/>
                </a:solidFill>
                <a:effectLst/>
                <a:latin typeface="+mn-lt"/>
                <a:ea typeface="+mn-ea"/>
                <a:cs typeface="+mn-cs"/>
              </a:rPr>
              <a:t> :</a:t>
            </a:r>
          </a:p>
          <a:p>
            <a:r>
              <a:rPr lang="fr-FR" sz="1200" b="0" i="0" kern="1200" dirty="0">
                <a:solidFill>
                  <a:schemeClr val="tx1"/>
                </a:solidFill>
                <a:effectLst/>
                <a:latin typeface="+mn-lt"/>
                <a:ea typeface="+mn-ea"/>
                <a:cs typeface="+mn-cs"/>
              </a:rPr>
              <a:t>Sur la question de savoir si les travailleurs à domicile peuvent bénéficier de la prise en charge instituée par la loi 82-684 du 4 août 1982 et le décret 82-835 du 30 septembre 1982 (devenus articles L 3261 -1 et suivants et D 3261-1 et suivants du Code du travail), pour les déplacements qu'ils effectuent afin de se faire remettre le travail à effectuer ou livrer le travail achevé, le ministère a fait la réponse suivante.</a:t>
            </a:r>
            <a:br>
              <a:rPr lang="fr-FR" dirty="0"/>
            </a:br>
            <a:r>
              <a:rPr lang="fr-FR" sz="1200" b="0" i="0" kern="1200" dirty="0">
                <a:solidFill>
                  <a:schemeClr val="tx1"/>
                </a:solidFill>
                <a:effectLst/>
                <a:latin typeface="+mn-lt"/>
                <a:ea typeface="+mn-ea"/>
                <a:cs typeface="+mn-cs"/>
              </a:rPr>
              <a:t>« On peut considérer ces déplacements comme des déplacements professionnels qui devraient faire l'objet d'une indemnisation particulière. Il est effectivement difficile de trancher cette question sans connaître de façon détaillée les contrats de travail qui ont été passés ; si ceux-ci définissent plusieurs lieux de travail, l'entreprise doit alors assurer le remboursement partiel de l'ensemble des trajets effectués dans la mesure où ils respectent les conditions énoncées par la loi du 4 août 1982 et le décret du 30 septembre 1982, et dans le cas contraire il semble qu'une solution négociée entre les partenaires sociaux puisse être trouvée afin de ne pas léser le salarié à domicile. »</a:t>
            </a:r>
            <a:br>
              <a:rPr lang="fr-FR" dirty="0"/>
            </a:br>
            <a:r>
              <a:rPr lang="fr-FR" sz="1200" b="0" i="0" kern="1200" dirty="0">
                <a:solidFill>
                  <a:schemeClr val="tx1"/>
                </a:solidFill>
                <a:effectLst/>
                <a:latin typeface="+mn-lt"/>
                <a:ea typeface="+mn-ea"/>
                <a:cs typeface="+mn-cs"/>
              </a:rPr>
              <a:t>Lettre min. transports 28 avril 1983, inédite.</a:t>
            </a:r>
            <a:br>
              <a:rPr lang="fr-FR" dirty="0"/>
            </a:br>
            <a:endParaRPr lang="fr-FR" sz="1200" b="1" i="0" kern="1200" baseline="0" dirty="0">
              <a:solidFill>
                <a:schemeClr val="tx1"/>
              </a:solidFill>
              <a:effectLst/>
              <a:latin typeface="+mn-lt"/>
              <a:ea typeface="+mn-ea"/>
              <a:cs typeface="+mn-cs"/>
            </a:endParaRPr>
          </a:p>
          <a:p>
            <a:endParaRPr lang="fr-FR" sz="1200" b="0" i="0" kern="1200" baseline="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Maladie</a:t>
            </a:r>
            <a:r>
              <a:rPr lang="fr-FR" sz="1200" b="1" i="0" kern="1200" baseline="0" dirty="0">
                <a:solidFill>
                  <a:schemeClr val="tx1"/>
                </a:solidFill>
                <a:effectLst/>
                <a:latin typeface="+mn-lt"/>
                <a:ea typeface="+mn-ea"/>
                <a:cs typeface="+mn-cs"/>
              </a:rPr>
              <a:t> </a:t>
            </a:r>
            <a:r>
              <a:rPr lang="fr-FR" sz="1200" b="0" i="0" kern="1200" baseline="0" dirty="0">
                <a:solidFill>
                  <a:schemeClr val="tx1"/>
                </a:solidFill>
                <a:effectLst/>
                <a:latin typeface="+mn-lt"/>
                <a:ea typeface="+mn-ea"/>
                <a:cs typeface="+mn-cs"/>
              </a:rPr>
              <a:t>:</a:t>
            </a:r>
          </a:p>
          <a:p>
            <a:r>
              <a:rPr lang="fr-FR" sz="1200" b="0" i="0" kern="1200" dirty="0">
                <a:solidFill>
                  <a:schemeClr val="tx1"/>
                </a:solidFill>
                <a:effectLst/>
                <a:latin typeface="+mn-lt"/>
                <a:ea typeface="+mn-ea"/>
                <a:cs typeface="+mn-cs"/>
              </a:rPr>
              <a:t>Etant donné le caractère imprévisible d'une maladie, la prise en charge doit être effectuée normalement pour les titres d'abonnement qui ont été utilisés au moins une fois pour un trajet domicile-travail, sans abattement pour les jours non travaillés.</a:t>
            </a:r>
            <a:br>
              <a:rPr lang="fr-FR" dirty="0"/>
            </a:br>
            <a:r>
              <a:rPr lang="fr-FR" sz="1200" b="0" i="0" kern="1200" dirty="0">
                <a:solidFill>
                  <a:schemeClr val="tx1"/>
                </a:solidFill>
                <a:effectLst/>
                <a:latin typeface="+mn-lt"/>
                <a:ea typeface="+mn-ea"/>
                <a:cs typeface="+mn-cs"/>
              </a:rPr>
              <a:t>Dans le cas des </a:t>
            </a:r>
            <a:r>
              <a:rPr lang="fr-FR" sz="1200" b="1" i="0" kern="1200" dirty="0">
                <a:solidFill>
                  <a:schemeClr val="tx1"/>
                </a:solidFill>
                <a:effectLst/>
                <a:latin typeface="+mn-lt"/>
                <a:ea typeface="+mn-ea"/>
                <a:cs typeface="+mn-cs"/>
              </a:rPr>
              <a:t>titres hebdomadaires et mensuels,</a:t>
            </a:r>
            <a:r>
              <a:rPr lang="fr-FR" sz="1200" b="0" i="0" kern="1200" dirty="0">
                <a:solidFill>
                  <a:schemeClr val="tx1"/>
                </a:solidFill>
                <a:effectLst/>
                <a:latin typeface="+mn-lt"/>
                <a:ea typeface="+mn-ea"/>
                <a:cs typeface="+mn-cs"/>
              </a:rPr>
              <a:t> lorsque le congé maladie intervient durant la période de validité, ils bénéficient de la prise en charge. Il est bien évident, en cas de maladie prolongée, qu'aucun titre ne peut être pris en charge dès lors que le salarié n'a pas effectué au moins un trajet domicile-travail.</a:t>
            </a:r>
            <a:br>
              <a:rPr lang="fr-FR" dirty="0"/>
            </a:br>
            <a:r>
              <a:rPr lang="fr-FR" sz="1200" b="0" i="0" kern="1200" dirty="0">
                <a:solidFill>
                  <a:schemeClr val="tx1"/>
                </a:solidFill>
                <a:effectLst/>
                <a:latin typeface="+mn-lt"/>
                <a:ea typeface="+mn-ea"/>
                <a:cs typeface="+mn-cs"/>
              </a:rPr>
              <a:t>Dans le cas des </a:t>
            </a:r>
            <a:r>
              <a:rPr lang="fr-FR" sz="1200" b="1" i="0" kern="1200" dirty="0">
                <a:solidFill>
                  <a:schemeClr val="tx1"/>
                </a:solidFill>
                <a:effectLst/>
                <a:latin typeface="+mn-lt"/>
                <a:ea typeface="+mn-ea"/>
                <a:cs typeface="+mn-cs"/>
              </a:rPr>
              <a:t>titres de transport </a:t>
            </a:r>
            <a:r>
              <a:rPr lang="fr-FR" sz="1200" b="1" i="0" kern="1200" dirty="0" err="1">
                <a:solidFill>
                  <a:schemeClr val="tx1"/>
                </a:solidFill>
                <a:effectLst/>
                <a:latin typeface="+mn-lt"/>
                <a:ea typeface="+mn-ea"/>
                <a:cs typeface="+mn-cs"/>
              </a:rPr>
              <a:t>plurimensuels</a:t>
            </a:r>
            <a:r>
              <a:rPr lang="fr-FR" sz="1200" b="1" i="0" kern="1200" dirty="0">
                <a:solidFill>
                  <a:schemeClr val="tx1"/>
                </a:solidFill>
                <a:effectLst/>
                <a:latin typeface="+mn-lt"/>
                <a:ea typeface="+mn-ea"/>
                <a:cs typeface="+mn-cs"/>
              </a:rPr>
              <a:t>,</a:t>
            </a:r>
            <a:r>
              <a:rPr lang="fr-FR" sz="1200" b="0" i="0" kern="1200" dirty="0">
                <a:solidFill>
                  <a:schemeClr val="tx1"/>
                </a:solidFill>
                <a:effectLst/>
                <a:latin typeface="+mn-lt"/>
                <a:ea typeface="+mn-ea"/>
                <a:cs typeface="+mn-cs"/>
              </a:rPr>
              <a:t> l'employeur est tenu d'effectuer le versement correspondant au mois au cours duquel le congé maladie intervient. Pour les mois suivants, lorsque le congé maladie se prolonge, des procédures de remboursement des titres sont prévues par les entreprises de transport permettant de récupérer la partie du prix du titre correspondant à la période de validité à venir.</a:t>
            </a:r>
            <a:br>
              <a:rPr lang="fr-FR" dirty="0"/>
            </a:br>
            <a:r>
              <a:rPr lang="fr-FR" sz="1200" b="0" i="0" kern="1200" dirty="0">
                <a:solidFill>
                  <a:schemeClr val="tx1"/>
                </a:solidFill>
                <a:effectLst/>
                <a:latin typeface="+mn-lt"/>
                <a:ea typeface="+mn-ea"/>
                <a:cs typeface="+mn-cs"/>
              </a:rPr>
              <a:t>Circ. min. transports 24 décembre 1982 : JO 20 mai 1983.</a:t>
            </a:r>
          </a:p>
          <a:p>
            <a:pPr marL="0" marR="0" lvl="1" indent="0" algn="l" defTabSz="914400" rtl="0" eaLnBrk="1" fontAlgn="auto" latinLnBrk="0" hangingPunct="1">
              <a:lnSpc>
                <a:spcPct val="100000"/>
              </a:lnSpc>
              <a:spcBef>
                <a:spcPts val="0"/>
              </a:spcBef>
              <a:spcAft>
                <a:spcPts val="0"/>
              </a:spcAft>
              <a:buClrTx/>
              <a:buSzTx/>
              <a:buFontTx/>
              <a:buNone/>
              <a:tabLst/>
              <a:defRPr/>
            </a:pPr>
            <a:br>
              <a:rPr lang="fr-FR" dirty="0"/>
            </a:br>
            <a:r>
              <a:rPr lang="fr-FR" b="1" dirty="0"/>
              <a:t>Participation</a:t>
            </a:r>
            <a:r>
              <a:rPr lang="fr-FR" b="1" baseline="0" dirty="0"/>
              <a:t> volontaire de l’employeur aux frais de transport domicile /travail</a:t>
            </a:r>
          </a:p>
          <a:p>
            <a:pPr marL="0" marR="0" lvl="1" indent="0" algn="l" defTabSz="914400" rtl="0" eaLnBrk="1" fontAlgn="auto" latinLnBrk="0" hangingPunct="1">
              <a:lnSpc>
                <a:spcPct val="100000"/>
              </a:lnSpc>
              <a:spcBef>
                <a:spcPts val="0"/>
              </a:spcBef>
              <a:spcAft>
                <a:spcPts val="0"/>
              </a:spcAft>
              <a:buClrTx/>
              <a:buSzTx/>
              <a:buFontTx/>
              <a:buNone/>
              <a:tabLst/>
              <a:defRPr/>
            </a:pPr>
            <a:br>
              <a:rPr lang="fr-FR" sz="1200" b="0" i="0" kern="1200" dirty="0">
                <a:solidFill>
                  <a:schemeClr val="tx1"/>
                </a:solidFill>
                <a:effectLst/>
                <a:latin typeface="+mn-lt"/>
                <a:ea typeface="+mn-ea"/>
                <a:cs typeface="+mn-cs"/>
              </a:rPr>
            </a:br>
            <a:r>
              <a:rPr lang="fr-FR" sz="7200" dirty="0"/>
              <a:t>En application de l'article L 3261-3 du Code du travail, l'employeur </a:t>
            </a:r>
            <a:r>
              <a:rPr lang="fr-FR" sz="7200" b="1" dirty="0"/>
              <a:t>peut</a:t>
            </a:r>
            <a:r>
              <a:rPr lang="fr-FR" sz="7200" dirty="0"/>
              <a:t> prendre en charge, tout ou partie des frais de </a:t>
            </a:r>
            <a:r>
              <a:rPr lang="fr-FR" sz="7200" b="1" dirty="0"/>
              <a:t>carburant</a:t>
            </a:r>
            <a:r>
              <a:rPr lang="fr-FR" sz="7200" dirty="0"/>
              <a:t> ou des frais exposés pour l'alimentation de </a:t>
            </a:r>
            <a:r>
              <a:rPr lang="fr-FR" sz="7200" b="1" dirty="0"/>
              <a:t>véhicules électriques</a:t>
            </a:r>
            <a:r>
              <a:rPr lang="fr-FR" sz="7200" dirty="0"/>
              <a:t> engagés pour leurs déplacements entre leur résidence habituelle et leur lieu de travail par les salariés remplissant certaines conditions.</a:t>
            </a:r>
          </a:p>
          <a:p>
            <a:endParaRPr lang="fr-FR" sz="1200" b="0" i="0" kern="1200" dirty="0">
              <a:solidFill>
                <a:schemeClr val="tx1"/>
              </a:solidFill>
              <a:effectLst/>
              <a:latin typeface="+mn-lt"/>
              <a:ea typeface="+mn-ea"/>
              <a:cs typeface="+mn-cs"/>
            </a:endParaRPr>
          </a:p>
          <a:p>
            <a:br>
              <a:rPr lang="fr-FR" dirty="0"/>
            </a:b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solidFill>
                  <a:prstClr val="black"/>
                </a:solidFill>
              </a:rPr>
              <a:pPr/>
              <a:t>15</a:t>
            </a:fld>
            <a:endParaRPr lang="fr-FR">
              <a:solidFill>
                <a:prstClr val="black"/>
              </a:solidFill>
            </a:endParaRPr>
          </a:p>
        </p:txBody>
      </p:sp>
    </p:spTree>
    <p:extLst>
      <p:ext uri="{BB962C8B-B14F-4D97-AF65-F5344CB8AC3E}">
        <p14:creationId xmlns:p14="http://schemas.microsoft.com/office/powerpoint/2010/main" val="228287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ts val="1680"/>
              </a:lnSpc>
              <a:spcAft>
                <a:spcPts val="0"/>
              </a:spcAft>
            </a:pPr>
            <a:r>
              <a:rPr lang="fr-FR" sz="1200" b="1" dirty="0">
                <a:effectLst/>
                <a:latin typeface="Arial"/>
                <a:ea typeface="Times New Roman"/>
              </a:rPr>
              <a:t>INDEMNITÉS DE GRAND DÉPLACEMENT</a:t>
            </a:r>
          </a:p>
          <a:p>
            <a:pPr algn="just">
              <a:lnSpc>
                <a:spcPts val="1680"/>
              </a:lnSpc>
              <a:spcAft>
                <a:spcPts val="0"/>
              </a:spcAft>
            </a:pPr>
            <a:r>
              <a:rPr lang="fr-FR" sz="1200" b="1" dirty="0">
                <a:effectLst/>
                <a:latin typeface="Arial"/>
                <a:ea typeface="Times New Roman"/>
              </a:rPr>
              <a:t>Ex convention</a:t>
            </a:r>
            <a:r>
              <a:rPr lang="fr-FR" sz="1200" b="1" baseline="0" dirty="0">
                <a:effectLst/>
                <a:latin typeface="Arial"/>
                <a:ea typeface="Times New Roman"/>
              </a:rPr>
              <a:t> du </a:t>
            </a:r>
            <a:r>
              <a:rPr lang="fr-FR" sz="1200" b="1" dirty="0" err="1">
                <a:effectLst/>
                <a:latin typeface="Arial"/>
                <a:ea typeface="Times New Roman"/>
              </a:rPr>
              <a:t>batiment</a:t>
            </a:r>
            <a:r>
              <a:rPr lang="fr-FR" sz="1200" b="1" dirty="0">
                <a:effectLst/>
                <a:latin typeface="Arial"/>
                <a:ea typeface="Times New Roman"/>
              </a:rPr>
              <a:t> , Prestataire</a:t>
            </a:r>
            <a:r>
              <a:rPr lang="fr-FR" sz="1200" b="1" baseline="0" dirty="0">
                <a:effectLst/>
                <a:latin typeface="Arial"/>
                <a:ea typeface="Times New Roman"/>
              </a:rPr>
              <a:t> de services, tourisme, métallurgie, travaux public, transports routiers …</a:t>
            </a:r>
            <a:endParaRPr lang="fr-FR" sz="1200" b="1" dirty="0">
              <a:effectLst/>
              <a:latin typeface="Arial"/>
              <a:ea typeface="Times New Roman"/>
            </a:endParaRPr>
          </a:p>
          <a:p>
            <a:pPr algn="just">
              <a:lnSpc>
                <a:spcPts val="1680"/>
              </a:lnSpc>
              <a:spcAft>
                <a:spcPts val="0"/>
              </a:spcAft>
            </a:pPr>
            <a:endParaRPr lang="fr-FR" sz="2000" dirty="0">
              <a:effectLst/>
              <a:latin typeface="Times New Roman"/>
              <a:ea typeface="Times New Roman"/>
            </a:endParaRPr>
          </a:p>
          <a:p>
            <a:pPr algn="just">
              <a:lnSpc>
                <a:spcPts val="1680"/>
              </a:lnSpc>
              <a:spcAft>
                <a:spcPts val="0"/>
              </a:spcAft>
            </a:pPr>
            <a:r>
              <a:rPr lang="fr-FR" sz="1200" b="1" dirty="0">
                <a:effectLst/>
                <a:latin typeface="Arial"/>
                <a:ea typeface="Times New Roman"/>
              </a:rPr>
              <a:t>Déplacement en métropole</a:t>
            </a:r>
          </a:p>
          <a:p>
            <a:pPr algn="just">
              <a:lnSpc>
                <a:spcPts val="1680"/>
              </a:lnSpc>
              <a:spcAft>
                <a:spcPts val="0"/>
              </a:spcAft>
            </a:pPr>
            <a:endParaRPr lang="fr-FR" sz="2000" dirty="0">
              <a:effectLst/>
              <a:latin typeface="Times New Roman"/>
              <a:ea typeface="Times New Roman"/>
            </a:endParaRPr>
          </a:p>
          <a:p>
            <a:pPr algn="just">
              <a:lnSpc>
                <a:spcPts val="1680"/>
              </a:lnSpc>
              <a:spcAft>
                <a:spcPts val="0"/>
              </a:spcAft>
            </a:pPr>
            <a:r>
              <a:rPr lang="fr-FR" sz="1200" dirty="0">
                <a:effectLst/>
                <a:latin typeface="Arial"/>
                <a:ea typeface="Times New Roman"/>
              </a:rPr>
              <a:t>Les indemnités de grand déplacement sont destinées à compenser les </a:t>
            </a:r>
            <a:r>
              <a:rPr lang="fr-FR" sz="1200" b="1" dirty="0">
                <a:effectLst/>
                <a:latin typeface="Arial"/>
                <a:ea typeface="Times New Roman"/>
              </a:rPr>
              <a:t>dépenses supplémentaires de nourriture, logement</a:t>
            </a:r>
            <a:r>
              <a:rPr lang="fr-FR" sz="1200" dirty="0">
                <a:effectLst/>
                <a:latin typeface="Arial"/>
                <a:ea typeface="Times New Roman"/>
              </a:rPr>
              <a:t> et petit déjeuner engagées par le salarié </a:t>
            </a:r>
            <a:r>
              <a:rPr lang="fr-FR" sz="1200" b="1" dirty="0">
                <a:effectLst/>
                <a:latin typeface="Arial"/>
                <a:ea typeface="Times New Roman"/>
              </a:rPr>
              <a:t>empêché de regagner chaque jour</a:t>
            </a:r>
            <a:r>
              <a:rPr lang="fr-FR" sz="1200" dirty="0">
                <a:effectLst/>
                <a:latin typeface="Arial"/>
                <a:ea typeface="Times New Roman"/>
              </a:rPr>
              <a:t> le lieu de sa </a:t>
            </a:r>
            <a:r>
              <a:rPr lang="fr-FR" sz="1200" b="1" dirty="0">
                <a:effectLst/>
                <a:latin typeface="Arial"/>
                <a:ea typeface="Times New Roman"/>
              </a:rPr>
              <a:t>résidence</a:t>
            </a:r>
            <a:r>
              <a:rPr lang="fr-FR" sz="1200" dirty="0">
                <a:effectLst/>
                <a:latin typeface="Arial"/>
                <a:ea typeface="Times New Roman"/>
              </a:rPr>
              <a:t> lorsque :</a:t>
            </a:r>
          </a:p>
          <a:p>
            <a:pPr algn="just">
              <a:lnSpc>
                <a:spcPts val="1680"/>
              </a:lnSpc>
              <a:spcAft>
                <a:spcPts val="0"/>
              </a:spcAft>
            </a:pPr>
            <a:endParaRPr lang="fr-FR" sz="2000" dirty="0">
              <a:effectLst/>
              <a:latin typeface="Times New Roman"/>
              <a:ea typeface="Times New Roman"/>
            </a:endParaRPr>
          </a:p>
          <a:p>
            <a:pPr algn="just">
              <a:lnSpc>
                <a:spcPts val="1680"/>
              </a:lnSpc>
              <a:spcAft>
                <a:spcPts val="0"/>
              </a:spcAft>
            </a:pPr>
            <a:r>
              <a:rPr lang="fr-FR" sz="1200" dirty="0">
                <a:effectLst/>
                <a:latin typeface="Arial"/>
                <a:ea typeface="Times New Roman"/>
              </a:rPr>
              <a:t>– la </a:t>
            </a:r>
            <a:r>
              <a:rPr lang="fr-FR" sz="1200" b="1" dirty="0">
                <a:effectLst/>
                <a:latin typeface="Arial"/>
                <a:ea typeface="Times New Roman"/>
              </a:rPr>
              <a:t>distance</a:t>
            </a:r>
            <a:r>
              <a:rPr lang="fr-FR" sz="1200" dirty="0">
                <a:effectLst/>
                <a:latin typeface="Arial"/>
                <a:ea typeface="Times New Roman"/>
              </a:rPr>
              <a:t> séparant le lieu de résidence du lieu de déplacement est d’</a:t>
            </a:r>
            <a:r>
              <a:rPr lang="fr-FR" sz="1200" b="1" dirty="0">
                <a:effectLst/>
                <a:latin typeface="Arial"/>
                <a:ea typeface="Times New Roman"/>
              </a:rPr>
              <a:t>au moins 50 km</a:t>
            </a:r>
            <a:r>
              <a:rPr lang="fr-FR" sz="1200" dirty="0">
                <a:effectLst/>
                <a:latin typeface="Arial"/>
                <a:ea typeface="Times New Roman"/>
              </a:rPr>
              <a:t> (trajet aller) ;</a:t>
            </a:r>
          </a:p>
          <a:p>
            <a:pPr algn="just">
              <a:lnSpc>
                <a:spcPts val="1680"/>
              </a:lnSpc>
              <a:spcAft>
                <a:spcPts val="0"/>
              </a:spcAft>
            </a:pPr>
            <a:endParaRPr lang="fr-FR" sz="2000" dirty="0">
              <a:effectLst/>
              <a:latin typeface="Times New Roman"/>
              <a:ea typeface="Times New Roman"/>
            </a:endParaRPr>
          </a:p>
          <a:p>
            <a:pPr algn="just">
              <a:lnSpc>
                <a:spcPts val="1680"/>
              </a:lnSpc>
              <a:spcAft>
                <a:spcPts val="0"/>
              </a:spcAft>
            </a:pPr>
            <a:r>
              <a:rPr lang="fr-FR" sz="1200" dirty="0">
                <a:effectLst/>
                <a:latin typeface="Arial"/>
                <a:ea typeface="Times New Roman"/>
              </a:rPr>
              <a:t>– et les </a:t>
            </a:r>
            <a:r>
              <a:rPr lang="fr-FR" sz="1200" b="1" dirty="0">
                <a:effectLst/>
                <a:latin typeface="Arial"/>
                <a:ea typeface="Times New Roman"/>
              </a:rPr>
              <a:t>transports en commun</a:t>
            </a:r>
            <a:r>
              <a:rPr lang="fr-FR" sz="1200" dirty="0">
                <a:effectLst/>
                <a:latin typeface="Arial"/>
                <a:ea typeface="Times New Roman"/>
              </a:rPr>
              <a:t> ne permettent pas au salarié de parcourir cette distance dans un temps inférieur à </a:t>
            </a:r>
            <a:r>
              <a:rPr lang="fr-FR" sz="1200" b="1" dirty="0">
                <a:effectLst/>
                <a:latin typeface="Arial"/>
                <a:ea typeface="Times New Roman"/>
              </a:rPr>
              <a:t>1 heure 30</a:t>
            </a:r>
            <a:r>
              <a:rPr lang="fr-FR" sz="1200" dirty="0">
                <a:effectLst/>
                <a:latin typeface="Arial"/>
                <a:ea typeface="Times New Roman"/>
              </a:rPr>
              <a:t> (trajet aller).</a:t>
            </a:r>
          </a:p>
          <a:p>
            <a:pPr algn="just">
              <a:lnSpc>
                <a:spcPts val="1680"/>
              </a:lnSpc>
              <a:spcAft>
                <a:spcPts val="0"/>
              </a:spcAft>
            </a:pPr>
            <a:endParaRPr lang="fr-FR" sz="2000" dirty="0">
              <a:effectLst/>
              <a:latin typeface="Times New Roman"/>
              <a:ea typeface="Times New Roman"/>
            </a:endParaRPr>
          </a:p>
          <a:p>
            <a:pPr algn="just">
              <a:lnSpc>
                <a:spcPts val="1680"/>
              </a:lnSpc>
              <a:spcAft>
                <a:spcPts val="0"/>
              </a:spcAft>
            </a:pPr>
            <a:r>
              <a:rPr lang="fr-FR" sz="1200" dirty="0">
                <a:effectLst/>
                <a:latin typeface="Arial"/>
                <a:ea typeface="Times New Roman"/>
              </a:rPr>
              <a:t>Ces deux </a:t>
            </a:r>
            <a:r>
              <a:rPr lang="fr-FR" sz="1200" b="1" dirty="0">
                <a:effectLst/>
                <a:latin typeface="Arial"/>
                <a:ea typeface="Times New Roman"/>
              </a:rPr>
              <a:t>critères</a:t>
            </a:r>
            <a:r>
              <a:rPr lang="fr-FR" sz="1200" dirty="0">
                <a:effectLst/>
                <a:latin typeface="Arial"/>
                <a:ea typeface="Times New Roman"/>
              </a:rPr>
              <a:t> sont </a:t>
            </a:r>
            <a:r>
              <a:rPr lang="fr-FR" sz="1200" b="1" dirty="0">
                <a:effectLst/>
                <a:latin typeface="Arial"/>
                <a:ea typeface="Times New Roman"/>
              </a:rPr>
              <a:t>cumulatifs</a:t>
            </a:r>
            <a:r>
              <a:rPr lang="fr-FR" sz="1200" dirty="0">
                <a:effectLst/>
                <a:latin typeface="Arial"/>
                <a:ea typeface="Times New Roman"/>
              </a:rPr>
              <a:t> mais ils sont considérés comme de </a:t>
            </a:r>
            <a:r>
              <a:rPr lang="fr-FR" sz="1200" b="1" dirty="0">
                <a:effectLst/>
                <a:latin typeface="Arial"/>
                <a:ea typeface="Times New Roman"/>
              </a:rPr>
              <a:t>« simples indices »,</a:t>
            </a:r>
            <a:r>
              <a:rPr lang="fr-FR" sz="1200" dirty="0">
                <a:effectLst/>
                <a:latin typeface="Arial"/>
                <a:ea typeface="Times New Roman"/>
              </a:rPr>
              <a:t> puisqu’il s’agit d’une présomption simple de grand déplacement. Ainsi, le bénéfice de l’exonération pourra être admis si une des deux conditions seulement est remplie, mais que l’employeur arrive à prouver que le salarié a été effectivement empêché de regagner chaque soir son domicile en fonction de certaines circonstances telles que le mode de transport ou les horaires de travail </a:t>
            </a:r>
            <a:r>
              <a:rPr lang="fr-FR" sz="1200" i="1" dirty="0">
                <a:effectLst/>
                <a:latin typeface="Arial"/>
                <a:ea typeface="Times New Roman"/>
              </a:rPr>
              <a:t>(Questions-réponses n° 2 DSS/5B-DC, 7 mai 2003).</a:t>
            </a:r>
          </a:p>
          <a:p>
            <a:pPr algn="just">
              <a:lnSpc>
                <a:spcPts val="1680"/>
              </a:lnSpc>
              <a:spcAft>
                <a:spcPts val="0"/>
              </a:spcAft>
            </a:pPr>
            <a:endParaRPr lang="fr-FR" sz="2000" dirty="0">
              <a:effectLst/>
              <a:latin typeface="Times New Roman"/>
              <a:ea typeface="Times New Roman"/>
            </a:endParaRPr>
          </a:p>
          <a:p>
            <a:pPr algn="just">
              <a:lnSpc>
                <a:spcPts val="1680"/>
              </a:lnSpc>
              <a:spcAft>
                <a:spcPts val="0"/>
              </a:spcAft>
            </a:pPr>
            <a:r>
              <a:rPr lang="fr-FR" sz="1200" dirty="0">
                <a:effectLst/>
                <a:latin typeface="Arial"/>
                <a:ea typeface="Times New Roman"/>
              </a:rPr>
              <a:t>Les indemnités de grand déplacement sont réputées utilisées conformément à leur objet et non soumises à cotisations si elles ne dépassent pas les </a:t>
            </a:r>
            <a:r>
              <a:rPr lang="fr-FR" sz="1200" b="1" dirty="0">
                <a:effectLst/>
                <a:latin typeface="Arial"/>
                <a:ea typeface="Times New Roman"/>
              </a:rPr>
              <a:t>limites</a:t>
            </a:r>
            <a:r>
              <a:rPr lang="fr-FR" sz="1200" dirty="0">
                <a:effectLst/>
                <a:latin typeface="Arial"/>
                <a:ea typeface="Times New Roman"/>
              </a:rPr>
              <a:t> figurant ci-avant et que l’employeur justifie que le salarié ne peut regagner chaque jour sa résidence. Lorsque la durée du déplacement se prolonge au-delà d’une durée de déplacement de trois mois continu ou discontinu, le montant des indemnités est réduit :</a:t>
            </a:r>
            <a:endParaRPr lang="fr-FR" sz="2000" dirty="0">
              <a:effectLst/>
              <a:latin typeface="Times New Roman"/>
              <a:ea typeface="Times New Roman"/>
            </a:endParaRPr>
          </a:p>
          <a:p>
            <a:pPr algn="just">
              <a:lnSpc>
                <a:spcPts val="1680"/>
              </a:lnSpc>
              <a:spcAft>
                <a:spcPts val="0"/>
              </a:spcAft>
            </a:pPr>
            <a:r>
              <a:rPr lang="fr-FR" sz="1200" dirty="0">
                <a:effectLst/>
                <a:latin typeface="Arial"/>
                <a:ea typeface="Times New Roman"/>
              </a:rPr>
              <a:t>– de 15 % à compter du premier jour du 4</a:t>
            </a:r>
            <a:r>
              <a:rPr lang="fr-FR" sz="1200" baseline="30000" dirty="0">
                <a:effectLst/>
                <a:latin typeface="Arial"/>
                <a:ea typeface="Times New Roman"/>
              </a:rPr>
              <a:t>e</a:t>
            </a:r>
            <a:r>
              <a:rPr lang="fr-FR" sz="1200" dirty="0">
                <a:effectLst/>
                <a:latin typeface="Arial"/>
                <a:ea typeface="Times New Roman"/>
              </a:rPr>
              <a:t> mois de déplacement, dans la limite de 24 mois ;</a:t>
            </a:r>
            <a:endParaRPr lang="fr-FR" sz="2000" dirty="0">
              <a:effectLst/>
              <a:latin typeface="Times New Roman"/>
              <a:ea typeface="Times New Roman"/>
            </a:endParaRPr>
          </a:p>
          <a:p>
            <a:pPr algn="just">
              <a:lnSpc>
                <a:spcPts val="1680"/>
              </a:lnSpc>
              <a:spcAft>
                <a:spcPts val="0"/>
              </a:spcAft>
            </a:pPr>
            <a:r>
              <a:rPr lang="fr-FR" sz="1200" dirty="0">
                <a:effectLst/>
                <a:latin typeface="Arial"/>
                <a:ea typeface="Times New Roman"/>
              </a:rPr>
              <a:t>– de 30 % à compter du premier jour du 25 e mois, dans la limite de quatre années.</a:t>
            </a:r>
          </a:p>
          <a:p>
            <a:pPr algn="just">
              <a:lnSpc>
                <a:spcPts val="1680"/>
              </a:lnSpc>
              <a:spcAft>
                <a:spcPts val="0"/>
              </a:spcAft>
            </a:pPr>
            <a:endParaRPr lang="fr-FR" sz="1200" dirty="0">
              <a:effectLst/>
              <a:latin typeface="Arial"/>
              <a:ea typeface="Times New Roman"/>
            </a:endParaRPr>
          </a:p>
          <a:p>
            <a:pPr algn="just">
              <a:buFont typeface="Wingdings" panose="05000000000000000000" pitchFamily="2" charset="2"/>
              <a:buNone/>
            </a:pPr>
            <a:r>
              <a:rPr lang="fr-FR" sz="7200" b="1" u="sng" dirty="0">
                <a:solidFill>
                  <a:schemeClr val="tx1"/>
                </a:solidFill>
              </a:rPr>
              <a:t>Modalités de remboursement :</a:t>
            </a:r>
            <a:r>
              <a:rPr lang="fr-FR" sz="7200" b="1" u="sng" baseline="0" dirty="0">
                <a:solidFill>
                  <a:schemeClr val="tx1"/>
                </a:solidFill>
              </a:rPr>
              <a:t> </a:t>
            </a:r>
          </a:p>
          <a:p>
            <a:pPr algn="just">
              <a:buFont typeface="Wingdings" panose="05000000000000000000" pitchFamily="2" charset="2"/>
              <a:buNone/>
            </a:pPr>
            <a:endParaRPr lang="fr-FR" sz="7200" b="1" u="sng" baseline="0" dirty="0">
              <a:solidFill>
                <a:schemeClr val="tx1"/>
              </a:solidFill>
            </a:endParaRPr>
          </a:p>
          <a:p>
            <a:pPr algn="just">
              <a:buFont typeface="Wingdings" panose="05000000000000000000" pitchFamily="2" charset="2"/>
              <a:buNone/>
            </a:pPr>
            <a:r>
              <a:rPr lang="fr-FR" sz="6000" dirty="0"/>
              <a:t>Les indemnités de grands déplacement sont </a:t>
            </a:r>
            <a:r>
              <a:rPr lang="fr-FR" sz="6000" b="1" dirty="0"/>
              <a:t>réputées utilisées conformément à leur objet et non soumises à cotisations si elles ne dépassent pas les limites fixées par l’administration</a:t>
            </a:r>
            <a:r>
              <a:rPr lang="fr-FR" sz="6000" dirty="0"/>
              <a:t>, limites qui varient selon la durée du déplacement .</a:t>
            </a:r>
          </a:p>
          <a:p>
            <a:pPr lvl="1" algn="just">
              <a:buClr>
                <a:schemeClr val="tx1"/>
              </a:buClr>
            </a:pPr>
            <a:endParaRPr lang="fr-FR" sz="2800" dirty="0"/>
          </a:p>
          <a:p>
            <a:pPr lvl="1" algn="just">
              <a:buClr>
                <a:schemeClr val="tx1"/>
              </a:buClr>
            </a:pPr>
            <a:r>
              <a:rPr lang="fr-FR" sz="4800" dirty="0"/>
              <a:t>Exemple: Maximum déductible pour un déplacement inférieur à 3 mois :</a:t>
            </a:r>
          </a:p>
          <a:p>
            <a:pPr lvl="2" algn="just">
              <a:buClr>
                <a:schemeClr val="tx1"/>
              </a:buClr>
            </a:pPr>
            <a:r>
              <a:rPr lang="fr-FR" sz="4800" dirty="0"/>
              <a:t>- 18,30 € par repas/65,30 € pour le logement et petit déjeuner dans les départements 75-92-93-94) ;</a:t>
            </a:r>
          </a:p>
          <a:p>
            <a:pPr lvl="2" algn="just">
              <a:buClr>
                <a:schemeClr val="tx1"/>
              </a:buClr>
            </a:pPr>
            <a:r>
              <a:rPr lang="fr-FR" sz="4800" dirty="0"/>
              <a:t>- 48,50 € pour les autres départements de métropole.</a:t>
            </a:r>
          </a:p>
          <a:p>
            <a:pPr marL="457200" lvl="1" indent="0" algn="just">
              <a:buClr>
                <a:schemeClr val="tx1"/>
              </a:buClr>
              <a:buNone/>
            </a:pPr>
            <a:r>
              <a:rPr lang="fr-FR" sz="4800" b="1" dirty="0"/>
              <a:t>NB1 : les Yvelines sont donc moins chères que le val de Marne…</a:t>
            </a:r>
          </a:p>
          <a:p>
            <a:pPr marL="457200" lvl="1" indent="0" algn="just">
              <a:buClr>
                <a:schemeClr val="tx1"/>
              </a:buClr>
              <a:buNone/>
            </a:pPr>
            <a:r>
              <a:rPr lang="fr-FR" sz="4800" b="1" dirty="0"/>
              <a:t>NB2 : </a:t>
            </a:r>
            <a:r>
              <a:rPr lang="fr-FR" sz="4800" dirty="0"/>
              <a:t>Modalités et barèmes en vigueur au 1er janvier 2016, qu’il convient de se procurer sur le site URSSAF</a:t>
            </a:r>
          </a:p>
          <a:p>
            <a:pPr algn="just">
              <a:lnSpc>
                <a:spcPts val="1680"/>
              </a:lnSpc>
              <a:spcAft>
                <a:spcPts val="0"/>
              </a:spcAft>
            </a:pPr>
            <a:endParaRPr lang="fr-FR" sz="1200" dirty="0">
              <a:effectLst/>
              <a:latin typeface="Arial"/>
              <a:ea typeface="Times New Roman"/>
            </a:endParaRPr>
          </a:p>
          <a:p>
            <a:pPr algn="just">
              <a:lnSpc>
                <a:spcPts val="1680"/>
              </a:lnSpc>
              <a:spcAft>
                <a:spcPts val="0"/>
              </a:spcAft>
            </a:pPr>
            <a:endParaRPr lang="fr-FR" sz="1200" dirty="0">
              <a:effectLst/>
              <a:latin typeface="Arial"/>
              <a:ea typeface="Times New Roman"/>
            </a:endParaRPr>
          </a:p>
          <a:p>
            <a:r>
              <a:rPr lang="fr-FR" sz="1200" b="1" i="0" kern="1200" dirty="0">
                <a:solidFill>
                  <a:schemeClr val="tx1"/>
                </a:solidFill>
                <a:effectLst/>
                <a:latin typeface="+mn-lt"/>
                <a:ea typeface="+mn-ea"/>
                <a:cs typeface="+mn-cs"/>
              </a:rPr>
              <a:t>Au-delà des limites forfaitaires d'exonération, l'assiette des cotisations est déterminée selon les règles suivantes </a:t>
            </a:r>
            <a:r>
              <a:rPr lang="fr-FR" sz="1200" b="0" i="0" kern="1200" dirty="0">
                <a:solidFill>
                  <a:schemeClr val="tx1"/>
                </a:solidFill>
                <a:effectLst/>
                <a:latin typeface="+mn-lt"/>
                <a:ea typeface="+mn-ea"/>
                <a:cs typeface="+mn-cs"/>
              </a:rPr>
              <a:t>:</a:t>
            </a:r>
          </a:p>
          <a:p>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a.  </a:t>
            </a:r>
            <a:r>
              <a:rPr lang="fr-FR" sz="1200" b="0" i="0" kern="1200" dirty="0">
                <a:solidFill>
                  <a:schemeClr val="tx1"/>
                </a:solidFill>
                <a:effectLst/>
                <a:latin typeface="+mn-lt"/>
                <a:ea typeface="+mn-ea"/>
                <a:cs typeface="+mn-cs"/>
              </a:rPr>
              <a:t>L'employeur est </a:t>
            </a:r>
            <a:r>
              <a:rPr lang="fr-FR" sz="1200" b="1" i="0" kern="1200" dirty="0">
                <a:solidFill>
                  <a:schemeClr val="tx1"/>
                </a:solidFill>
                <a:effectLst/>
                <a:latin typeface="+mn-lt"/>
                <a:ea typeface="+mn-ea"/>
                <a:cs typeface="+mn-cs"/>
              </a:rPr>
              <a:t>capable de justifier les dépenses</a:t>
            </a:r>
            <a:r>
              <a:rPr lang="fr-FR" sz="1200" b="0" i="0" kern="1200" dirty="0">
                <a:solidFill>
                  <a:schemeClr val="tx1"/>
                </a:solidFill>
                <a:effectLst/>
                <a:latin typeface="+mn-lt"/>
                <a:ea typeface="+mn-ea"/>
                <a:cs typeface="+mn-cs"/>
              </a:rPr>
              <a:t> : celles-ci sont exclues de l'assiette des cotisations, quelle que soit la durée du déplacement.</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b.  </a:t>
            </a:r>
            <a:r>
              <a:rPr lang="fr-FR" sz="1200" b="0" i="0" kern="1200" dirty="0">
                <a:solidFill>
                  <a:schemeClr val="tx1"/>
                </a:solidFill>
                <a:effectLst/>
                <a:latin typeface="+mn-lt"/>
                <a:ea typeface="+mn-ea"/>
                <a:cs typeface="+mn-cs"/>
              </a:rPr>
              <a:t>L'employeur </a:t>
            </a:r>
            <a:r>
              <a:rPr lang="fr-FR" sz="1200" b="1" i="0" kern="1200" dirty="0">
                <a:solidFill>
                  <a:schemeClr val="tx1"/>
                </a:solidFill>
                <a:effectLst/>
                <a:latin typeface="+mn-lt"/>
                <a:ea typeface="+mn-ea"/>
                <a:cs typeface="+mn-cs"/>
              </a:rPr>
              <a:t>ne peut pas justifier les dépenses et le déplacement est inférieur à 6 ans</a:t>
            </a:r>
            <a:r>
              <a:rPr lang="fr-FR" sz="1200" b="0" i="0" kern="1200" dirty="0">
                <a:solidFill>
                  <a:schemeClr val="tx1"/>
                </a:solidFill>
                <a:effectLst/>
                <a:latin typeface="+mn-lt"/>
                <a:ea typeface="+mn-ea"/>
                <a:cs typeface="+mn-cs"/>
              </a:rPr>
              <a:t> : il y a alors intégration dans l'assiette des cotisations de la différence entre le montant de l'indemnité versée et les limites d'exonération si le déplacement est inférieur à 6 ans.</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c.  </a:t>
            </a:r>
            <a:r>
              <a:rPr lang="fr-FR" sz="1200" b="0" i="0" kern="1200" dirty="0">
                <a:solidFill>
                  <a:schemeClr val="tx1"/>
                </a:solidFill>
                <a:effectLst/>
                <a:latin typeface="+mn-lt"/>
                <a:ea typeface="+mn-ea"/>
                <a:cs typeface="+mn-cs"/>
              </a:rPr>
              <a:t>L'employeur n'est </a:t>
            </a:r>
            <a:r>
              <a:rPr lang="fr-FR" sz="1200" b="1" i="0" kern="1200" dirty="0">
                <a:solidFill>
                  <a:schemeClr val="tx1"/>
                </a:solidFill>
                <a:effectLst/>
                <a:latin typeface="+mn-lt"/>
                <a:ea typeface="+mn-ea"/>
                <a:cs typeface="+mn-cs"/>
              </a:rPr>
              <a:t>pas en mesure de justifier les dépenses et le déplacement est supérieur à 6 ans,</a:t>
            </a:r>
            <a:r>
              <a:rPr lang="fr-FR" sz="1200" b="0" i="0" kern="1200" dirty="0">
                <a:solidFill>
                  <a:schemeClr val="tx1"/>
                </a:solidFill>
                <a:effectLst/>
                <a:latin typeface="+mn-lt"/>
                <a:ea typeface="+mn-ea"/>
                <a:cs typeface="+mn-cs"/>
              </a:rPr>
              <a:t> il y a alors réintégration dans l'assiette des cotisations :-  de la différence entre le montant de l'indemnité versée et les limites d'exonération pour les 6 premières années ;</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  à compter du premier jour de la 7</a:t>
            </a:r>
            <a:r>
              <a:rPr lang="fr-FR" sz="1200" b="0" i="0" kern="1200" baseline="30000" dirty="0">
                <a:solidFill>
                  <a:schemeClr val="tx1"/>
                </a:solidFill>
                <a:effectLst/>
                <a:latin typeface="+mn-lt"/>
                <a:ea typeface="+mn-ea"/>
                <a:cs typeface="+mn-cs"/>
              </a:rPr>
              <a:t>e</a:t>
            </a:r>
            <a:r>
              <a:rPr lang="fr-FR" sz="1200" b="0" i="0" kern="1200" dirty="0">
                <a:solidFill>
                  <a:schemeClr val="tx1"/>
                </a:solidFill>
                <a:effectLst/>
                <a:latin typeface="+mn-lt"/>
                <a:ea typeface="+mn-ea"/>
                <a:cs typeface="+mn-cs"/>
              </a:rPr>
              <a:t> année, du montant de l'indemnité versée.</a:t>
            </a:r>
            <a:br>
              <a:rPr lang="fr-FR" sz="1200" b="0" i="0" kern="1200" dirty="0">
                <a:solidFill>
                  <a:schemeClr val="tx1"/>
                </a:solidFill>
                <a:effectLst/>
                <a:latin typeface="+mn-lt"/>
                <a:ea typeface="+mn-ea"/>
                <a:cs typeface="+mn-cs"/>
              </a:rPr>
            </a:b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Ces précisions sont issues d'une circulaire </a:t>
            </a:r>
            <a:r>
              <a:rPr lang="fr-FR" sz="1200" b="0" i="0" kern="1200" dirty="0" err="1">
                <a:solidFill>
                  <a:schemeClr val="tx1"/>
                </a:solidFill>
                <a:effectLst/>
                <a:latin typeface="+mn-lt"/>
                <a:ea typeface="+mn-ea"/>
                <a:cs typeface="+mn-cs"/>
              </a:rPr>
              <a:t>Acoss</a:t>
            </a:r>
            <a:r>
              <a:rPr lang="fr-FR" sz="1200" b="0" i="0" kern="1200" dirty="0">
                <a:solidFill>
                  <a:schemeClr val="tx1"/>
                </a:solidFill>
                <a:effectLst/>
                <a:latin typeface="+mn-lt"/>
                <a:ea typeface="+mn-ea"/>
                <a:cs typeface="+mn-cs"/>
              </a:rPr>
              <a:t> 89-56 du 10 octobre 1989, actualisée pour tenir compte de l'évolution de la réglementation.</a:t>
            </a:r>
          </a:p>
          <a:p>
            <a:pPr algn="just">
              <a:lnSpc>
                <a:spcPts val="1680"/>
              </a:lnSpc>
              <a:spcAft>
                <a:spcPts val="0"/>
              </a:spcAft>
            </a:pPr>
            <a:endParaRPr lang="fr-FR" sz="2000" dirty="0">
              <a:effectLst/>
              <a:latin typeface="Times New Roman"/>
              <a:ea typeface="Times New Roman"/>
            </a:endParaRPr>
          </a:p>
          <a:p>
            <a:pPr algn="just">
              <a:lnSpc>
                <a:spcPts val="1680"/>
              </a:lnSpc>
              <a:spcAft>
                <a:spcPts val="0"/>
              </a:spcAft>
            </a:pPr>
            <a:endParaRPr lang="fr-FR" sz="1200" dirty="0">
              <a:effectLst/>
              <a:latin typeface="Arial"/>
              <a:ea typeface="Times New Roman"/>
            </a:endParaRPr>
          </a:p>
          <a:p>
            <a:r>
              <a:rPr lang="fr-FR" b="1" dirty="0"/>
              <a:t>Attention aux dispositions</a:t>
            </a:r>
            <a:r>
              <a:rPr lang="fr-FR" b="1" baseline="0" dirty="0"/>
              <a:t> conventionnelles </a:t>
            </a:r>
            <a:r>
              <a:rPr lang="fr-FR" baseline="0" dirty="0"/>
              <a:t>:</a:t>
            </a:r>
          </a:p>
          <a:p>
            <a:endParaRPr lang="fr-FR" baseline="0" dirty="0"/>
          </a:p>
          <a:p>
            <a:r>
              <a:rPr lang="fr-FR" baseline="0" dirty="0"/>
              <a:t>Ex : convention de la métallurgie de la régie parisienne :</a:t>
            </a:r>
          </a:p>
          <a:p>
            <a:r>
              <a:rPr lang="fr-FR" sz="1200" b="0" i="0" kern="1200" dirty="0">
                <a:solidFill>
                  <a:schemeClr val="tx1"/>
                </a:solidFill>
                <a:effectLst/>
                <a:latin typeface="+mn-lt"/>
                <a:ea typeface="+mn-ea"/>
                <a:cs typeface="+mn-cs"/>
              </a:rPr>
              <a:t>Selon l'article 3-5.1 de l'annexe IV de l'avenant « mensuels » à la convention collective de la métallurgie de la région parisienne, le salarié en grand déplacement perçoit une indemnité de séjour qui ne peut être confondue avec les salaires et appointements. Cette indemnité est versée pour tous les jours de la semaine, ouvrables ou non, d'exécution normale de la mission. Par suite, l'indemnité est due, pendant la période du grand déplacement, samedi et dimanche compris.</a:t>
            </a:r>
            <a:br>
              <a:rPr lang="fr-FR" dirty="0"/>
            </a:b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26 janvier 2011 n° 09-40.505 </a:t>
            </a:r>
            <a:endParaRPr lang="fr-FR" baseline="0" dirty="0"/>
          </a:p>
          <a:p>
            <a:endParaRPr lang="fr-FR" baseline="0" dirty="0"/>
          </a:p>
          <a:p>
            <a:endParaRPr lang="fr-FR" baseline="0" dirty="0"/>
          </a:p>
          <a:p>
            <a:r>
              <a:rPr lang="fr-FR" baseline="0" dirty="0"/>
              <a:t>Changement de résidence :</a:t>
            </a:r>
          </a:p>
          <a:p>
            <a:r>
              <a:rPr lang="fr-FR" sz="1200" b="1" i="0" kern="1200" dirty="0">
                <a:solidFill>
                  <a:schemeClr val="tx1"/>
                </a:solidFill>
                <a:effectLst/>
                <a:latin typeface="+mn-lt"/>
                <a:ea typeface="+mn-ea"/>
                <a:cs typeface="+mn-cs"/>
              </a:rPr>
              <a:t>éléments du salaire  -  indemnité pour frais professionnels  -  indemnité de grands déplacements  -  ouvrier du bâtiment  -  changement de résidence</a:t>
            </a:r>
            <a:br>
              <a:rPr lang="fr-FR" dirty="0"/>
            </a:br>
            <a:br>
              <a:rPr lang="fr-FR" dirty="0"/>
            </a:br>
            <a:r>
              <a:rPr lang="fr-FR" sz="1200" b="0" i="0" kern="1200" dirty="0">
                <a:solidFill>
                  <a:schemeClr val="tx1"/>
                </a:solidFill>
                <a:effectLst/>
                <a:latin typeface="+mn-lt"/>
                <a:ea typeface="+mn-ea"/>
                <a:cs typeface="+mn-cs"/>
              </a:rPr>
              <a:t>Cesse de pouvoir prétendre au paiement des indemnités de grand déplacement, l'ouvrier du bâtiment qui transporte le lieu de sa résidence à proximité de son lieu de travail, de telle sorte que celui figurant sur son bulletin d'embauche ne correspond plus à la situation réelle.</a:t>
            </a:r>
            <a:br>
              <a:rPr lang="fr-FR" dirty="0"/>
            </a:br>
            <a:br>
              <a:rPr lang="fr-FR" dirty="0"/>
            </a:br>
            <a:r>
              <a:rPr lang="fr-FR" sz="1200" b="1" i="0" kern="1200" dirty="0">
                <a:solidFill>
                  <a:schemeClr val="tx1"/>
                </a:solidFill>
                <a:effectLst/>
                <a:latin typeface="+mn-lt"/>
                <a:ea typeface="+mn-ea"/>
                <a:cs typeface="+mn-cs"/>
              </a:rPr>
              <a:t>(</a:t>
            </a:r>
            <a:r>
              <a:rPr lang="fr-FR" sz="1200" b="1" i="0" kern="1200" dirty="0" err="1">
                <a:solidFill>
                  <a:schemeClr val="tx1"/>
                </a:solidFill>
                <a:effectLst/>
                <a:latin typeface="+mn-lt"/>
                <a:ea typeface="+mn-ea"/>
                <a:cs typeface="+mn-cs"/>
              </a:rPr>
              <a:t>Cass</a:t>
            </a:r>
            <a:r>
              <a:rPr lang="fr-FR" sz="1200" b="1" i="0" kern="1200" dirty="0">
                <a:solidFill>
                  <a:schemeClr val="tx1"/>
                </a:solidFill>
                <a:effectLst/>
                <a:latin typeface="+mn-lt"/>
                <a:ea typeface="+mn-ea"/>
                <a:cs typeface="+mn-cs"/>
              </a:rPr>
              <a:t>. soc. 14 novembre 1990, Sté </a:t>
            </a:r>
            <a:r>
              <a:rPr lang="fr-FR" sz="1200" b="1" i="0" kern="1200" dirty="0" err="1">
                <a:solidFill>
                  <a:schemeClr val="tx1"/>
                </a:solidFill>
                <a:effectLst/>
                <a:latin typeface="+mn-lt"/>
                <a:ea typeface="+mn-ea"/>
                <a:cs typeface="+mn-cs"/>
              </a:rPr>
              <a:t>Situb</a:t>
            </a:r>
            <a:r>
              <a:rPr lang="fr-FR" sz="1200" b="1" i="0" kern="1200" dirty="0">
                <a:solidFill>
                  <a:schemeClr val="tx1"/>
                </a:solidFill>
                <a:effectLst/>
                <a:latin typeface="+mn-lt"/>
                <a:ea typeface="+mn-ea"/>
                <a:cs typeface="+mn-cs"/>
              </a:rPr>
              <a:t> c/ </a:t>
            </a:r>
            <a:r>
              <a:rPr lang="fr-FR" sz="1200" b="1" i="0" kern="1200" dirty="0" err="1">
                <a:solidFill>
                  <a:schemeClr val="tx1"/>
                </a:solidFill>
                <a:effectLst/>
                <a:latin typeface="+mn-lt"/>
                <a:ea typeface="+mn-ea"/>
                <a:cs typeface="+mn-cs"/>
              </a:rPr>
              <a:t>Oualah</a:t>
            </a:r>
            <a:r>
              <a:rPr lang="fr-FR" sz="1200" b="1" i="0" kern="1200" dirty="0">
                <a:solidFill>
                  <a:schemeClr val="tx1"/>
                </a:solidFill>
                <a:effectLst/>
                <a:latin typeface="+mn-lt"/>
                <a:ea typeface="+mn-ea"/>
                <a:cs typeface="+mn-cs"/>
              </a:rPr>
              <a:t>, n° 4254 P.)</a:t>
            </a:r>
            <a:br>
              <a:rPr lang="fr-FR" dirty="0"/>
            </a:br>
            <a:br>
              <a:rPr lang="fr-FR" dirty="0"/>
            </a:br>
            <a:r>
              <a:rPr lang="fr-FR" sz="1200" b="0" i="0" kern="1200" dirty="0">
                <a:solidFill>
                  <a:schemeClr val="tx1"/>
                </a:solidFill>
                <a:effectLst/>
                <a:latin typeface="+mn-lt"/>
                <a:ea typeface="+mn-ea"/>
                <a:cs typeface="+mn-cs"/>
              </a:rPr>
              <a:t>MM. </a:t>
            </a:r>
            <a:r>
              <a:rPr lang="fr-FR" sz="1200" b="0" i="0" kern="1200" dirty="0" err="1">
                <a:solidFill>
                  <a:schemeClr val="tx1"/>
                </a:solidFill>
                <a:effectLst/>
                <a:latin typeface="+mn-lt"/>
                <a:ea typeface="+mn-ea"/>
                <a:cs typeface="+mn-cs"/>
              </a:rPr>
              <a:t>Cochard</a:t>
            </a:r>
            <a:r>
              <a:rPr lang="fr-FR" sz="1200" b="0" i="0" kern="1200" dirty="0">
                <a:solidFill>
                  <a:schemeClr val="tx1"/>
                </a:solidFill>
                <a:effectLst/>
                <a:latin typeface="+mn-lt"/>
                <a:ea typeface="+mn-ea"/>
                <a:cs typeface="+mn-cs"/>
              </a:rPr>
              <a:t>, Prés. - Combes, Rapp. - Graziani, Av. </a:t>
            </a:r>
            <a:r>
              <a:rPr lang="fr-FR" sz="1200" b="0" i="0" kern="1200" dirty="0" err="1">
                <a:solidFill>
                  <a:schemeClr val="tx1"/>
                </a:solidFill>
                <a:effectLst/>
                <a:latin typeface="+mn-lt"/>
                <a:ea typeface="+mn-ea"/>
                <a:cs typeface="+mn-cs"/>
              </a:rPr>
              <a:t>gén</a:t>
            </a:r>
            <a:r>
              <a:rPr lang="fr-FR" sz="1200" b="0" i="0" kern="1200" dirty="0">
                <a:solidFill>
                  <a:schemeClr val="tx1"/>
                </a:solidFill>
                <a:effectLst/>
                <a:latin typeface="+mn-lt"/>
                <a:ea typeface="+mn-ea"/>
                <a:cs typeface="+mn-cs"/>
              </a:rPr>
              <a:t>. - SCP Masse-</a:t>
            </a:r>
            <a:r>
              <a:rPr lang="fr-FR" sz="1200" b="0" i="0" kern="1200" dirty="0" err="1">
                <a:solidFill>
                  <a:schemeClr val="tx1"/>
                </a:solidFill>
                <a:effectLst/>
                <a:latin typeface="+mn-lt"/>
                <a:ea typeface="+mn-ea"/>
                <a:cs typeface="+mn-cs"/>
              </a:rPr>
              <a:t>Dessen</a:t>
            </a:r>
            <a:r>
              <a:rPr lang="fr-FR" sz="1200" b="0" i="0" kern="1200" dirty="0">
                <a:solidFill>
                  <a:schemeClr val="tx1"/>
                </a:solidFill>
                <a:effectLst/>
                <a:latin typeface="+mn-lt"/>
                <a:ea typeface="+mn-ea"/>
                <a:cs typeface="+mn-cs"/>
              </a:rPr>
              <a:t> Georges et </a:t>
            </a:r>
            <a:r>
              <a:rPr lang="fr-FR" sz="1200" b="0" i="0" kern="1200" dirty="0" err="1">
                <a:solidFill>
                  <a:schemeClr val="tx1"/>
                </a:solidFill>
                <a:effectLst/>
                <a:latin typeface="+mn-lt"/>
                <a:ea typeface="+mn-ea"/>
                <a:cs typeface="+mn-cs"/>
              </a:rPr>
              <a:t>Thouvenin</a:t>
            </a:r>
            <a:r>
              <a:rPr lang="fr-FR" sz="1200" b="0" i="0" kern="1200" dirty="0">
                <a:solidFill>
                  <a:schemeClr val="tx1"/>
                </a:solidFill>
                <a:effectLst/>
                <a:latin typeface="+mn-lt"/>
                <a:ea typeface="+mn-ea"/>
                <a:cs typeface="+mn-cs"/>
              </a:rPr>
              <a:t>, Av.</a:t>
            </a:r>
            <a:br>
              <a:rPr lang="fr-FR" dirty="0"/>
            </a:br>
            <a:r>
              <a:rPr lang="fr-FR" sz="1200" b="0" i="0" kern="1200" dirty="0">
                <a:solidFill>
                  <a:schemeClr val="tx1"/>
                </a:solidFill>
                <a:effectLst/>
                <a:latin typeface="+mn-lt"/>
                <a:ea typeface="+mn-ea"/>
                <a:cs typeface="+mn-cs"/>
              </a:rPr>
              <a:t>Vu l'article 1</a:t>
            </a:r>
            <a:r>
              <a:rPr lang="fr-FR" sz="1200" b="0" i="0" kern="1200" baseline="30000" dirty="0">
                <a:solidFill>
                  <a:schemeClr val="tx1"/>
                </a:solidFill>
                <a:effectLst/>
                <a:latin typeface="+mn-lt"/>
                <a:ea typeface="+mn-ea"/>
                <a:cs typeface="+mn-cs"/>
              </a:rPr>
              <a:t>er</a:t>
            </a:r>
            <a:r>
              <a:rPr lang="fr-FR" sz="1200" b="0" i="0" kern="1200" dirty="0">
                <a:solidFill>
                  <a:schemeClr val="tx1"/>
                </a:solidFill>
                <a:effectLst/>
                <a:latin typeface="+mn-lt"/>
                <a:ea typeface="+mn-ea"/>
                <a:cs typeface="+mn-cs"/>
              </a:rPr>
              <a:t> de l'annexe III « grands déplacements » à la convention collective nationale des ouvriers du bâtiment (Accord national du 7 juin 1963) ;</a:t>
            </a:r>
            <a:br>
              <a:rPr lang="fr-FR" dirty="0"/>
            </a:br>
            <a:r>
              <a:rPr lang="fr-FR" sz="1200" b="0" i="0" kern="1200" dirty="0">
                <a:solidFill>
                  <a:schemeClr val="tx1"/>
                </a:solidFill>
                <a:effectLst/>
                <a:latin typeface="+mn-lt"/>
                <a:ea typeface="+mn-ea"/>
                <a:cs typeface="+mn-cs"/>
              </a:rPr>
              <a:t>Attendu qu'en vertu de ce texte est réputé en grand déplacement l'ouvrier qui travaille dans un chantier métropolitain dont l'éloignement lui interdit - compte tenu des moyens de transports utilisés - de rejoindre chaque soir le lieu de résidence, situé dans la métropole, qu'il a déclaré lors de son embauche et qui figure sur son bulletin d'embauche ;</a:t>
            </a:r>
            <a:br>
              <a:rPr lang="fr-FR" dirty="0"/>
            </a:br>
            <a:r>
              <a:rPr lang="fr-FR" sz="1200" b="0" i="0" kern="1200" dirty="0">
                <a:solidFill>
                  <a:schemeClr val="tx1"/>
                </a:solidFill>
                <a:effectLst/>
                <a:latin typeface="+mn-lt"/>
                <a:ea typeface="+mn-ea"/>
                <a:cs typeface="+mn-cs"/>
              </a:rPr>
              <a:t>Attendu que M. </a:t>
            </a:r>
            <a:r>
              <a:rPr lang="fr-FR" sz="1200" b="0" i="0" kern="1200" dirty="0" err="1">
                <a:solidFill>
                  <a:schemeClr val="tx1"/>
                </a:solidFill>
                <a:effectLst/>
                <a:latin typeface="+mn-lt"/>
                <a:ea typeface="+mn-ea"/>
                <a:cs typeface="+mn-cs"/>
              </a:rPr>
              <a:t>Oualah</a:t>
            </a:r>
            <a:r>
              <a:rPr lang="fr-FR" sz="1200" b="0" i="0" kern="1200" dirty="0">
                <a:solidFill>
                  <a:schemeClr val="tx1"/>
                </a:solidFill>
                <a:effectLst/>
                <a:latin typeface="+mn-lt"/>
                <a:ea typeface="+mn-ea"/>
                <a:cs typeface="+mn-cs"/>
              </a:rPr>
              <a:t>, embauché en mars 1961 par la société </a:t>
            </a:r>
            <a:r>
              <a:rPr lang="fr-FR" sz="1200" b="0" i="0" kern="1200" dirty="0" err="1">
                <a:solidFill>
                  <a:schemeClr val="tx1"/>
                </a:solidFill>
                <a:effectLst/>
                <a:latin typeface="+mn-lt"/>
                <a:ea typeface="+mn-ea"/>
                <a:cs typeface="+mn-cs"/>
              </a:rPr>
              <a:t>Situb</a:t>
            </a:r>
            <a:r>
              <a:rPr lang="fr-FR" sz="1200" b="0" i="0" kern="1200" dirty="0">
                <a:solidFill>
                  <a:schemeClr val="tx1"/>
                </a:solidFill>
                <a:effectLst/>
                <a:latin typeface="+mn-lt"/>
                <a:ea typeface="+mn-ea"/>
                <a:cs typeface="+mn-cs"/>
              </a:rPr>
              <a:t> pour travailler sur le chantier de Tancarville à Saint-Romain de </a:t>
            </a:r>
            <a:r>
              <a:rPr lang="fr-FR" sz="1200" b="0" i="0" kern="1200" dirty="0" err="1">
                <a:solidFill>
                  <a:schemeClr val="tx1"/>
                </a:solidFill>
                <a:effectLst/>
                <a:latin typeface="+mn-lt"/>
                <a:ea typeface="+mn-ea"/>
                <a:cs typeface="+mn-cs"/>
              </a:rPr>
              <a:t>Colbosc</a:t>
            </a:r>
            <a:r>
              <a:rPr lang="fr-FR" sz="1200" b="0" i="0" kern="1200" dirty="0">
                <a:solidFill>
                  <a:schemeClr val="tx1"/>
                </a:solidFill>
                <a:effectLst/>
                <a:latin typeface="+mn-lt"/>
                <a:ea typeface="+mn-ea"/>
                <a:cs typeface="+mn-cs"/>
              </a:rPr>
              <a:t> où il habitait avec son épouse, a été muté en octobre 1981 sur le chantier de la Mède dans les Bouches-du-Rhône ; que pour dire qu'il avait droit aux indemnités de grands déplacements instituées par l'annexe susvisée, la cour d'appel a retenu qu'il ressortait des factures produites que M. </a:t>
            </a:r>
            <a:r>
              <a:rPr lang="fr-FR" sz="1200" b="0" i="0" kern="1200" dirty="0" err="1">
                <a:solidFill>
                  <a:schemeClr val="tx1"/>
                </a:solidFill>
                <a:effectLst/>
                <a:latin typeface="+mn-lt"/>
                <a:ea typeface="+mn-ea"/>
                <a:cs typeface="+mn-cs"/>
              </a:rPr>
              <a:t>Oualah</a:t>
            </a:r>
            <a:r>
              <a:rPr lang="fr-FR" sz="1200" b="0" i="0" kern="1200" dirty="0">
                <a:solidFill>
                  <a:schemeClr val="tx1"/>
                </a:solidFill>
                <a:effectLst/>
                <a:latin typeface="+mn-lt"/>
                <a:ea typeface="+mn-ea"/>
                <a:cs typeface="+mn-cs"/>
              </a:rPr>
              <a:t> avait continué à payer les consommations d'eau et d'électricité de sa maison de Saint-Romain de </a:t>
            </a:r>
            <a:r>
              <a:rPr lang="fr-FR" sz="1200" b="0" i="0" kern="1200" dirty="0" err="1">
                <a:solidFill>
                  <a:schemeClr val="tx1"/>
                </a:solidFill>
                <a:effectLst/>
                <a:latin typeface="+mn-lt"/>
                <a:ea typeface="+mn-ea"/>
                <a:cs typeface="+mn-cs"/>
              </a:rPr>
              <a:t>Colbosc</a:t>
            </a:r>
            <a:r>
              <a:rPr lang="fr-FR" sz="1200" b="0" i="0" kern="1200" dirty="0">
                <a:solidFill>
                  <a:schemeClr val="tx1"/>
                </a:solidFill>
                <a:effectLst/>
                <a:latin typeface="+mn-lt"/>
                <a:ea typeface="+mn-ea"/>
                <a:cs typeface="+mn-cs"/>
              </a:rPr>
              <a:t> et y avait conservé son domicile officiel, alors qu'il se trouvait en grand déplacement dans les Bouches-du- Rhône ;</a:t>
            </a:r>
            <a:br>
              <a:rPr lang="fr-FR" dirty="0"/>
            </a:br>
            <a:r>
              <a:rPr lang="fr-FR" sz="1200" b="0" i="0" kern="1200" dirty="0">
                <a:solidFill>
                  <a:schemeClr val="tx1"/>
                </a:solidFill>
                <a:effectLst/>
                <a:latin typeface="+mn-lt"/>
                <a:ea typeface="+mn-ea"/>
                <a:cs typeface="+mn-cs"/>
              </a:rPr>
              <a:t>Qu'en statuant ainsi alors qu'elle avait relevé que le salarié lors de sa mutation était venu s'installer à proximité de son lieu de travail et qu'ainsi le lieu de sa résidence figurant sur son bulletin d'embauche ne correspondait plus à la situation réelle, ce dont il résultait qu'il ne pouvait bénéficier des indemnités de grands déplacements, la cour d'appel a violé le texte susvisé ;</a:t>
            </a:r>
            <a:br>
              <a:rPr lang="fr-FR" dirty="0"/>
            </a:br>
            <a:r>
              <a:rPr lang="fr-FR" sz="1200" b="0" i="0" kern="1200" dirty="0">
                <a:solidFill>
                  <a:schemeClr val="tx1"/>
                </a:solidFill>
                <a:effectLst/>
                <a:latin typeface="+mn-lt"/>
                <a:ea typeface="+mn-ea"/>
                <a:cs typeface="+mn-cs"/>
              </a:rPr>
              <a:t>Par ces motifs : Casse et annule, dans toutes ses dispositions, l'arrêt rendu le 15 mai 1987, entre les parties, par la cour d'appel d'Aix-en-Provence ; remet, en conséquence, la cause et les parties dans l'état où elles se trouvaient avant ledit arrêt et, pour être fait droit, les renvoie devant la cour d'appel de Montpellier.</a:t>
            </a:r>
            <a:br>
              <a:rPr lang="fr-FR" dirty="0"/>
            </a:br>
            <a:br>
              <a:rPr lang="fr-FR" dirty="0"/>
            </a:br>
            <a:r>
              <a:rPr lang="fr-FR" sz="1200" b="1" i="0" kern="1200" dirty="0">
                <a:solidFill>
                  <a:schemeClr val="tx1"/>
                </a:solidFill>
                <a:effectLst/>
                <a:latin typeface="+mn-lt"/>
                <a:ea typeface="+mn-ea"/>
                <a:cs typeface="+mn-cs"/>
              </a:rPr>
              <a:t>Observations</a:t>
            </a:r>
            <a:br>
              <a:rPr lang="fr-FR" dirty="0"/>
            </a:br>
            <a:r>
              <a:rPr lang="fr-FR" sz="1200" b="0" i="0" kern="1200" dirty="0">
                <a:solidFill>
                  <a:schemeClr val="tx1"/>
                </a:solidFill>
                <a:effectLst/>
                <a:latin typeface="+mn-lt"/>
                <a:ea typeface="+mn-ea"/>
                <a:cs typeface="+mn-cs"/>
              </a:rPr>
              <a:t>Dans le même sens : </a:t>
            </a:r>
            <a:r>
              <a:rPr lang="fr-FR" sz="1200" b="0" i="0" kern="1200" dirty="0" err="1">
                <a:solidFill>
                  <a:schemeClr val="tx1"/>
                </a:solidFill>
                <a:effectLst/>
                <a:latin typeface="+mn-lt"/>
                <a:ea typeface="+mn-ea"/>
                <a:cs typeface="+mn-cs"/>
              </a:rPr>
              <a:t>Cass</a:t>
            </a:r>
            <a:r>
              <a:rPr lang="fr-FR" sz="1200" b="0" i="0" kern="1200" dirty="0">
                <a:solidFill>
                  <a:schemeClr val="tx1"/>
                </a:solidFill>
                <a:effectLst/>
                <a:latin typeface="+mn-lt"/>
                <a:ea typeface="+mn-ea"/>
                <a:cs typeface="+mn-cs"/>
              </a:rPr>
              <a:t>. soc. 16 juillet 1987, Bull. civ. V, p. 320, n° 503.</a:t>
            </a:r>
            <a:br>
              <a:rPr lang="fr-FR" dirty="0"/>
            </a:br>
            <a:r>
              <a:rPr lang="fr-FR" sz="1200" b="0" i="0" kern="1200" dirty="0">
                <a:solidFill>
                  <a:schemeClr val="tx1"/>
                </a:solidFill>
                <a:effectLst/>
                <a:latin typeface="+mn-lt"/>
                <a:ea typeface="+mn-ea"/>
                <a:cs typeface="+mn-cs"/>
              </a:rPr>
              <a:t>Il existait en l'espèce une difficulté d'interprétation de la convention collective nationale des ouvriers du bâtiment du 7 juin 1963, dans la mesure où celle-ci prévoit qu'est réputé en grand déplacement l'ouvrier qui ne peut regagner chaque soir le lieu de sa résidence qu'il a déclaré lors de son embauche et qui figure sur son bulletin d'embauche. Il se déduit de ces dispositions que la qualification de grand déplacement dépend de la résidence de l'ouvrier, c'</a:t>
            </a:r>
            <a:r>
              <a:rPr lang="fr-FR" sz="1200" b="0" i="0" kern="1200" dirty="0" err="1">
                <a:solidFill>
                  <a:schemeClr val="tx1"/>
                </a:solidFill>
                <a:effectLst/>
                <a:latin typeface="+mn-lt"/>
                <a:ea typeface="+mn-ea"/>
                <a:cs typeface="+mn-cs"/>
              </a:rPr>
              <a:t>est-à</a:t>
            </a:r>
            <a:r>
              <a:rPr lang="fr-FR" sz="1200" b="0" i="0" kern="1200" dirty="0">
                <a:solidFill>
                  <a:schemeClr val="tx1"/>
                </a:solidFill>
                <a:effectLst/>
                <a:latin typeface="+mn-lt"/>
                <a:ea typeface="+mn-ea"/>
                <a:cs typeface="+mn-cs"/>
              </a:rPr>
              <a:t>- dire d'un lieu qui, sans nécessairement présenter le caractère de permanence du domicile (le domicile pouvant être un endroit où on ne réside pas de manière habituelle), présente une certaine stabilité, et où l'intéressé demeure habituellement. Il serait paradoxal d'admettre le maintien d'une résidence en un lieu où le salarié n'habite plus. La chambre sociale fait en l'espèce prévaloir la résidence effective sur la notion juridique de domicile : peu importe que le salarié ait conservé un lien avec son ancienne résidence, dès lors qu'il n'y demeure plus.</a:t>
            </a:r>
            <a:br>
              <a:rPr lang="fr-FR" dirty="0"/>
            </a:br>
            <a:r>
              <a:rPr lang="fr-FR" sz="1200" b="0" i="0" kern="1200" dirty="0">
                <a:solidFill>
                  <a:schemeClr val="tx1"/>
                </a:solidFill>
                <a:effectLst/>
                <a:latin typeface="+mn-lt"/>
                <a:ea typeface="+mn-ea"/>
                <a:cs typeface="+mn-cs"/>
              </a:rPr>
              <a:t>A contrario, le salarié qui déplace sa résidence en l'éloignant de son lieu de travail sera fondé à prétendre aux indemnités de grand déplacement, sous réserve que l'employeur accepte cette modification du contrat de travail, le contraignant à payer ces indemnités par l'effet cumulé de la convention collective et de l'initiative prise par le salarié, s'il en résulte pour lui une modification </a:t>
            </a:r>
            <a:r>
              <a:rPr lang="fr-FR" sz="1200" b="0" i="0" kern="1200" dirty="0" err="1">
                <a:solidFill>
                  <a:schemeClr val="tx1"/>
                </a:solidFill>
                <a:effectLst/>
                <a:latin typeface="+mn-lt"/>
                <a:ea typeface="+mn-ea"/>
                <a:cs typeface="+mn-cs"/>
              </a:rPr>
              <a:t>subs</a:t>
            </a:r>
            <a:r>
              <a:rPr lang="fr-FR" sz="1200" b="0" i="0" kern="1200" dirty="0">
                <a:solidFill>
                  <a:schemeClr val="tx1"/>
                </a:solidFill>
                <a:effectLst/>
                <a:latin typeface="+mn-lt"/>
                <a:ea typeface="+mn-ea"/>
                <a:cs typeface="+mn-cs"/>
              </a:rPr>
              <a:t> </a:t>
            </a:r>
            <a:r>
              <a:rPr lang="fr-FR" sz="1200" b="0" i="0" kern="1200" dirty="0" err="1">
                <a:solidFill>
                  <a:schemeClr val="tx1"/>
                </a:solidFill>
                <a:effectLst/>
                <a:latin typeface="+mn-lt"/>
                <a:ea typeface="+mn-ea"/>
                <a:cs typeface="+mn-cs"/>
              </a:rPr>
              <a:t>tantielle</a:t>
            </a:r>
            <a:r>
              <a:rPr lang="fr-FR" sz="1200" b="0" i="0" kern="1200" dirty="0">
                <a:solidFill>
                  <a:schemeClr val="tx1"/>
                </a:solidFill>
                <a:effectLst/>
                <a:latin typeface="+mn-lt"/>
                <a:ea typeface="+mn-ea"/>
                <a:cs typeface="+mn-cs"/>
              </a:rPr>
              <a:t> qu'il est en droit de refuser en considérant le contrat comme rompu par le fait du salarié (en ce sens, </a:t>
            </a:r>
            <a:r>
              <a:rPr lang="fr-FR" sz="1200" b="0" i="0" kern="1200" dirty="0" err="1">
                <a:solidFill>
                  <a:schemeClr val="tx1"/>
                </a:solidFill>
                <a:effectLst/>
                <a:latin typeface="+mn-lt"/>
                <a:ea typeface="+mn-ea"/>
                <a:cs typeface="+mn-cs"/>
              </a:rPr>
              <a:t>Cass</a:t>
            </a:r>
            <a:r>
              <a:rPr lang="fr-FR" sz="1200" b="0" i="0" kern="1200" dirty="0">
                <a:solidFill>
                  <a:schemeClr val="tx1"/>
                </a:solidFill>
                <a:effectLst/>
                <a:latin typeface="+mn-lt"/>
                <a:ea typeface="+mn-ea"/>
                <a:cs typeface="+mn-cs"/>
              </a:rPr>
              <a:t>. soc. 9 avril 1987, Sté Delattre-</a:t>
            </a:r>
            <a:r>
              <a:rPr lang="fr-FR" sz="1200" b="0" i="0" kern="1200" dirty="0" err="1">
                <a:solidFill>
                  <a:schemeClr val="tx1"/>
                </a:solidFill>
                <a:effectLst/>
                <a:latin typeface="+mn-lt"/>
                <a:ea typeface="+mn-ea"/>
                <a:cs typeface="+mn-cs"/>
              </a:rPr>
              <a:t>Levivier</a:t>
            </a:r>
            <a:r>
              <a:rPr lang="fr-FR" sz="1200" b="0" i="0" kern="1200" dirty="0">
                <a:solidFill>
                  <a:schemeClr val="tx1"/>
                </a:solidFill>
                <a:effectLst/>
                <a:latin typeface="+mn-lt"/>
                <a:ea typeface="+mn-ea"/>
                <a:cs typeface="+mn-cs"/>
              </a:rPr>
              <a:t> c/ Mendes, Bull. civ. V, p. 133, n° 207).</a:t>
            </a:r>
            <a:br>
              <a:rPr lang="fr-FR" dirty="0"/>
            </a:br>
            <a:endParaRPr lang="fr-FR" dirty="0"/>
          </a:p>
          <a:p>
            <a:endParaRPr lang="fr-FR" baseline="0" noProof="0" dirty="0"/>
          </a:p>
          <a:p>
            <a:r>
              <a:rPr lang="fr-FR" b="1" baseline="0" noProof="0" dirty="0"/>
              <a:t>Petit déplacement </a:t>
            </a:r>
            <a:r>
              <a:rPr lang="fr-FR" baseline="0" noProof="0" dirty="0"/>
              <a:t>:</a:t>
            </a:r>
          </a:p>
          <a:p>
            <a:endParaRPr lang="fr-FR" baseline="0" noProof="0" dirty="0"/>
          </a:p>
          <a:p>
            <a:r>
              <a:rPr lang="fr-FR" sz="1200" b="1" kern="1200" noProof="0" dirty="0">
                <a:solidFill>
                  <a:schemeClr val="tx1"/>
                </a:solidFill>
                <a:effectLst/>
                <a:latin typeface="+mn-lt"/>
                <a:ea typeface="+mn-ea"/>
                <a:cs typeface="+mn-cs"/>
              </a:rPr>
              <a:t>Chantier plus proche du domicile que le lieu de travail habituel : les indemnités de petits déplacements restent dues</a:t>
            </a:r>
            <a:endParaRPr lang="fr-FR" sz="1200" kern="1200" noProof="0" dirty="0">
              <a:solidFill>
                <a:schemeClr val="tx1"/>
              </a:solidFill>
              <a:effectLst/>
              <a:latin typeface="+mn-lt"/>
              <a:ea typeface="+mn-ea"/>
              <a:cs typeface="+mn-cs"/>
            </a:endParaRPr>
          </a:p>
          <a:p>
            <a:r>
              <a:rPr lang="fr-FR" sz="1200" kern="1200" noProof="0" dirty="0">
                <a:solidFill>
                  <a:schemeClr val="tx1"/>
                </a:solidFill>
                <a:effectLst/>
                <a:latin typeface="+mn-lt"/>
                <a:ea typeface="+mn-ea"/>
                <a:cs typeface="+mn-cs"/>
              </a:rPr>
              <a:t>Auteur : </a:t>
            </a:r>
          </a:p>
          <a:p>
            <a:r>
              <a:rPr lang="fr-FR" sz="1200" kern="1200" noProof="0" dirty="0">
                <a:solidFill>
                  <a:schemeClr val="tx1"/>
                </a:solidFill>
                <a:effectLst/>
                <a:latin typeface="+mn-lt"/>
                <a:ea typeface="+mn-ea"/>
                <a:cs typeface="+mn-cs"/>
              </a:rPr>
              <a:t>D.J.-P.</a:t>
            </a:r>
          </a:p>
          <a:p>
            <a:r>
              <a:rPr lang="fr-FR" sz="1200" b="1" kern="1200" noProof="0" dirty="0">
                <a:solidFill>
                  <a:schemeClr val="tx1"/>
                </a:solidFill>
                <a:effectLst/>
                <a:latin typeface="+mn-lt"/>
                <a:ea typeface="+mn-ea"/>
                <a:cs typeface="+mn-cs"/>
              </a:rPr>
              <a:t>Article 8-1.1. Objet des indemnités de petits déplacements (extrait) : « Le régime des petits déplacements a pour objet d’indemniser forfaitairement les ouvriers travaillant dans les entreprises du bâtiment des frais supplémentaires qu’entraîne pour eux la fréquence des déplacements, inhérente à la mobilité de leur lieu de travail ».</a:t>
            </a:r>
            <a:endParaRPr lang="fr-FR" sz="1200" kern="1200" noProof="0" dirty="0">
              <a:solidFill>
                <a:schemeClr val="tx1"/>
              </a:solidFill>
              <a:effectLst/>
              <a:latin typeface="+mn-lt"/>
              <a:ea typeface="+mn-ea"/>
              <a:cs typeface="+mn-cs"/>
            </a:endParaRPr>
          </a:p>
          <a:p>
            <a:r>
              <a:rPr lang="fr-FR" sz="1200" b="1" kern="1200" noProof="0" dirty="0">
                <a:solidFill>
                  <a:schemeClr val="tx1"/>
                </a:solidFill>
                <a:effectLst/>
                <a:latin typeface="+mn-lt"/>
                <a:ea typeface="+mn-ea"/>
                <a:cs typeface="+mn-cs"/>
              </a:rPr>
              <a:t>Article 8-12. Bénéficiaires des indemnités de petits déplacements (extrait) : « Bénéficient des indemnités de petits déplacements, [...], les ouvriers non sédentaires du bâtiment pour les petits déplacements qu’ils effectuent quotidiennement pour se rendre sur le chantier avant le début de la journée de travail et pour en revenir, à la fin de la journée de travail. Sont considérés comme ouvriers non sédentaires du bâtiment ceux qui sont occupés sur les chantiers et non pas ceux qui travaillent dans une installation fixe permanente de l’entreprise ». (Articles communs à la convention des entreprises du bâtiment occupant plus de dix salariés et à celle employant jusqu’à 10 salariés).</a:t>
            </a:r>
            <a:endParaRPr lang="fr-FR" sz="1200" kern="1200" noProof="0" dirty="0">
              <a:solidFill>
                <a:schemeClr val="tx1"/>
              </a:solidFill>
              <a:effectLst/>
              <a:latin typeface="+mn-lt"/>
              <a:ea typeface="+mn-ea"/>
              <a:cs typeface="+mn-cs"/>
            </a:endParaRPr>
          </a:p>
          <a:p>
            <a:r>
              <a:rPr lang="fr-FR" sz="1200" kern="1200" noProof="0" dirty="0" err="1">
                <a:solidFill>
                  <a:schemeClr val="tx1"/>
                </a:solidFill>
                <a:effectLst/>
                <a:latin typeface="+mn-lt"/>
                <a:ea typeface="+mn-ea"/>
                <a:cs typeface="+mn-cs"/>
              </a:rPr>
              <a:t>Cass</a:t>
            </a:r>
            <a:r>
              <a:rPr lang="fr-FR" sz="1200" kern="1200" noProof="0" dirty="0">
                <a:solidFill>
                  <a:schemeClr val="tx1"/>
                </a:solidFill>
                <a:effectLst/>
                <a:latin typeface="+mn-lt"/>
                <a:ea typeface="+mn-ea"/>
                <a:cs typeface="+mn-cs"/>
              </a:rPr>
              <a:t>. soc., 11 mai 2011, pourvoi n</a:t>
            </a:r>
            <a:r>
              <a:rPr lang="fr-FR" sz="1200" kern="1200" baseline="30000" noProof="0" dirty="0">
                <a:solidFill>
                  <a:schemeClr val="tx1"/>
                </a:solidFill>
                <a:effectLst/>
                <a:latin typeface="+mn-lt"/>
                <a:ea typeface="+mn-ea"/>
                <a:cs typeface="+mn-cs"/>
              </a:rPr>
              <a:t>o</a:t>
            </a:r>
            <a:r>
              <a:rPr lang="fr-FR" sz="1200" kern="1200" noProof="0" dirty="0">
                <a:solidFill>
                  <a:schemeClr val="tx1"/>
                </a:solidFill>
                <a:effectLst/>
                <a:latin typeface="+mn-lt"/>
                <a:ea typeface="+mn-ea"/>
                <a:cs typeface="+mn-cs"/>
              </a:rPr>
              <a:t> 09-70.960, arrêt n</a:t>
            </a:r>
            <a:r>
              <a:rPr lang="fr-FR" sz="1200" kern="1200" baseline="30000" noProof="0" dirty="0">
                <a:solidFill>
                  <a:schemeClr val="tx1"/>
                </a:solidFill>
                <a:effectLst/>
                <a:latin typeface="+mn-lt"/>
                <a:ea typeface="+mn-ea"/>
                <a:cs typeface="+mn-cs"/>
              </a:rPr>
              <a:t>o</a:t>
            </a:r>
            <a:r>
              <a:rPr lang="fr-FR" sz="1200" kern="1200" noProof="0" dirty="0">
                <a:solidFill>
                  <a:schemeClr val="tx1"/>
                </a:solidFill>
                <a:effectLst/>
                <a:latin typeface="+mn-lt"/>
                <a:ea typeface="+mn-ea"/>
                <a:cs typeface="+mn-cs"/>
              </a:rPr>
              <a:t> 1088 F-D</a:t>
            </a:r>
          </a:p>
          <a:p>
            <a:r>
              <a:rPr lang="fr-FR" sz="1200" kern="1200" noProof="0" dirty="0">
                <a:solidFill>
                  <a:schemeClr val="tx1"/>
                </a:solidFill>
                <a:effectLst/>
                <a:latin typeface="+mn-lt"/>
                <a:ea typeface="+mn-ea"/>
                <a:cs typeface="+mn-cs"/>
              </a:rPr>
              <a:t>Un monteur-électricien demande le paiement des indemnités de petits déplacements accordées par les articles 8-11 et 8-12 de la convention collective.</a:t>
            </a:r>
          </a:p>
          <a:p>
            <a:r>
              <a:rPr lang="fr-FR" sz="1200" kern="1200" noProof="0" dirty="0">
                <a:solidFill>
                  <a:schemeClr val="tx1"/>
                </a:solidFill>
                <a:effectLst/>
                <a:latin typeface="+mn-lt"/>
                <a:ea typeface="+mn-ea"/>
                <a:cs typeface="+mn-cs"/>
              </a:rPr>
              <a:t>La Cour d’appel de Dijon lui donne satisfaction, ce que conteste l’employeur pour plusieurs raisons. En premier lieu, il estime que, puisque les trois chantiers sur lesquels était affecté le salarié se situaient plus près de son domicile que son lieu de travail habituel, aucuns frais supplémentaires n’avaient été exposés.</a:t>
            </a:r>
          </a:p>
          <a:p>
            <a:r>
              <a:rPr lang="fr-FR" sz="1200" kern="1200" noProof="0" dirty="0">
                <a:solidFill>
                  <a:schemeClr val="tx1"/>
                </a:solidFill>
                <a:effectLst/>
                <a:latin typeface="+mn-lt"/>
                <a:ea typeface="+mn-ea"/>
                <a:cs typeface="+mn-cs"/>
              </a:rPr>
              <a:t>En second lieu, il soutient que le régime d’indemnisation des petits déplacements ne concerne que les déplacements des ouvriers non sédentaires, c’est-à-dire ceux qui ne sont pas basés sur une installation fixe permanente, contrairement à l’intéressé qui travaillait toujours sur le même site et n’avait été missionné que très occasionnellement sur d’autres chantiers.</a:t>
            </a:r>
          </a:p>
          <a:p>
            <a:r>
              <a:rPr lang="fr-FR" sz="1200" kern="1200" noProof="0" dirty="0">
                <a:solidFill>
                  <a:schemeClr val="tx1"/>
                </a:solidFill>
                <a:effectLst/>
                <a:latin typeface="+mn-lt"/>
                <a:ea typeface="+mn-ea"/>
                <a:cs typeface="+mn-cs"/>
              </a:rPr>
              <a:t>Enfin, il défend la thèse selon laquelle les indemnités ne sont de droit qu’en cas de déplacements entre le siège social et les chantiers. Ce pourvoi est rejeté : « </a:t>
            </a:r>
            <a:r>
              <a:rPr lang="fr-FR" sz="1200" i="1" kern="1200" noProof="0" dirty="0">
                <a:solidFill>
                  <a:schemeClr val="tx1"/>
                </a:solidFill>
                <a:effectLst/>
                <a:latin typeface="+mn-lt"/>
                <a:ea typeface="+mn-ea"/>
                <a:cs typeface="+mn-cs"/>
              </a:rPr>
              <a:t>attendu que la cour d’appel, qui a retenu qu’il n’était pas contesté que le salarié avait dû se rendre à plusieurs reprises par ses propres moyens sur des chantiers situés hors de son lieu de travail habituel, en a exactement déduit qu’il pouvait prétendre à des indemnités pour les petits déplacements qu’il avait effectués, </a:t>
            </a:r>
            <a:r>
              <a:rPr lang="fr-FR" sz="1200" b="1" i="1" kern="1200" noProof="0" dirty="0">
                <a:solidFill>
                  <a:schemeClr val="tx1"/>
                </a:solidFill>
                <a:effectLst/>
                <a:latin typeface="+mn-lt"/>
                <a:ea typeface="+mn-ea"/>
                <a:cs typeface="+mn-cs"/>
              </a:rPr>
              <a:t>peu important que les chantiers sur lesquels il a travaillé soient plus proches de son domicile que son lieu de travail habituel et que les trajets aient été effectués à partir de son domicile</a:t>
            </a:r>
            <a:r>
              <a:rPr lang="fr-FR" sz="1200" b="1" kern="1200" noProof="0" dirty="0">
                <a:solidFill>
                  <a:schemeClr val="tx1"/>
                </a:solidFill>
                <a:effectLst/>
                <a:latin typeface="+mn-lt"/>
                <a:ea typeface="+mn-ea"/>
                <a:cs typeface="+mn-cs"/>
              </a:rPr>
              <a:t> ».</a:t>
            </a:r>
            <a:r>
              <a:rPr lang="fr-FR" sz="1200" kern="1200" noProof="0" dirty="0">
                <a:solidFill>
                  <a:schemeClr val="tx1"/>
                </a:solidFill>
                <a:effectLst/>
                <a:latin typeface="+mn-lt"/>
                <a:ea typeface="+mn-ea"/>
                <a:cs typeface="+mn-cs"/>
              </a:rPr>
              <a:t> Comme l’avait exposé le salarié, dès lors que des frais de transport avaient été engagés, l’indemnité litigieuse devait être allouée.</a:t>
            </a:r>
          </a:p>
          <a:p>
            <a:endParaRPr lang="fr-FR" baseline="0" dirty="0"/>
          </a:p>
          <a:p>
            <a:r>
              <a:rPr lang="fr-FR" sz="1200" b="1" i="0" kern="1200" dirty="0">
                <a:solidFill>
                  <a:schemeClr val="tx1"/>
                </a:solidFill>
                <a:effectLst/>
                <a:latin typeface="+mn-lt"/>
                <a:ea typeface="+mn-ea"/>
                <a:cs typeface="+mn-cs"/>
              </a:rPr>
              <a:t>NTIC</a:t>
            </a:r>
          </a:p>
          <a:p>
            <a:r>
              <a:rPr lang="fr-FR" sz="1200" b="0" i="0" kern="1200" dirty="0">
                <a:solidFill>
                  <a:schemeClr val="tx1"/>
                </a:solidFill>
                <a:effectLst/>
                <a:latin typeface="+mn-lt"/>
                <a:ea typeface="+mn-ea"/>
                <a:cs typeface="+mn-cs"/>
              </a:rPr>
              <a:t>Les outils issus des nouvelles technologies de l’information et de la communication (NTIC)</a:t>
            </a:r>
          </a:p>
          <a:p>
            <a:r>
              <a:rPr lang="fr-FR" sz="1200" b="0" i="0" kern="1200" dirty="0">
                <a:solidFill>
                  <a:schemeClr val="tx1"/>
                </a:solidFill>
                <a:effectLst/>
                <a:latin typeface="+mn-lt"/>
                <a:ea typeface="+mn-ea"/>
                <a:cs typeface="+mn-cs"/>
              </a:rPr>
              <a:t>Les frais engagés par le salarié à des fins professionnelles, pour l’utilisation des outils issus des nouvelles technologies de l’information et de la communication qu’il possède, sont considérés comme des charges à caractère spécial inhérentes à la fonction ou à l’emploi.</a:t>
            </a:r>
          </a:p>
          <a:p>
            <a:r>
              <a:rPr lang="fr-FR" sz="1200" b="0" i="0" kern="1200" dirty="0">
                <a:solidFill>
                  <a:schemeClr val="tx1"/>
                </a:solidFill>
                <a:effectLst/>
                <a:latin typeface="+mn-lt"/>
                <a:ea typeface="+mn-ea"/>
                <a:cs typeface="+mn-cs"/>
              </a:rPr>
              <a:t>Les « nouvelles technologies » prennent diverses formes : Internet, ordinateur ou téléphone portable, modem, progiciels…</a:t>
            </a:r>
          </a:p>
          <a:p>
            <a:r>
              <a:rPr lang="fr-FR" sz="1200" b="0" i="0" kern="1200" dirty="0">
                <a:solidFill>
                  <a:schemeClr val="tx1"/>
                </a:solidFill>
                <a:effectLst/>
                <a:latin typeface="+mn-lt"/>
                <a:ea typeface="+mn-ea"/>
                <a:cs typeface="+mn-cs"/>
              </a:rPr>
              <a:t>Les remboursements effectués par l’employeur doivent être justifiés par la réalité des dépenses professionnelles supportées par le salarié.</a:t>
            </a:r>
          </a:p>
          <a:p>
            <a:r>
              <a:rPr lang="fr-FR" sz="1200" b="0" i="0" kern="1200" dirty="0">
                <a:solidFill>
                  <a:schemeClr val="tx1"/>
                </a:solidFill>
                <a:effectLst/>
                <a:latin typeface="+mn-lt"/>
                <a:ea typeface="+mn-ea"/>
                <a:cs typeface="+mn-cs"/>
              </a:rPr>
              <a:t>L’exonération peut porter sur le matériel informatique, les consommables et les frais de connexion.</a:t>
            </a:r>
          </a:p>
          <a:p>
            <a:r>
              <a:rPr lang="fr-FR" sz="1200" b="0" i="0" kern="1200" dirty="0">
                <a:solidFill>
                  <a:schemeClr val="tx1"/>
                </a:solidFill>
                <a:effectLst/>
                <a:latin typeface="+mn-lt"/>
                <a:ea typeface="+mn-ea"/>
                <a:cs typeface="+mn-cs"/>
              </a:rPr>
              <a:t>Pour le matériel amortissable, le remboursement admis en frais professionnels prend en compte les annuités d’amortissement.</a:t>
            </a:r>
          </a:p>
          <a:p>
            <a:r>
              <a:rPr lang="fr-FR" sz="1200" b="0" i="0" kern="1200" dirty="0">
                <a:solidFill>
                  <a:schemeClr val="tx1"/>
                </a:solidFill>
                <a:effectLst/>
                <a:latin typeface="+mn-lt"/>
                <a:ea typeface="+mn-ea"/>
                <a:cs typeface="+mn-cs"/>
              </a:rPr>
              <a:t>Pour le petit matériel non amortissable, est retenue la valeur réelle de l’année d’acquisition.</a:t>
            </a:r>
          </a:p>
          <a:p>
            <a:r>
              <a:rPr lang="fr-FR" sz="1200" b="0" i="0" kern="1200" dirty="0">
                <a:solidFill>
                  <a:schemeClr val="tx1"/>
                </a:solidFill>
                <a:effectLst/>
                <a:latin typeface="+mn-lt"/>
                <a:ea typeface="+mn-ea"/>
                <a:cs typeface="+mn-cs"/>
              </a:rPr>
              <a:t>Les consommables et les frais de connexion sont remboursés sur justificatifs de frais.</a:t>
            </a:r>
          </a:p>
          <a:p>
            <a:r>
              <a:rPr lang="fr-FR" sz="1200" b="0" i="0" kern="1200" dirty="0">
                <a:solidFill>
                  <a:schemeClr val="tx1"/>
                </a:solidFill>
                <a:effectLst/>
                <a:latin typeface="+mn-lt"/>
                <a:ea typeface="+mn-ea"/>
                <a:cs typeface="+mn-cs"/>
              </a:rPr>
              <a:t>Si l’employeur ne peut justifier de la réalité des dépenses professionnelles, la part des frais professionnels est déterminée d’après la déclaration faite par le salarié, évaluant le nombre d’heures à usage strictement professionnel, dans la limite de 50 % de l’usage total.</a:t>
            </a:r>
          </a:p>
          <a:p>
            <a:r>
              <a:rPr lang="fr-FR" sz="1200" b="0" i="0" kern="1200" dirty="0">
                <a:solidFill>
                  <a:schemeClr val="tx1"/>
                </a:solidFill>
                <a:effectLst/>
                <a:latin typeface="+mn-lt"/>
                <a:ea typeface="+mn-ea"/>
                <a:cs typeface="+mn-cs"/>
              </a:rPr>
              <a:t>L’indemnisation des frais engagés par les salariés pour l’utilisation des </a:t>
            </a:r>
            <a:r>
              <a:rPr lang="fr-FR" sz="1200" b="0" i="0" u="none" strike="noStrike" kern="1200" dirty="0">
                <a:solidFill>
                  <a:schemeClr val="tx1"/>
                </a:solidFill>
                <a:effectLst/>
                <a:latin typeface="+mn-lt"/>
                <a:ea typeface="+mn-ea"/>
                <a:cs typeface="+mn-cs"/>
                <a:hlinkClick r:id="rId3"/>
              </a:rPr>
              <a:t>NTIC</a:t>
            </a:r>
            <a:r>
              <a:rPr lang="fr-FR" sz="1200" b="0" i="0" kern="1200" dirty="0">
                <a:solidFill>
                  <a:schemeClr val="tx1"/>
                </a:solidFill>
                <a:effectLst/>
                <a:latin typeface="+mn-lt"/>
                <a:ea typeface="+mn-ea"/>
                <a:cs typeface="+mn-cs"/>
              </a:rPr>
              <a:t> ne peut être évaluée forfaitairement (même pour simplifier la gestion des frais professionnels). Par exemple, si l’employeur met en œuvre des indemnités forfaitaires dites « indemnités web », celles-ci ne seront pas considérées comme des frais professionnels et seront soumises à cotisations.</a:t>
            </a:r>
          </a:p>
          <a:p>
            <a:r>
              <a:rPr lang="fr-FR" sz="1200" b="0" i="0" u="sng" kern="1200" dirty="0">
                <a:solidFill>
                  <a:schemeClr val="tx1"/>
                </a:solidFill>
                <a:effectLst/>
                <a:latin typeface="+mn-lt"/>
                <a:ea typeface="+mn-ea"/>
                <a:cs typeface="+mn-cs"/>
              </a:rPr>
              <a:t>. </a:t>
            </a:r>
            <a:r>
              <a:rPr lang="fr-FR" sz="1200" b="0" i="0" u="sng" kern="1200" dirty="0" err="1">
                <a:solidFill>
                  <a:schemeClr val="tx1"/>
                </a:solidFill>
                <a:effectLst/>
                <a:latin typeface="+mn-lt"/>
                <a:ea typeface="+mn-ea"/>
                <a:cs typeface="+mn-cs"/>
              </a:rPr>
              <a:t>trav</a:t>
            </a:r>
            <a:r>
              <a:rPr lang="fr-FR" sz="1200" b="0" i="0" u="sng" kern="1200" dirty="0">
                <a:solidFill>
                  <a:schemeClr val="tx1"/>
                </a:solidFill>
                <a:effectLst/>
                <a:latin typeface="+mn-lt"/>
                <a:ea typeface="+mn-ea"/>
                <a:cs typeface="+mn-cs"/>
              </a:rPr>
              <a:t>. art. L 3261-3 et </a:t>
            </a:r>
            <a:r>
              <a:rPr lang="fr-FR" sz="1200" b="0" i="0" u="none" strike="noStrike" kern="1200" dirty="0">
                <a:solidFill>
                  <a:schemeClr val="tx1"/>
                </a:solidFill>
                <a:effectLst/>
                <a:latin typeface="+mn-lt"/>
                <a:ea typeface="+mn-ea"/>
                <a:cs typeface="+mn-cs"/>
              </a:rPr>
              <a:t>L 3261-4 ; art. R 3261-11 à R 3261-15 (prime de transport)</a:t>
            </a:r>
            <a:endParaRPr lang="fr-FR" dirty="0"/>
          </a:p>
          <a:p>
            <a:endParaRPr lang="fr-FR" baseline="0" dirty="0"/>
          </a:p>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solidFill>
                  <a:prstClr val="black"/>
                </a:solidFill>
              </a:rPr>
              <a:pPr/>
              <a:t>16</a:t>
            </a:fld>
            <a:endParaRPr lang="fr-FR">
              <a:solidFill>
                <a:prstClr val="black"/>
              </a:solidFill>
            </a:endParaRPr>
          </a:p>
        </p:txBody>
      </p:sp>
    </p:spTree>
    <p:extLst>
      <p:ext uri="{BB962C8B-B14F-4D97-AF65-F5344CB8AC3E}">
        <p14:creationId xmlns:p14="http://schemas.microsoft.com/office/powerpoint/2010/main" val="1373306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fontAlgn="base"/>
            <a:r>
              <a:rPr lang="fr-FR" sz="1200" b="0" i="0" kern="1200" dirty="0">
                <a:solidFill>
                  <a:schemeClr val="tx1"/>
                </a:solidFill>
                <a:effectLst/>
                <a:latin typeface="+mn-lt"/>
                <a:ea typeface="+mn-ea"/>
                <a:cs typeface="+mn-cs"/>
              </a:rPr>
              <a:t>Le ministère avait dans un premier temps, chiffré à un par semaine ou cinq par mois, le nombre de repas d'affaires n'entraînant aucune réintégration dans l'assiette des cotisations de la valeur de l'avantage en nature (</a:t>
            </a:r>
            <a:r>
              <a:rPr lang="fr-FR" sz="1200" b="1" i="0" u="none" strike="noStrike" kern="1200" dirty="0">
                <a:solidFill>
                  <a:schemeClr val="tx1"/>
                </a:solidFill>
                <a:effectLst/>
                <a:latin typeface="+mn-lt"/>
                <a:ea typeface="+mn-ea"/>
                <a:cs typeface="+mn-cs"/>
              </a:rPr>
              <a:t>Circ. DSS/SDFSS/5B n</a:t>
            </a:r>
            <a:r>
              <a:rPr lang="fr-FR" sz="1200" b="1" i="0" u="none" strike="noStrike" kern="1200" baseline="30000" dirty="0">
                <a:solidFill>
                  <a:schemeClr val="tx1"/>
                </a:solidFill>
                <a:effectLst/>
                <a:latin typeface="+mn-lt"/>
                <a:ea typeface="+mn-ea"/>
                <a:cs typeface="+mn-cs"/>
              </a:rPr>
              <a:t>o</a:t>
            </a:r>
            <a:r>
              <a:rPr lang="fr-FR" sz="1200" b="1" i="0" u="none" strike="noStrike" kern="1200" dirty="0">
                <a:solidFill>
                  <a:schemeClr val="tx1"/>
                </a:solidFill>
                <a:effectLst/>
                <a:latin typeface="+mn-lt"/>
                <a:ea typeface="+mn-ea"/>
                <a:cs typeface="+mn-cs"/>
              </a:rPr>
              <a:t> 2005-389, 19 août 2005</a:t>
            </a:r>
            <a:r>
              <a:rPr lang="fr-FR" sz="1200" b="0" i="0" kern="1200" dirty="0">
                <a:solidFill>
                  <a:schemeClr val="tx1"/>
                </a:solidFill>
                <a:effectLst/>
                <a:latin typeface="+mn-lt"/>
                <a:ea typeface="+mn-ea"/>
                <a:cs typeface="+mn-cs"/>
              </a:rPr>
              <a:t>).</a:t>
            </a:r>
          </a:p>
          <a:p>
            <a:pPr fontAlgn="base"/>
            <a:r>
              <a:rPr lang="fr-FR" sz="1200" b="0" i="0" kern="1200" dirty="0">
                <a:solidFill>
                  <a:schemeClr val="tx1"/>
                </a:solidFill>
                <a:effectLst/>
                <a:latin typeface="+mn-lt"/>
                <a:ea typeface="+mn-ea"/>
                <a:cs typeface="+mn-cs"/>
              </a:rPr>
              <a:t>Cette mesure ayant fait l'objet de diverses critiques, le ministère est revenu sur sa position dans une circulaire du 24 novembre 2005 (</a:t>
            </a:r>
            <a:r>
              <a:rPr lang="fr-FR" sz="1200" b="1" i="0" u="none" strike="noStrike" kern="1200" dirty="0">
                <a:solidFill>
                  <a:schemeClr val="tx1"/>
                </a:solidFill>
                <a:effectLst/>
                <a:latin typeface="+mn-lt"/>
                <a:ea typeface="+mn-ea"/>
                <a:cs typeface="+mn-cs"/>
              </a:rPr>
              <a:t>Circ. DSS/SDFSS/5B n</a:t>
            </a:r>
            <a:r>
              <a:rPr lang="fr-FR" sz="1200" b="1" i="0" u="none" strike="noStrike" kern="1200" baseline="30000" dirty="0">
                <a:solidFill>
                  <a:schemeClr val="tx1"/>
                </a:solidFill>
                <a:effectLst/>
                <a:latin typeface="+mn-lt"/>
                <a:ea typeface="+mn-ea"/>
                <a:cs typeface="+mn-cs"/>
              </a:rPr>
              <a:t>o</a:t>
            </a:r>
            <a:r>
              <a:rPr lang="fr-FR" sz="1200" b="1" i="0" u="none" strike="noStrike" kern="1200" dirty="0">
                <a:solidFill>
                  <a:schemeClr val="tx1"/>
                </a:solidFill>
                <a:effectLst/>
                <a:latin typeface="+mn-lt"/>
                <a:ea typeface="+mn-ea"/>
                <a:cs typeface="+mn-cs"/>
              </a:rPr>
              <a:t> 2005/523, 24 nov. 2005</a:t>
            </a:r>
            <a:r>
              <a:rPr lang="fr-FR" sz="1200" b="0" i="0" kern="1200" dirty="0">
                <a:solidFill>
                  <a:schemeClr val="tx1"/>
                </a:solidFill>
                <a:effectLst/>
                <a:latin typeface="+mn-lt"/>
                <a:ea typeface="+mn-ea"/>
                <a:cs typeface="+mn-cs"/>
              </a:rPr>
              <a:t>).</a:t>
            </a:r>
          </a:p>
          <a:p>
            <a:pPr fontAlgn="base"/>
            <a:r>
              <a:rPr lang="fr-FR" sz="1200" b="0" i="0" kern="1200" dirty="0">
                <a:solidFill>
                  <a:schemeClr val="tx1"/>
                </a:solidFill>
                <a:effectLst/>
                <a:latin typeface="+mn-lt"/>
                <a:ea typeface="+mn-ea"/>
                <a:cs typeface="+mn-cs"/>
              </a:rPr>
              <a:t>En d'autres termes, la limite fixée en nombre de repas n'est plus applicable et il y a lieu de retenir la règle énoncée par la circulaire « questions-réponses » n</a:t>
            </a:r>
            <a:r>
              <a:rPr lang="fr-FR" sz="1200" b="0" i="0" kern="1200" baseline="30000" dirty="0">
                <a:solidFill>
                  <a:schemeClr val="tx1"/>
                </a:solidFill>
                <a:effectLst/>
                <a:latin typeface="+mn-lt"/>
                <a:ea typeface="+mn-ea"/>
                <a:cs typeface="+mn-cs"/>
              </a:rPr>
              <a:t>o</a:t>
            </a:r>
            <a:r>
              <a:rPr lang="fr-FR" sz="1200" b="0" i="0" kern="1200" dirty="0">
                <a:solidFill>
                  <a:schemeClr val="tx1"/>
                </a:solidFill>
                <a:effectLst/>
                <a:latin typeface="+mn-lt"/>
                <a:ea typeface="+mn-ea"/>
                <a:cs typeface="+mn-cs"/>
              </a:rPr>
              <a:t> 1, DSS/5B du 31 mars 2003</a:t>
            </a:r>
          </a:p>
          <a:p>
            <a:pPr fontAlgn="base"/>
            <a:r>
              <a:rPr lang="fr-FR" sz="1200" b="0" i="0" kern="1200" dirty="0">
                <a:solidFill>
                  <a:schemeClr val="tx1"/>
                </a:solidFill>
                <a:effectLst/>
                <a:latin typeface="+mn-lt"/>
                <a:ea typeface="+mn-ea"/>
                <a:cs typeface="+mn-cs"/>
              </a:rPr>
              <a:t>.</a:t>
            </a:r>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solidFill>
                  <a:prstClr val="black"/>
                </a:solidFill>
              </a:rPr>
              <a:pPr/>
              <a:t>18</a:t>
            </a:fld>
            <a:endParaRPr lang="fr-FR">
              <a:solidFill>
                <a:prstClr val="black"/>
              </a:solidFill>
            </a:endParaRPr>
          </a:p>
        </p:txBody>
      </p:sp>
    </p:spTree>
    <p:extLst>
      <p:ext uri="{BB962C8B-B14F-4D97-AF65-F5344CB8AC3E}">
        <p14:creationId xmlns:p14="http://schemas.microsoft.com/office/powerpoint/2010/main" val="1526885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3.  Selon l’article R.243-59 al1 du code de la sécurité sociale, l’employeur ou le travailleur indépendant est le destinataire de l’avis.  </a:t>
            </a:r>
            <a:r>
              <a:rPr lang="fr-FR" sz="1200" b="1" u="sng" kern="1200" dirty="0">
                <a:solidFill>
                  <a:schemeClr val="tx1"/>
                </a:solidFill>
                <a:effectLst/>
                <a:latin typeface="+mn-lt"/>
                <a:ea typeface="+mn-ea"/>
                <a:cs typeface="+mn-cs"/>
              </a:rPr>
              <a:t>La question s’est posée de savoir si, en cas d’établissements multiples, l’avis devait être envoyé à chaque chef d’établissement destiné à être contrôlé</a:t>
            </a:r>
            <a:r>
              <a:rPr lang="fr-FR" sz="1200" kern="1200" dirty="0">
                <a:solidFill>
                  <a:schemeClr val="tx1"/>
                </a:solidFill>
                <a:effectLst/>
                <a:latin typeface="+mn-lt"/>
                <a:ea typeface="+mn-ea"/>
                <a:cs typeface="+mn-cs"/>
              </a:rPr>
              <a:t>. La cour de cassation a affirmé que l’avis de contrôle ne doit être envoyé par l’Urssaf, qu’à </a:t>
            </a:r>
            <a:r>
              <a:rPr lang="fr-FR" sz="1200" b="1" kern="1200" dirty="0">
                <a:solidFill>
                  <a:schemeClr val="tx1"/>
                </a:solidFill>
                <a:effectLst/>
                <a:latin typeface="+mn-lt"/>
                <a:ea typeface="+mn-ea"/>
                <a:cs typeface="+mn-cs"/>
              </a:rPr>
              <a:t>l’employeur tenu aux obligations de paiements des cotisations et contributions</a:t>
            </a:r>
            <a:r>
              <a:rPr lang="fr-FR" sz="1200" kern="1200" dirty="0">
                <a:solidFill>
                  <a:schemeClr val="tx1"/>
                </a:solidFill>
                <a:effectLst/>
                <a:latin typeface="+mn-lt"/>
                <a:ea typeface="+mn-ea"/>
                <a:cs typeface="+mn-cs"/>
              </a:rPr>
              <a:t> sur lesquelles porte le contrôle envisagé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2°civ.  6 novembre 2014 n°13-23.895). En cas de personne morale employeur, il s’agit en conséquence du représentant légal de la société. En l’espèce, un avis de contrôle avait été envoyé au PDG, au  siège de la lyonnaise des eaux par l’Urssaf parisienne précisant les différents établissements visés par le contrôle. Cette dernière s’était engagée à envoyer des avis de contrôle à chaque établissement.  Toutefois, les contrôles des établissements ont suivi à la date annoncée mais sans l’envoi préalable d’avis. Les juges du fond avaient annulé le redressement notifié à un établissement régional par l’Urssaf territorialement compétente au motif de l’absence d’avis préalable de contrôle, en dépit de l’engagement de l’Urssaf parisienne. Le jugement est cassé par la deuxième chambre civile, qui pose le principe que l’avis doit être envoyé au </a:t>
            </a:r>
            <a:r>
              <a:rPr lang="fr-FR" sz="1200" b="1" kern="1200" dirty="0">
                <a:solidFill>
                  <a:schemeClr val="tx1"/>
                </a:solidFill>
                <a:effectLst/>
                <a:latin typeface="+mn-lt"/>
                <a:ea typeface="+mn-ea"/>
                <a:cs typeface="+mn-cs"/>
              </a:rPr>
              <a:t>seul représentant légal</a:t>
            </a:r>
            <a:r>
              <a:rPr lang="fr-FR" sz="1200" kern="1200" dirty="0">
                <a:solidFill>
                  <a:schemeClr val="tx1"/>
                </a:solidFill>
                <a:effectLst/>
                <a:latin typeface="+mn-lt"/>
                <a:ea typeface="+mn-ea"/>
                <a:cs typeface="+mn-cs"/>
              </a:rPr>
              <a:t>. Le contrôle avait donc été effectué en toute légalité.</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4. </a:t>
            </a:r>
            <a:r>
              <a:rPr lang="fr-FR" sz="1200" b="1" u="sng" kern="1200" dirty="0">
                <a:solidFill>
                  <a:schemeClr val="tx1"/>
                </a:solidFill>
                <a:effectLst/>
                <a:latin typeface="+mn-lt"/>
                <a:ea typeface="+mn-ea"/>
                <a:cs typeface="+mn-cs"/>
              </a:rPr>
              <a:t>En cas de suspicion de travail dissimulé le contrôle peut être inopiné</a:t>
            </a:r>
            <a:r>
              <a:rPr lang="fr-FR" sz="1200" kern="1200" dirty="0">
                <a:solidFill>
                  <a:schemeClr val="tx1"/>
                </a:solidFill>
                <a:effectLst/>
                <a:latin typeface="+mn-lt"/>
                <a:ea typeface="+mn-ea"/>
                <a:cs typeface="+mn-cs"/>
              </a:rPr>
              <a:t>, donc sans avis préalable.  Les agents de l’Urssaf agissent alors dans le cadre des dispositions des articles L 8271-1 et suivants du Code du travail qui les  habilitent  à directement rechercher et constater des infractions en matière de travail illégal qui comprend le travail dissimulé.</a:t>
            </a:r>
          </a:p>
          <a:p>
            <a:r>
              <a:rPr lang="fr-FR" sz="1200" kern="1200" dirty="0">
                <a:solidFill>
                  <a:schemeClr val="tx1"/>
                </a:solidFill>
                <a:effectLst/>
                <a:latin typeface="+mn-lt"/>
                <a:ea typeface="+mn-ea"/>
                <a:cs typeface="+mn-cs"/>
              </a:rPr>
              <a:t>L’inspecteur du recouvrement qui agit dans ce cadre ne peut étendre ses investigations à l’assiette des cotisations autres que ceux relevant des situations de travail dissimulé constaté. Il s’agit en fait d’une procédure distincte, et les agents sont alors soumis à des règles qui diffèrent de celles édictées en matière de contrôle comptable d’assiette par l’article R.243-59 du code de la sécurité sociale. La deuxième chambre civile de la cour de cassation veille à ce qu’il n’y ait pas confusion entre les deux procédures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.2° civ.  9 octobre 2014 n°13-19.493).</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19</a:t>
            </a:fld>
            <a:endParaRPr lang="fr-FR"/>
          </a:p>
        </p:txBody>
      </p:sp>
    </p:spTree>
    <p:extLst>
      <p:ext uri="{BB962C8B-B14F-4D97-AF65-F5344CB8AC3E}">
        <p14:creationId xmlns:p14="http://schemas.microsoft.com/office/powerpoint/2010/main" val="4140641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s-ES" sz="1200" b="1" kern="1200" dirty="0">
                <a:solidFill>
                  <a:schemeClr val="tx1"/>
                </a:solidFill>
                <a:effectLst/>
                <a:latin typeface="+mn-lt"/>
                <a:ea typeface="+mn-ea"/>
                <a:cs typeface="+mn-cs"/>
              </a:rPr>
              <a:t>2 </a:t>
            </a:r>
            <a:r>
              <a:rPr lang="es-ES" sz="1200" b="1" kern="1200" dirty="0" err="1">
                <a:solidFill>
                  <a:schemeClr val="tx1"/>
                </a:solidFill>
                <a:effectLst/>
                <a:latin typeface="+mn-lt"/>
                <a:ea typeface="+mn-ea"/>
                <a:cs typeface="+mn-cs"/>
              </a:rPr>
              <a:t>Comment</a:t>
            </a:r>
            <a:r>
              <a:rPr lang="es-ES" sz="1200" b="1" kern="1200" dirty="0">
                <a:solidFill>
                  <a:schemeClr val="tx1"/>
                </a:solidFill>
                <a:effectLst/>
                <a:latin typeface="+mn-lt"/>
                <a:ea typeface="+mn-ea"/>
                <a:cs typeface="+mn-cs"/>
              </a:rPr>
              <a:t> et </a:t>
            </a:r>
            <a:r>
              <a:rPr lang="es-ES" sz="1200" b="1" kern="1200" dirty="0" err="1">
                <a:solidFill>
                  <a:schemeClr val="tx1"/>
                </a:solidFill>
                <a:effectLst/>
                <a:latin typeface="+mn-lt"/>
                <a:ea typeface="+mn-ea"/>
                <a:cs typeface="+mn-cs"/>
              </a:rPr>
              <a:t>dans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quel</a:t>
            </a:r>
            <a:r>
              <a:rPr lang="es-ES" sz="1200" b="1" kern="1200" dirty="0">
                <a:solidFill>
                  <a:schemeClr val="tx1"/>
                </a:solidFill>
                <a:effectLst/>
                <a:latin typeface="+mn-lt"/>
                <a:ea typeface="+mn-ea"/>
                <a:cs typeface="+mn-cs"/>
              </a:rPr>
              <a:t> délai doit-elle </a:t>
            </a:r>
            <a:r>
              <a:rPr lang="es-ES" sz="1200" b="1" kern="1200" dirty="0" err="1">
                <a:solidFill>
                  <a:schemeClr val="tx1"/>
                </a:solidFill>
                <a:effectLst/>
                <a:latin typeface="+mn-lt"/>
                <a:ea typeface="+mn-ea"/>
                <a:cs typeface="+mn-cs"/>
              </a:rPr>
              <a:t>être</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remise</a:t>
            </a:r>
            <a:r>
              <a:rPr lang="es-ES" sz="1200" b="1" kern="1200" dirty="0">
                <a:solidFill>
                  <a:schemeClr val="tx1"/>
                </a:solidFill>
                <a:effectLst/>
                <a:latin typeface="+mn-lt"/>
                <a:ea typeface="+mn-ea"/>
                <a:cs typeface="+mn-cs"/>
              </a:rPr>
              <a:t> au cotisant ?</a:t>
            </a:r>
            <a:endParaRPr lang="fr-FR" sz="1200" kern="1200" dirty="0">
              <a:solidFill>
                <a:schemeClr val="tx1"/>
              </a:solidFill>
              <a:effectLst/>
              <a:latin typeface="+mn-lt"/>
              <a:ea typeface="+mn-ea"/>
              <a:cs typeface="+mn-cs"/>
            </a:endParaRPr>
          </a:p>
          <a:p>
            <a:r>
              <a:rPr lang="es-ES" sz="1200" kern="1200" dirty="0" err="1">
                <a:solidFill>
                  <a:schemeClr val="tx1"/>
                </a:solidFill>
                <a:effectLst/>
                <a:latin typeface="+mn-lt"/>
                <a:ea typeface="+mn-ea"/>
                <a:cs typeface="+mn-cs"/>
              </a:rPr>
              <a:t>L’article</a:t>
            </a:r>
            <a:r>
              <a:rPr lang="es-ES" sz="1200" kern="1200" dirty="0">
                <a:solidFill>
                  <a:schemeClr val="tx1"/>
                </a:solidFill>
                <a:effectLst/>
                <a:latin typeface="+mn-lt"/>
                <a:ea typeface="+mn-ea"/>
                <a:cs typeface="+mn-cs"/>
              </a:rPr>
              <a:t> R. 243-59 du </a:t>
            </a:r>
            <a:r>
              <a:rPr lang="es-ES" sz="1200" kern="1200" dirty="0" err="1">
                <a:solidFill>
                  <a:schemeClr val="tx1"/>
                </a:solidFill>
                <a:effectLst/>
                <a:latin typeface="+mn-lt"/>
                <a:ea typeface="+mn-ea"/>
                <a:cs typeface="+mn-cs"/>
              </a:rPr>
              <a:t>Code</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sécurité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sociale</a:t>
            </a:r>
            <a:r>
              <a:rPr lang="es-ES" sz="1200" kern="1200" dirty="0">
                <a:solidFill>
                  <a:schemeClr val="tx1"/>
                </a:solidFill>
                <a:effectLst/>
                <a:latin typeface="+mn-lt"/>
                <a:ea typeface="+mn-ea"/>
                <a:cs typeface="+mn-cs"/>
              </a:rPr>
              <a:t> indique </a:t>
            </a:r>
            <a:r>
              <a:rPr lang="es-ES" sz="1200" kern="1200" dirty="0" err="1">
                <a:solidFill>
                  <a:schemeClr val="tx1"/>
                </a:solidFill>
                <a:effectLst/>
                <a:latin typeface="+mn-lt"/>
                <a:ea typeface="+mn-ea"/>
                <a:cs typeface="+mn-cs"/>
              </a:rPr>
              <a:t>seulement</a:t>
            </a:r>
            <a:r>
              <a:rPr lang="es-ES" sz="1200" kern="1200" dirty="0">
                <a:solidFill>
                  <a:schemeClr val="tx1"/>
                </a:solidFill>
                <a:effectLst/>
                <a:latin typeface="+mn-lt"/>
                <a:ea typeface="+mn-ea"/>
                <a:cs typeface="+mn-cs"/>
              </a:rPr>
              <a:t> que les </a:t>
            </a:r>
            <a:r>
              <a:rPr lang="es-ES" sz="1200" kern="1200" dirty="0" err="1">
                <a:solidFill>
                  <a:schemeClr val="tx1"/>
                </a:solidFill>
                <a:effectLst/>
                <a:latin typeface="+mn-lt"/>
                <a:ea typeface="+mn-ea"/>
                <a:cs typeface="+mn-cs"/>
              </a:rPr>
              <a:t>inspecteurs</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adressent</a:t>
            </a:r>
            <a:r>
              <a:rPr lang="es-ES" sz="1200" kern="1200" dirty="0">
                <a:solidFill>
                  <a:schemeClr val="tx1"/>
                </a:solidFill>
                <a:effectLst/>
                <a:latin typeface="+mn-lt"/>
                <a:ea typeface="+mn-ea"/>
                <a:cs typeface="+mn-cs"/>
              </a:rPr>
              <a:t> à l’employeur « un </a:t>
            </a:r>
            <a:r>
              <a:rPr lang="es-ES" sz="1200" kern="1200" dirty="0" err="1">
                <a:solidFill>
                  <a:schemeClr val="tx1"/>
                </a:solidFill>
                <a:effectLst/>
                <a:latin typeface="+mn-lt"/>
                <a:ea typeface="+mn-ea"/>
                <a:cs typeface="+mn-cs"/>
              </a:rPr>
              <a:t>document</a:t>
            </a:r>
            <a:r>
              <a:rPr lang="es-ES" sz="1200" kern="1200" dirty="0">
                <a:solidFill>
                  <a:schemeClr val="tx1"/>
                </a:solidFill>
                <a:effectLst/>
                <a:latin typeface="+mn-lt"/>
                <a:ea typeface="+mn-ea"/>
                <a:cs typeface="+mn-cs"/>
              </a:rPr>
              <a:t> », </a:t>
            </a:r>
            <a:r>
              <a:rPr lang="es-ES" sz="1200" kern="1200" dirty="0" err="1">
                <a:solidFill>
                  <a:schemeClr val="tx1"/>
                </a:solidFill>
                <a:effectLst/>
                <a:latin typeface="+mn-lt"/>
                <a:ea typeface="+mn-ea"/>
                <a:cs typeface="+mn-cs"/>
              </a:rPr>
              <a:t>sans</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préciser</a:t>
            </a:r>
            <a:r>
              <a:rPr lang="es-ES" sz="1200" kern="1200" dirty="0">
                <a:solidFill>
                  <a:schemeClr val="tx1"/>
                </a:solidFill>
                <a:effectLst/>
                <a:latin typeface="+mn-lt"/>
                <a:ea typeface="+mn-ea"/>
                <a:cs typeface="+mn-cs"/>
              </a:rPr>
              <a:t> le délai </a:t>
            </a:r>
            <a:r>
              <a:rPr lang="es-ES" sz="1200" kern="1200" dirty="0" err="1">
                <a:solidFill>
                  <a:schemeClr val="tx1"/>
                </a:solidFill>
                <a:effectLst/>
                <a:latin typeface="+mn-lt"/>
                <a:ea typeface="+mn-ea"/>
                <a:cs typeface="+mn-cs"/>
              </a:rPr>
              <a:t>d’envoi</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modalités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communication</a:t>
            </a:r>
            <a:r>
              <a:rPr lang="es-ES" sz="1200" kern="1200" dirty="0">
                <a:solidFill>
                  <a:schemeClr val="tx1"/>
                </a:solidFill>
                <a:effectLst/>
                <a:latin typeface="+mn-lt"/>
                <a:ea typeface="+mn-ea"/>
                <a:cs typeface="+mn-cs"/>
              </a:rPr>
              <a:t> et les </a:t>
            </a:r>
            <a:r>
              <a:rPr lang="es-ES" sz="1200" kern="1200" dirty="0" err="1">
                <a:solidFill>
                  <a:schemeClr val="tx1"/>
                </a:solidFill>
                <a:effectLst/>
                <a:latin typeface="+mn-lt"/>
                <a:ea typeface="+mn-ea"/>
                <a:cs typeface="+mn-cs"/>
              </a:rPr>
              <a:t>moyens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preuve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l’envoi</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FORME DES OBSERVATIONS</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Les observations </a:t>
            </a:r>
            <a:r>
              <a:rPr lang="es-ES" sz="1200" kern="1200" dirty="0" err="1">
                <a:solidFill>
                  <a:schemeClr val="tx1"/>
                </a:solidFill>
                <a:effectLst/>
                <a:latin typeface="+mn-lt"/>
                <a:ea typeface="+mn-ea"/>
                <a:cs typeface="+mn-cs"/>
              </a:rPr>
              <a:t>prennent</a:t>
            </a:r>
            <a:r>
              <a:rPr lang="es-ES" sz="1200" kern="1200" dirty="0">
                <a:solidFill>
                  <a:schemeClr val="tx1"/>
                </a:solidFill>
                <a:effectLst/>
                <a:latin typeface="+mn-lt"/>
                <a:ea typeface="+mn-ea"/>
                <a:cs typeface="+mn-cs"/>
              </a:rPr>
              <a:t> la forme d’« un </a:t>
            </a:r>
            <a:r>
              <a:rPr lang="es-ES" sz="1200" b="1" kern="1200" dirty="0" err="1">
                <a:solidFill>
                  <a:schemeClr val="tx1"/>
                </a:solidFill>
                <a:effectLst/>
                <a:latin typeface="+mn-lt"/>
                <a:ea typeface="+mn-ea"/>
                <a:cs typeface="+mn-cs"/>
              </a:rPr>
              <a:t>document</a:t>
            </a:r>
            <a:r>
              <a:rPr lang="es-ES" sz="1200" b="1" kern="1200" dirty="0">
                <a:solidFill>
                  <a:schemeClr val="tx1"/>
                </a:solidFill>
                <a:effectLst/>
                <a:latin typeface="+mn-lt"/>
                <a:ea typeface="+mn-ea"/>
                <a:cs typeface="+mn-cs"/>
              </a:rPr>
              <a:t> daté et signé</a:t>
            </a:r>
            <a:r>
              <a:rPr lang="es-ES" sz="1200" kern="1200" dirty="0">
                <a:solidFill>
                  <a:schemeClr val="tx1"/>
                </a:solidFill>
                <a:effectLst/>
                <a:latin typeface="+mn-lt"/>
                <a:ea typeface="+mn-ea"/>
                <a:cs typeface="+mn-cs"/>
              </a:rPr>
              <a:t> » par les </a:t>
            </a:r>
            <a:r>
              <a:rPr lang="es-ES" sz="1200" kern="1200" dirty="0" err="1">
                <a:solidFill>
                  <a:schemeClr val="tx1"/>
                </a:solidFill>
                <a:effectLst/>
                <a:latin typeface="+mn-lt"/>
                <a:ea typeface="+mn-ea"/>
                <a:cs typeface="+mn-cs"/>
              </a:rPr>
              <a:t>inspecteurs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Urssaf</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(CSS, art. R. 243-59),</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qui</a:t>
            </a:r>
            <a:r>
              <a:rPr lang="es-ES" sz="1200" kern="1200" dirty="0">
                <a:solidFill>
                  <a:schemeClr val="tx1"/>
                </a:solidFill>
                <a:effectLst/>
                <a:latin typeface="+mn-lt"/>
                <a:ea typeface="+mn-ea"/>
                <a:cs typeface="+mn-cs"/>
              </a:rPr>
              <a:t> doit </a:t>
            </a:r>
            <a:r>
              <a:rPr lang="es-ES" sz="1200" kern="1200" dirty="0" err="1">
                <a:solidFill>
                  <a:schemeClr val="tx1"/>
                </a:solidFill>
                <a:effectLst/>
                <a:latin typeface="+mn-lt"/>
                <a:ea typeface="+mn-ea"/>
                <a:cs typeface="+mn-cs"/>
              </a:rPr>
              <a:t>comporter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certaines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mentions</a:t>
            </a:r>
            <a:r>
              <a:rPr lang="es-ES" sz="1200" kern="1200" dirty="0">
                <a:solidFill>
                  <a:schemeClr val="tx1"/>
                </a:solidFill>
                <a:effectLst/>
                <a:latin typeface="+mn-lt"/>
                <a:ea typeface="+mn-ea"/>
                <a:cs typeface="+mn-cs"/>
              </a:rPr>
              <a:t> (sur ces </a:t>
            </a:r>
            <a:r>
              <a:rPr lang="es-ES" sz="1200" kern="1200" dirty="0" err="1">
                <a:solidFill>
                  <a:schemeClr val="tx1"/>
                </a:solidFill>
                <a:effectLst/>
                <a:latin typeface="+mn-lt"/>
                <a:ea typeface="+mn-ea"/>
                <a:cs typeface="+mn-cs"/>
              </a:rPr>
              <a:t>mentions</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v. ci-</a:t>
            </a:r>
            <a:r>
              <a:rPr lang="es-ES" sz="1200" i="1" kern="1200" dirty="0" err="1">
                <a:solidFill>
                  <a:schemeClr val="tx1"/>
                </a:solidFill>
                <a:effectLst/>
                <a:latin typeface="+mn-lt"/>
                <a:ea typeface="+mn-ea"/>
                <a:cs typeface="+mn-cs"/>
              </a:rPr>
              <a:t>après</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a:t>
            </a:r>
            <a:r>
              <a:rPr lang="es-ES" sz="1200" kern="1200" dirty="0" err="1">
                <a:solidFill>
                  <a:schemeClr val="tx1"/>
                </a:solidFill>
                <a:effectLst/>
                <a:latin typeface="+mn-lt"/>
                <a:ea typeface="+mn-ea"/>
                <a:cs typeface="+mn-cs"/>
              </a:rPr>
              <a:t>Cour</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cassation</a:t>
            </a:r>
            <a:r>
              <a:rPr lang="es-ES" sz="1200" kern="1200" dirty="0">
                <a:solidFill>
                  <a:schemeClr val="tx1"/>
                </a:solidFill>
                <a:effectLst/>
                <a:latin typeface="+mn-lt"/>
                <a:ea typeface="+mn-ea"/>
                <a:cs typeface="+mn-cs"/>
              </a:rPr>
              <a:t> a </a:t>
            </a:r>
            <a:r>
              <a:rPr lang="es-ES" sz="1200" kern="1200" dirty="0" err="1">
                <a:solidFill>
                  <a:schemeClr val="tx1"/>
                </a:solidFill>
                <a:effectLst/>
                <a:latin typeface="+mn-lt"/>
                <a:ea typeface="+mn-ea"/>
                <a:cs typeface="+mn-cs"/>
              </a:rPr>
              <a:t>récemment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précisé</a:t>
            </a:r>
            <a:r>
              <a:rPr lang="es-ES" sz="1200" kern="1200" dirty="0">
                <a:solidFill>
                  <a:schemeClr val="tx1"/>
                </a:solidFill>
                <a:effectLst/>
                <a:latin typeface="+mn-lt"/>
                <a:ea typeface="+mn-ea"/>
                <a:cs typeface="+mn-cs"/>
              </a:rPr>
              <a:t> que, </a:t>
            </a:r>
            <a:r>
              <a:rPr lang="es-ES" sz="1200" kern="1200" dirty="0" err="1">
                <a:solidFill>
                  <a:schemeClr val="tx1"/>
                </a:solidFill>
                <a:effectLst/>
                <a:latin typeface="+mn-lt"/>
                <a:ea typeface="+mn-ea"/>
                <a:cs typeface="+mn-cs"/>
              </a:rPr>
              <a:t>lorsque</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plusieurs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inspecteurs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ont</a:t>
            </a:r>
            <a:r>
              <a:rPr lang="es-ES" sz="1200" kern="1200" dirty="0">
                <a:solidFill>
                  <a:schemeClr val="tx1"/>
                </a:solidFill>
                <a:effectLst/>
                <a:latin typeface="+mn-lt"/>
                <a:ea typeface="+mn-ea"/>
                <a:cs typeface="+mn-cs"/>
              </a:rPr>
              <a:t> participé à </a:t>
            </a:r>
            <a:r>
              <a:rPr lang="es-ES" sz="1200" kern="1200" dirty="0" err="1">
                <a:solidFill>
                  <a:schemeClr val="tx1"/>
                </a:solidFill>
                <a:effectLst/>
                <a:latin typeface="+mn-lt"/>
                <a:ea typeface="+mn-ea"/>
                <a:cs typeface="+mn-cs"/>
              </a:rPr>
              <a:t>l’opération</a:t>
            </a:r>
            <a:r>
              <a:rPr lang="es-ES" sz="1200"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contrôle</a:t>
            </a:r>
            <a:r>
              <a:rPr lang="es-ES" sz="1200" b="1" kern="1200" dirty="0">
                <a:solidFill>
                  <a:schemeClr val="tx1"/>
                </a:solidFill>
                <a:effectLst/>
                <a:latin typeface="+mn-lt"/>
                <a:ea typeface="+mn-ea"/>
                <a:cs typeface="+mn-cs"/>
              </a:rPr>
              <a:t>,</a:t>
            </a:r>
            <a:r>
              <a:rPr lang="es-ES" sz="1200" kern="1200" dirty="0">
                <a:solidFill>
                  <a:schemeClr val="tx1"/>
                </a:solidFill>
                <a:effectLst/>
                <a:latin typeface="+mn-lt"/>
                <a:ea typeface="+mn-ea"/>
                <a:cs typeface="+mn-cs"/>
              </a:rPr>
              <a:t> la lettre d’observations doit </a:t>
            </a:r>
            <a:r>
              <a:rPr lang="es-ES" sz="1200" kern="1200" dirty="0" err="1">
                <a:solidFill>
                  <a:schemeClr val="tx1"/>
                </a:solidFill>
                <a:effectLst/>
                <a:latin typeface="+mn-lt"/>
                <a:ea typeface="+mn-ea"/>
                <a:cs typeface="+mn-cs"/>
              </a:rPr>
              <a:t>impérativement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comporter</a:t>
            </a:r>
            <a:r>
              <a:rPr lang="es-ES" sz="1200" kern="1200" dirty="0">
                <a:solidFill>
                  <a:schemeClr val="tx1"/>
                </a:solidFill>
                <a:effectLst/>
                <a:latin typeface="+mn-lt"/>
                <a:ea typeface="+mn-ea"/>
                <a:cs typeface="+mn-cs"/>
              </a:rPr>
              <a:t> la </a:t>
            </a:r>
            <a:r>
              <a:rPr lang="es-ES" sz="1200" b="1" kern="1200" dirty="0" err="1">
                <a:solidFill>
                  <a:schemeClr val="tx1"/>
                </a:solidFill>
                <a:effectLst/>
                <a:latin typeface="+mn-lt"/>
                <a:ea typeface="+mn-ea"/>
                <a:cs typeface="+mn-cs"/>
              </a:rPr>
              <a:t>signature</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chacun</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d’eux</a:t>
            </a:r>
            <a:r>
              <a:rPr lang="es-ES" sz="1200" b="1" kern="1200" dirty="0">
                <a:solidFill>
                  <a:schemeClr val="tx1"/>
                </a:solidFill>
                <a:effectLst/>
                <a:latin typeface="+mn-lt"/>
                <a:ea typeface="+mn-ea"/>
                <a:cs typeface="+mn-cs"/>
              </a:rPr>
              <a:t>.</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défaut</a:t>
            </a:r>
            <a:r>
              <a:rPr lang="es-ES" sz="1200" kern="1200" dirty="0">
                <a:solidFill>
                  <a:schemeClr val="tx1"/>
                </a:solidFill>
                <a:effectLst/>
                <a:latin typeface="+mn-lt"/>
                <a:ea typeface="+mn-ea"/>
                <a:cs typeface="+mn-cs"/>
              </a:rPr>
              <a:t>, elle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irrégulière</a:t>
            </a:r>
            <a:r>
              <a:rPr lang="es-ES" sz="1200" kern="1200" dirty="0">
                <a:solidFill>
                  <a:schemeClr val="tx1"/>
                </a:solidFill>
                <a:effectLst/>
                <a:latin typeface="+mn-lt"/>
                <a:ea typeface="+mn-ea"/>
                <a:cs typeface="+mn-cs"/>
              </a:rPr>
              <a:t> et </a:t>
            </a:r>
            <a:r>
              <a:rPr lang="es-ES" sz="1200" kern="1200" dirty="0" err="1">
                <a:solidFill>
                  <a:schemeClr val="tx1"/>
                </a:solidFill>
                <a:effectLst/>
                <a:latin typeface="+mn-lt"/>
                <a:ea typeface="+mn-ea"/>
                <a:cs typeface="+mn-cs"/>
              </a:rPr>
              <a:t>emporte</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nullité</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opérations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et de </a:t>
            </a:r>
            <a:r>
              <a:rPr lang="es-ES" sz="1200" kern="1200" dirty="0" err="1">
                <a:solidFill>
                  <a:schemeClr val="tx1"/>
                </a:solidFill>
                <a:effectLst/>
                <a:latin typeface="+mn-lt"/>
                <a:ea typeface="+mn-ea"/>
                <a:cs typeface="+mn-cs"/>
              </a:rPr>
              <a:t>redressement</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6 </a:t>
            </a:r>
            <a:r>
              <a:rPr lang="es-ES" sz="1200" i="1" kern="1200" dirty="0" err="1">
                <a:solidFill>
                  <a:schemeClr val="tx1"/>
                </a:solidFill>
                <a:effectLst/>
                <a:latin typeface="+mn-lt"/>
                <a:ea typeface="+mn-ea"/>
                <a:cs typeface="+mn-cs"/>
              </a:rPr>
              <a:t>novembre</a:t>
            </a:r>
            <a:r>
              <a:rPr lang="es-ES" sz="1200" i="1" kern="1200" dirty="0">
                <a:solidFill>
                  <a:schemeClr val="tx1"/>
                </a:solidFill>
                <a:effectLst/>
                <a:latin typeface="+mn-lt"/>
                <a:ea typeface="+mn-ea"/>
                <a:cs typeface="+mn-cs"/>
              </a:rPr>
              <a:t> 2014, n° 13-23.990 F-PB, v. le dossier </a:t>
            </a:r>
            <a:r>
              <a:rPr lang="es-ES" sz="1200" i="1" kern="1200" dirty="0" err="1">
                <a:solidFill>
                  <a:schemeClr val="tx1"/>
                </a:solidFill>
                <a:effectLst/>
                <a:latin typeface="+mn-lt"/>
                <a:ea typeface="+mn-ea"/>
                <a:cs typeface="+mn-cs"/>
              </a:rPr>
              <a:t>jurisprudence</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hebdo</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Juris</a:t>
            </a:r>
            <a:r>
              <a:rPr lang="es-ES" sz="1200" i="1" kern="1200" dirty="0">
                <a:solidFill>
                  <a:schemeClr val="tx1"/>
                </a:solidFill>
                <a:effectLst/>
                <a:latin typeface="+mn-lt"/>
                <a:ea typeface="+mn-ea"/>
                <a:cs typeface="+mn-cs"/>
              </a:rPr>
              <a:t>.- n° 235/2014 du 30 </a:t>
            </a:r>
            <a:r>
              <a:rPr lang="es-ES" sz="1200" i="1" kern="1200" dirty="0" err="1">
                <a:solidFill>
                  <a:schemeClr val="tx1"/>
                </a:solidFill>
                <a:effectLst/>
                <a:latin typeface="+mn-lt"/>
                <a:ea typeface="+mn-ea"/>
                <a:cs typeface="+mn-cs"/>
              </a:rPr>
              <a:t>décembre</a:t>
            </a:r>
            <a:r>
              <a:rPr lang="es-ES" sz="1200" i="1" kern="1200" dirty="0">
                <a:solidFill>
                  <a:schemeClr val="tx1"/>
                </a:solidFill>
                <a:effectLst/>
                <a:latin typeface="+mn-lt"/>
                <a:ea typeface="+mn-ea"/>
                <a:cs typeface="+mn-cs"/>
              </a:rPr>
              <a:t> 2014).</a:t>
            </a:r>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DÉLAI DE COMMUNICATION</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a:t>
            </a:r>
            <a:r>
              <a:rPr lang="es-ES" sz="1200" kern="1200" dirty="0" err="1">
                <a:solidFill>
                  <a:schemeClr val="tx1"/>
                </a:solidFill>
                <a:effectLst/>
                <a:latin typeface="+mn-lt"/>
                <a:ea typeface="+mn-ea"/>
                <a:cs typeface="+mn-cs"/>
              </a:rPr>
              <a:t>communication</a:t>
            </a:r>
            <a:r>
              <a:rPr lang="es-ES" sz="1200" kern="1200" dirty="0">
                <a:solidFill>
                  <a:schemeClr val="tx1"/>
                </a:solidFill>
                <a:effectLst/>
                <a:latin typeface="+mn-lt"/>
                <a:ea typeface="+mn-ea"/>
                <a:cs typeface="+mn-cs"/>
              </a:rPr>
              <a:t> de la lettre d’observations </a:t>
            </a:r>
            <a:r>
              <a:rPr lang="es-ES" sz="1200" kern="1200" dirty="0" err="1">
                <a:solidFill>
                  <a:schemeClr val="tx1"/>
                </a:solidFill>
                <a:effectLst/>
                <a:latin typeface="+mn-lt"/>
                <a:ea typeface="+mn-ea"/>
                <a:cs typeface="+mn-cs"/>
              </a:rPr>
              <a:t>n’est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soumise</a:t>
            </a:r>
            <a:r>
              <a:rPr lang="es-ES" sz="1200" kern="1200" dirty="0">
                <a:solidFill>
                  <a:schemeClr val="tx1"/>
                </a:solidFill>
                <a:effectLst/>
                <a:latin typeface="+mn-lt"/>
                <a:ea typeface="+mn-ea"/>
                <a:cs typeface="+mn-cs"/>
              </a:rPr>
              <a:t> à </a:t>
            </a:r>
            <a:r>
              <a:rPr lang="es-ES" sz="1200" b="1" kern="1200" dirty="0" err="1">
                <a:solidFill>
                  <a:schemeClr val="tx1"/>
                </a:solidFill>
                <a:effectLst/>
                <a:latin typeface="+mn-lt"/>
                <a:ea typeface="+mn-ea"/>
                <a:cs typeface="+mn-cs"/>
              </a:rPr>
              <a:t>aucun</a:t>
            </a:r>
            <a:r>
              <a:rPr lang="es-ES" sz="1200" b="1" kern="1200" dirty="0">
                <a:solidFill>
                  <a:schemeClr val="tx1"/>
                </a:solidFill>
                <a:effectLst/>
                <a:latin typeface="+mn-lt"/>
                <a:ea typeface="+mn-ea"/>
                <a:cs typeface="+mn-cs"/>
              </a:rPr>
              <a:t> délai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particulier</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11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2005, n° 03-20.898).</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Ainsi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lorsqu’une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Urssaf</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envoie</a:t>
            </a:r>
            <a:r>
              <a:rPr lang="es-ES" sz="1200" kern="1200" dirty="0">
                <a:solidFill>
                  <a:schemeClr val="tx1"/>
                </a:solidFill>
                <a:effectLst/>
                <a:latin typeface="+mn-lt"/>
                <a:ea typeface="+mn-ea"/>
                <a:cs typeface="+mn-cs"/>
              </a:rPr>
              <a:t> une </a:t>
            </a:r>
            <a:r>
              <a:rPr lang="es-ES" sz="1200" kern="1200" dirty="0" err="1">
                <a:solidFill>
                  <a:schemeClr val="tx1"/>
                </a:solidFill>
                <a:effectLst/>
                <a:latin typeface="+mn-lt"/>
                <a:ea typeface="+mn-ea"/>
                <a:cs typeface="+mn-cs"/>
              </a:rPr>
              <a:t>première</a:t>
            </a:r>
            <a:r>
              <a:rPr lang="es-ES" sz="1200" kern="1200" dirty="0">
                <a:solidFill>
                  <a:schemeClr val="tx1"/>
                </a:solidFill>
                <a:effectLst/>
                <a:latin typeface="+mn-lt"/>
                <a:ea typeface="+mn-ea"/>
                <a:cs typeface="+mn-cs"/>
              </a:rPr>
              <a:t> lettre d’observations non </a:t>
            </a:r>
            <a:r>
              <a:rPr lang="es-ES" sz="1200" kern="1200" dirty="0" err="1">
                <a:solidFill>
                  <a:schemeClr val="tx1"/>
                </a:solidFill>
                <a:effectLst/>
                <a:latin typeface="+mn-lt"/>
                <a:ea typeface="+mn-ea"/>
                <a:cs typeface="+mn-cs"/>
              </a:rPr>
              <a:t>valablement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notifiée</a:t>
            </a:r>
            <a:r>
              <a:rPr lang="es-ES" sz="1200" kern="1200" dirty="0">
                <a:solidFill>
                  <a:schemeClr val="tx1"/>
                </a:solidFill>
                <a:effectLst/>
                <a:latin typeface="+mn-lt"/>
                <a:ea typeface="+mn-ea"/>
                <a:cs typeface="+mn-cs"/>
              </a:rPr>
              <a:t>, elle </a:t>
            </a:r>
            <a:r>
              <a:rPr lang="es-ES" sz="1200" kern="1200" dirty="0" err="1">
                <a:solidFill>
                  <a:schemeClr val="tx1"/>
                </a:solidFill>
                <a:effectLst/>
                <a:latin typeface="+mn-lt"/>
                <a:ea typeface="+mn-ea"/>
                <a:cs typeface="+mn-cs"/>
              </a:rPr>
              <a:t>peut</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transmettre</a:t>
            </a:r>
            <a:r>
              <a:rPr lang="es-ES" sz="1200" kern="1200" dirty="0">
                <a:solidFill>
                  <a:schemeClr val="tx1"/>
                </a:solidFill>
                <a:effectLst/>
                <a:latin typeface="+mn-lt"/>
                <a:ea typeface="+mn-ea"/>
                <a:cs typeface="+mn-cs"/>
              </a:rPr>
              <a:t> une </a:t>
            </a:r>
            <a:r>
              <a:rPr lang="es-ES" sz="1200" kern="1200" dirty="0" err="1">
                <a:solidFill>
                  <a:schemeClr val="tx1"/>
                </a:solidFill>
                <a:effectLst/>
                <a:latin typeface="+mn-lt"/>
                <a:ea typeface="+mn-ea"/>
                <a:cs typeface="+mn-cs"/>
              </a:rPr>
              <a:t>seconde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produira</a:t>
            </a:r>
            <a:r>
              <a:rPr lang="es-ES" sz="1200" kern="1200" dirty="0">
                <a:solidFill>
                  <a:schemeClr val="tx1"/>
                </a:solidFill>
                <a:effectLst/>
                <a:latin typeface="+mn-lt"/>
                <a:ea typeface="+mn-ea"/>
                <a:cs typeface="+mn-cs"/>
              </a:rPr>
              <a:t> tous </a:t>
            </a:r>
            <a:r>
              <a:rPr lang="es-ES" sz="1200" kern="1200" dirty="0" err="1">
                <a:solidFill>
                  <a:schemeClr val="tx1"/>
                </a:solidFill>
                <a:effectLst/>
                <a:latin typeface="+mn-lt"/>
                <a:ea typeface="+mn-ea"/>
                <a:cs typeface="+mn-cs"/>
              </a:rPr>
              <a:t>ses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effets</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11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2005, n° 03-20.898).</a:t>
            </a:r>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MODALITÉS DE COMMUNICATION</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lettre d’observations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(Lettre-</a:t>
            </a:r>
            <a:r>
              <a:rPr lang="es-ES" sz="1200" i="1" kern="1200" dirty="0" err="1">
                <a:solidFill>
                  <a:schemeClr val="tx1"/>
                </a:solidFill>
                <a:effectLst/>
                <a:latin typeface="+mn-lt"/>
                <a:ea typeface="+mn-ea"/>
                <a:cs typeface="+mn-cs"/>
              </a:rPr>
              <a:t>circ</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Acoss</a:t>
            </a:r>
            <a:r>
              <a:rPr lang="es-ES" sz="1200" i="1" kern="1200" dirty="0">
                <a:solidFill>
                  <a:schemeClr val="tx1"/>
                </a:solidFill>
                <a:effectLst/>
                <a:latin typeface="+mn-lt"/>
                <a:ea typeface="+mn-ea"/>
                <a:cs typeface="+mn-cs"/>
              </a:rPr>
              <a:t> n° 1999-082 du 16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1999)</a:t>
            </a:r>
            <a:r>
              <a:rPr lang="es-E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soit</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remise</a:t>
            </a:r>
            <a:r>
              <a:rPr lang="es-ES" sz="1200" b="1" kern="1200" dirty="0">
                <a:solidFill>
                  <a:schemeClr val="tx1"/>
                </a:solidFill>
                <a:effectLst/>
                <a:latin typeface="+mn-lt"/>
                <a:ea typeface="+mn-ea"/>
                <a:cs typeface="+mn-cs"/>
              </a:rPr>
              <a:t> en </a:t>
            </a:r>
            <a:r>
              <a:rPr lang="es-ES" sz="1200" b="1" kern="1200" dirty="0" err="1">
                <a:solidFill>
                  <a:schemeClr val="tx1"/>
                </a:solidFill>
                <a:effectLst/>
                <a:latin typeface="+mn-lt"/>
                <a:ea typeface="+mn-ea"/>
                <a:cs typeface="+mn-cs"/>
              </a:rPr>
              <a:t>main</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propre</a:t>
            </a:r>
            <a:r>
              <a:rPr lang="es-ES" sz="1200" kern="1200" dirty="0">
                <a:solidFill>
                  <a:schemeClr val="tx1"/>
                </a:solidFill>
                <a:effectLst/>
                <a:latin typeface="+mn-lt"/>
                <a:ea typeface="+mn-ea"/>
                <a:cs typeface="+mn-cs"/>
              </a:rPr>
              <a:t> au cotisant, à </a:t>
            </a:r>
            <a:r>
              <a:rPr lang="es-ES" sz="1200" kern="1200" dirty="0" err="1">
                <a:solidFill>
                  <a:schemeClr val="tx1"/>
                </a:solidFill>
                <a:effectLst/>
                <a:latin typeface="+mn-lt"/>
                <a:ea typeface="+mn-ea"/>
                <a:cs typeface="+mn-cs"/>
              </a:rPr>
              <a:t>l’issue</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dernière</a:t>
            </a:r>
            <a:r>
              <a:rPr lang="es-ES" sz="1200" kern="1200" dirty="0">
                <a:solidFill>
                  <a:schemeClr val="tx1"/>
                </a:solidFill>
                <a:effectLst/>
                <a:latin typeface="+mn-lt"/>
                <a:ea typeface="+mn-ea"/>
                <a:cs typeface="+mn-cs"/>
              </a:rPr>
              <a:t> visite de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Elle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ce cas </a:t>
            </a:r>
            <a:r>
              <a:rPr lang="es-ES" sz="1200" kern="1200" dirty="0" err="1">
                <a:solidFill>
                  <a:schemeClr val="tx1"/>
                </a:solidFill>
                <a:effectLst/>
                <a:latin typeface="+mn-lt"/>
                <a:ea typeface="+mn-ea"/>
                <a:cs typeface="+mn-cs"/>
              </a:rPr>
              <a:t>cosignée</a:t>
            </a:r>
            <a:r>
              <a:rPr lang="es-ES" sz="1200" kern="1200" dirty="0">
                <a:solidFill>
                  <a:schemeClr val="tx1"/>
                </a:solidFill>
                <a:effectLst/>
                <a:latin typeface="+mn-lt"/>
                <a:ea typeface="+mn-ea"/>
                <a:cs typeface="+mn-cs"/>
              </a:rPr>
              <a:t> par </a:t>
            </a:r>
            <a:r>
              <a:rPr lang="es-ES" sz="1200" kern="1200" dirty="0" err="1">
                <a:solidFill>
                  <a:schemeClr val="tx1"/>
                </a:solidFill>
                <a:effectLst/>
                <a:latin typeface="+mn-lt"/>
                <a:ea typeface="+mn-ea"/>
                <a:cs typeface="+mn-cs"/>
              </a:rPr>
              <a:t>l’inspecteur</a:t>
            </a:r>
            <a:r>
              <a:rPr lang="es-ES" sz="1200" kern="1200" dirty="0">
                <a:solidFill>
                  <a:schemeClr val="tx1"/>
                </a:solidFill>
                <a:effectLst/>
                <a:latin typeface="+mn-lt"/>
                <a:ea typeface="+mn-ea"/>
                <a:cs typeface="+mn-cs"/>
              </a:rPr>
              <a:t> et l’employeur, la </a:t>
            </a:r>
            <a:r>
              <a:rPr lang="es-ES" sz="1200" kern="1200" dirty="0" err="1">
                <a:solidFill>
                  <a:schemeClr val="tx1"/>
                </a:solidFill>
                <a:effectLst/>
                <a:latin typeface="+mn-lt"/>
                <a:ea typeface="+mn-ea"/>
                <a:cs typeface="+mn-cs"/>
              </a:rPr>
              <a:t>signature</a:t>
            </a:r>
            <a:r>
              <a:rPr lang="es-ES" sz="1200" kern="1200" dirty="0">
                <a:solidFill>
                  <a:schemeClr val="tx1"/>
                </a:solidFill>
                <a:effectLst/>
                <a:latin typeface="+mn-lt"/>
                <a:ea typeface="+mn-ea"/>
                <a:cs typeface="+mn-cs"/>
              </a:rPr>
              <a:t> de ce </a:t>
            </a:r>
            <a:r>
              <a:rPr lang="es-ES" sz="1200" kern="1200" dirty="0" err="1">
                <a:solidFill>
                  <a:schemeClr val="tx1"/>
                </a:solidFill>
                <a:effectLst/>
                <a:latin typeface="+mn-lt"/>
                <a:ea typeface="+mn-ea"/>
                <a:cs typeface="+mn-cs"/>
              </a:rPr>
              <a:t>dernier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préjugeant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pas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l’acceptation</a:t>
            </a:r>
            <a:r>
              <a:rPr lang="es-ES" sz="1200" kern="1200" dirty="0">
                <a:solidFill>
                  <a:schemeClr val="tx1"/>
                </a:solidFill>
                <a:effectLst/>
                <a:latin typeface="+mn-lt"/>
                <a:ea typeface="+mn-ea"/>
                <a:cs typeface="+mn-cs"/>
              </a:rPr>
              <a:t> des observations </a:t>
            </a:r>
            <a:r>
              <a:rPr lang="es-ES" sz="1200" kern="1200" dirty="0" err="1">
                <a:solidFill>
                  <a:schemeClr val="tx1"/>
                </a:solidFill>
                <a:effectLst/>
                <a:latin typeface="+mn-lt"/>
                <a:ea typeface="+mn-ea"/>
                <a:cs typeface="+mn-cs"/>
              </a:rPr>
              <a:t>faites</a:t>
            </a:r>
            <a:r>
              <a:rPr lang="es-ES" sz="1200" kern="1200" dirty="0">
                <a:solidFill>
                  <a:schemeClr val="tx1"/>
                </a:solidFill>
                <a:effectLst/>
                <a:latin typeface="+mn-lt"/>
                <a:ea typeface="+mn-ea"/>
                <a:cs typeface="+mn-cs"/>
              </a:rPr>
              <a:t> par </a:t>
            </a:r>
            <a:r>
              <a:rPr lang="es-ES" sz="1200" kern="1200" dirty="0" err="1">
                <a:solidFill>
                  <a:schemeClr val="tx1"/>
                </a:solidFill>
                <a:effectLst/>
                <a:latin typeface="+mn-lt"/>
                <a:ea typeface="+mn-ea"/>
                <a:cs typeface="+mn-cs"/>
              </a:rPr>
              <a:t>l’inspecteur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mais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seulement</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prise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connaissance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celles</a:t>
            </a:r>
            <a:r>
              <a:rPr lang="es-ES" sz="1200" kern="1200" dirty="0">
                <a:solidFill>
                  <a:schemeClr val="tx1"/>
                </a:solidFill>
                <a:effectLst/>
                <a:latin typeface="+mn-lt"/>
                <a:ea typeface="+mn-ea"/>
                <a:cs typeface="+mn-cs"/>
              </a:rPr>
              <a:t>-ci ;</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soit</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envoyée</a:t>
            </a:r>
            <a:r>
              <a:rPr lang="es-ES" sz="1200" b="1" kern="1200" dirty="0">
                <a:solidFill>
                  <a:schemeClr val="tx1"/>
                </a:solidFill>
                <a:effectLst/>
                <a:latin typeface="+mn-lt"/>
                <a:ea typeface="+mn-ea"/>
                <a:cs typeface="+mn-cs"/>
              </a:rPr>
              <a:t> par lettre </a:t>
            </a:r>
            <a:r>
              <a:rPr lang="es-ES" sz="1200" b="1" kern="1200" dirty="0" err="1">
                <a:solidFill>
                  <a:schemeClr val="tx1"/>
                </a:solidFill>
                <a:effectLst/>
                <a:latin typeface="+mn-lt"/>
                <a:ea typeface="+mn-ea"/>
                <a:cs typeface="+mn-cs"/>
              </a:rPr>
              <a:t>recommandée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avec</a:t>
            </a:r>
            <a:r>
              <a:rPr lang="es-ES" sz="1200" kern="1200" dirty="0">
                <a:solidFill>
                  <a:schemeClr val="tx1"/>
                </a:solidFill>
                <a:effectLst/>
                <a:latin typeface="+mn-lt"/>
                <a:ea typeface="+mn-ea"/>
                <a:cs typeface="+mn-cs"/>
              </a:rPr>
              <a:t> avis de </a:t>
            </a:r>
            <a:r>
              <a:rPr lang="es-ES" sz="1200" kern="1200" dirty="0" err="1">
                <a:solidFill>
                  <a:schemeClr val="tx1"/>
                </a:solidFill>
                <a:effectLst/>
                <a:latin typeface="+mn-lt"/>
                <a:ea typeface="+mn-ea"/>
                <a:cs typeface="+mn-cs"/>
              </a:rPr>
              <a:t>réception</a:t>
            </a:r>
            <a:r>
              <a:rPr lang="es-ES" sz="1200" kern="1200" dirty="0">
                <a:solidFill>
                  <a:schemeClr val="tx1"/>
                </a:solidFill>
                <a:effectLst/>
                <a:latin typeface="+mn-lt"/>
                <a:ea typeface="+mn-ea"/>
                <a:cs typeface="+mn-cs"/>
              </a:rPr>
              <a:t> (LRAR).</a:t>
            </a:r>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PREUVE DE LA COMMUNICATION</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a:t>
            </a:r>
            <a:r>
              <a:rPr lang="es-ES" sz="1200" kern="1200" dirty="0" err="1">
                <a:solidFill>
                  <a:schemeClr val="tx1"/>
                </a:solidFill>
                <a:effectLst/>
                <a:latin typeface="+mn-lt"/>
                <a:ea typeface="+mn-ea"/>
                <a:cs typeface="+mn-cs"/>
              </a:rPr>
              <a:t>charge</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preuve</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communication</a:t>
            </a:r>
            <a:r>
              <a:rPr lang="es-ES" sz="1200" kern="1200" dirty="0">
                <a:solidFill>
                  <a:schemeClr val="tx1"/>
                </a:solidFill>
                <a:effectLst/>
                <a:latin typeface="+mn-lt"/>
                <a:ea typeface="+mn-ea"/>
                <a:cs typeface="+mn-cs"/>
              </a:rPr>
              <a:t> de la lettre d’observations </a:t>
            </a:r>
            <a:r>
              <a:rPr lang="es-ES" sz="1200" b="1" kern="1200" dirty="0" err="1">
                <a:solidFill>
                  <a:schemeClr val="tx1"/>
                </a:solidFill>
                <a:effectLst/>
                <a:latin typeface="+mn-lt"/>
                <a:ea typeface="+mn-ea"/>
                <a:cs typeface="+mn-cs"/>
              </a:rPr>
              <a:t>pèse</a:t>
            </a:r>
            <a:r>
              <a:rPr lang="es-ES" sz="1200" b="1" kern="1200" dirty="0">
                <a:solidFill>
                  <a:schemeClr val="tx1"/>
                </a:solidFill>
                <a:effectLst/>
                <a:latin typeface="+mn-lt"/>
                <a:ea typeface="+mn-ea"/>
                <a:cs typeface="+mn-cs"/>
              </a:rPr>
              <a:t> sur </a:t>
            </a:r>
            <a:r>
              <a:rPr lang="es-ES" sz="1200" b="1" kern="1200" dirty="0" err="1">
                <a:solidFill>
                  <a:schemeClr val="tx1"/>
                </a:solidFill>
                <a:effectLst/>
                <a:latin typeface="+mn-lt"/>
                <a:ea typeface="+mn-ea"/>
                <a:cs typeface="+mn-cs"/>
              </a:rPr>
              <a:t>l’Urssaf</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soc.</a:t>
            </a:r>
            <a:r>
              <a:rPr lang="es-ES" sz="1200" i="1" kern="1200" dirty="0">
                <a:solidFill>
                  <a:schemeClr val="tx1"/>
                </a:solidFill>
                <a:effectLst/>
                <a:latin typeface="+mn-lt"/>
                <a:ea typeface="+mn-ea"/>
                <a:cs typeface="+mn-cs"/>
              </a:rPr>
              <a:t>, 7 </a:t>
            </a:r>
            <a:r>
              <a:rPr lang="es-ES" sz="1200" i="1" kern="1200" dirty="0" err="1">
                <a:solidFill>
                  <a:schemeClr val="tx1"/>
                </a:solidFill>
                <a:effectLst/>
                <a:latin typeface="+mn-lt"/>
                <a:ea typeface="+mn-ea"/>
                <a:cs typeface="+mn-cs"/>
              </a:rPr>
              <a:t>mai</a:t>
            </a:r>
            <a:r>
              <a:rPr lang="es-ES" sz="1200" i="1" kern="1200" dirty="0">
                <a:solidFill>
                  <a:schemeClr val="tx1"/>
                </a:solidFill>
                <a:effectLst/>
                <a:latin typeface="+mn-lt"/>
                <a:ea typeface="+mn-ea"/>
                <a:cs typeface="+mn-cs"/>
              </a:rPr>
              <a:t> 1991, n° 88-16.344).</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Aussi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l’Union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doit</a:t>
            </a:r>
            <a:r>
              <a:rPr lang="es-ES" sz="1200" kern="1200" dirty="0">
                <a:solidFill>
                  <a:schemeClr val="tx1"/>
                </a:solidFill>
                <a:effectLst/>
                <a:latin typeface="+mn-lt"/>
                <a:ea typeface="+mn-ea"/>
                <a:cs typeface="+mn-cs"/>
              </a:rPr>
              <a:t>-elle </a:t>
            </a:r>
            <a:r>
              <a:rPr lang="es-ES" sz="1200" kern="1200" dirty="0" err="1">
                <a:solidFill>
                  <a:schemeClr val="tx1"/>
                </a:solidFill>
                <a:effectLst/>
                <a:latin typeface="+mn-lt"/>
                <a:ea typeface="+mn-ea"/>
                <a:cs typeface="+mn-cs"/>
              </a:rPr>
              <a:t>être</a:t>
            </a:r>
            <a:r>
              <a:rPr lang="es-ES" sz="1200" kern="1200" dirty="0">
                <a:solidFill>
                  <a:schemeClr val="tx1"/>
                </a:solidFill>
                <a:effectLst/>
                <a:latin typeface="+mn-lt"/>
                <a:ea typeface="+mn-ea"/>
                <a:cs typeface="+mn-cs"/>
              </a:rPr>
              <a:t> en mesure de </a:t>
            </a:r>
            <a:r>
              <a:rPr lang="es-ES" sz="1200" kern="1200" dirty="0" err="1">
                <a:solidFill>
                  <a:schemeClr val="tx1"/>
                </a:solidFill>
                <a:effectLst/>
                <a:latin typeface="+mn-lt"/>
                <a:ea typeface="+mn-ea"/>
                <a:cs typeface="+mn-cs"/>
              </a:rPr>
              <a:t>prouver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qu’elle</a:t>
            </a:r>
            <a:r>
              <a:rPr lang="es-ES" sz="1200" kern="1200" dirty="0">
                <a:solidFill>
                  <a:schemeClr val="tx1"/>
                </a:solidFill>
                <a:effectLst/>
                <a:latin typeface="+mn-lt"/>
                <a:ea typeface="+mn-ea"/>
                <a:cs typeface="+mn-cs"/>
              </a:rPr>
              <a:t> a </a:t>
            </a:r>
            <a:r>
              <a:rPr lang="es-ES" sz="1200" kern="1200" dirty="0" err="1">
                <a:solidFill>
                  <a:schemeClr val="tx1"/>
                </a:solidFill>
                <a:effectLst/>
                <a:latin typeface="+mn-lt"/>
                <a:ea typeface="+mn-ea"/>
                <a:cs typeface="+mn-cs"/>
              </a:rPr>
              <a:t>satisfait</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ses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obligations</a:t>
            </a:r>
            <a:r>
              <a:rPr lang="es-ES" sz="1200" kern="1200" dirty="0">
                <a:solidFill>
                  <a:schemeClr val="tx1"/>
                </a:solidFill>
                <a:effectLst/>
                <a:latin typeface="+mn-lt"/>
                <a:ea typeface="+mn-ea"/>
                <a:cs typeface="+mn-cs"/>
              </a:rPr>
              <a:t> en la </a:t>
            </a:r>
            <a:r>
              <a:rPr lang="es-ES" sz="1200" kern="1200" dirty="0" err="1">
                <a:solidFill>
                  <a:schemeClr val="tx1"/>
                </a:solidFill>
                <a:effectLst/>
                <a:latin typeface="+mn-lt"/>
                <a:ea typeface="+mn-ea"/>
                <a:cs typeface="+mn-cs"/>
              </a:rPr>
              <a:t>matière</a:t>
            </a:r>
            <a:r>
              <a:rPr lang="es-ES" sz="1200" kern="1200" dirty="0">
                <a:solidFill>
                  <a:schemeClr val="tx1"/>
                </a:solidFill>
                <a:effectLst/>
                <a:latin typeface="+mn-lt"/>
                <a:ea typeface="+mn-ea"/>
                <a:cs typeface="+mn-cs"/>
              </a:rPr>
              <a:t>. Elle doit </a:t>
            </a:r>
            <a:r>
              <a:rPr lang="es-ES" sz="1200" kern="1200" dirty="0" err="1">
                <a:solidFill>
                  <a:schemeClr val="tx1"/>
                </a:solidFill>
                <a:effectLst/>
                <a:latin typeface="+mn-lt"/>
                <a:ea typeface="+mn-ea"/>
                <a:cs typeface="+mn-cs"/>
              </a:rPr>
              <a:t>donc</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conserver</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preuve</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réception</a:t>
            </a:r>
            <a:r>
              <a:rPr lang="es-ES" sz="1200" kern="1200" dirty="0">
                <a:solidFill>
                  <a:schemeClr val="tx1"/>
                </a:solidFill>
                <a:effectLst/>
                <a:latin typeface="+mn-lt"/>
                <a:ea typeface="+mn-ea"/>
                <a:cs typeface="+mn-cs"/>
              </a:rPr>
              <a:t> de la lettre d’observations, </a:t>
            </a:r>
            <a:r>
              <a:rPr lang="es-ES" sz="1200" kern="1200" dirty="0" err="1">
                <a:solidFill>
                  <a:schemeClr val="tx1"/>
                </a:solidFill>
                <a:effectLst/>
                <a:latin typeface="+mn-lt"/>
                <a:ea typeface="+mn-ea"/>
                <a:cs typeface="+mn-cs"/>
              </a:rPr>
              <a:t>c’est</a:t>
            </a:r>
            <a:r>
              <a:rPr lang="es-ES" sz="1200" kern="1200" dirty="0">
                <a:solidFill>
                  <a:schemeClr val="tx1"/>
                </a:solidFill>
                <a:effectLst/>
                <a:latin typeface="+mn-lt"/>
                <a:ea typeface="+mn-ea"/>
                <a:cs typeface="+mn-cs"/>
              </a:rPr>
              <a:t>-à-</a:t>
            </a:r>
            <a:r>
              <a:rPr lang="es-ES" sz="1200" kern="1200" dirty="0" err="1">
                <a:solidFill>
                  <a:schemeClr val="tx1"/>
                </a:solidFill>
                <a:effectLst/>
                <a:latin typeface="+mn-lt"/>
                <a:ea typeface="+mn-ea"/>
                <a:cs typeface="+mn-cs"/>
              </a:rPr>
              <a:t>dire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soit</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document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cosigné</a:t>
            </a:r>
            <a:r>
              <a:rPr lang="es-ES" sz="1200" kern="1200" dirty="0">
                <a:solidFill>
                  <a:schemeClr val="tx1"/>
                </a:solidFill>
                <a:effectLst/>
                <a:latin typeface="+mn-lt"/>
                <a:ea typeface="+mn-ea"/>
                <a:cs typeface="+mn-cs"/>
              </a:rPr>
              <a:t> par </a:t>
            </a:r>
            <a:r>
              <a:rPr lang="es-ES" sz="1200" kern="1200" dirty="0" err="1">
                <a:solidFill>
                  <a:schemeClr val="tx1"/>
                </a:solidFill>
                <a:effectLst/>
                <a:latin typeface="+mn-lt"/>
                <a:ea typeface="+mn-ea"/>
                <a:cs typeface="+mn-cs"/>
              </a:rPr>
              <a:t>l’inspecteur</a:t>
            </a:r>
            <a:r>
              <a:rPr lang="es-ES" sz="1200" kern="1200" dirty="0">
                <a:solidFill>
                  <a:schemeClr val="tx1"/>
                </a:solidFill>
                <a:effectLst/>
                <a:latin typeface="+mn-lt"/>
                <a:ea typeface="+mn-ea"/>
                <a:cs typeface="+mn-cs"/>
              </a:rPr>
              <a:t> et l’employeur, </a:t>
            </a:r>
            <a:r>
              <a:rPr lang="es-ES" sz="1200" kern="1200" dirty="0" err="1">
                <a:solidFill>
                  <a:schemeClr val="tx1"/>
                </a:solidFill>
                <a:effectLst/>
                <a:latin typeface="+mn-lt"/>
                <a:ea typeface="+mn-ea"/>
                <a:cs typeface="+mn-cs"/>
              </a:rPr>
              <a:t>soit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l’avis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réception</a:t>
            </a:r>
            <a:r>
              <a:rPr lang="es-ES" sz="1200" kern="1200" dirty="0">
                <a:solidFill>
                  <a:schemeClr val="tx1"/>
                </a:solidFill>
                <a:effectLst/>
                <a:latin typeface="+mn-lt"/>
                <a:ea typeface="+mn-ea"/>
                <a:cs typeface="+mn-cs"/>
              </a:rPr>
              <a:t> en cas de </a:t>
            </a:r>
            <a:r>
              <a:rPr lang="es-ES" sz="1200" kern="1200" dirty="0" err="1">
                <a:solidFill>
                  <a:schemeClr val="tx1"/>
                </a:solidFill>
                <a:effectLst/>
                <a:latin typeface="+mn-lt"/>
                <a:ea typeface="+mn-ea"/>
                <a:cs typeface="+mn-cs"/>
              </a:rPr>
              <a:t>recours</a:t>
            </a:r>
            <a:r>
              <a:rPr lang="es-ES" sz="1200" kern="1200" dirty="0">
                <a:solidFill>
                  <a:schemeClr val="tx1"/>
                </a:solidFill>
                <a:effectLst/>
                <a:latin typeface="+mn-lt"/>
                <a:ea typeface="+mn-ea"/>
                <a:cs typeface="+mn-cs"/>
              </a:rPr>
              <a:t> à une lettre </a:t>
            </a:r>
            <a:r>
              <a:rPr lang="es-ES" sz="1200" kern="1200" dirty="0" err="1">
                <a:solidFill>
                  <a:schemeClr val="tx1"/>
                </a:solidFill>
                <a:effectLst/>
                <a:latin typeface="+mn-lt"/>
                <a:ea typeface="+mn-ea"/>
                <a:cs typeface="+mn-cs"/>
              </a:rPr>
              <a:t>recommandée</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(Lettre-</a:t>
            </a:r>
            <a:r>
              <a:rPr lang="es-ES" sz="1200" i="1" kern="1200" dirty="0" err="1">
                <a:solidFill>
                  <a:schemeClr val="tx1"/>
                </a:solidFill>
                <a:effectLst/>
                <a:latin typeface="+mn-lt"/>
                <a:ea typeface="+mn-ea"/>
                <a:cs typeface="+mn-cs"/>
              </a:rPr>
              <a:t>circ</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Acoss</a:t>
            </a:r>
            <a:r>
              <a:rPr lang="es-ES" sz="1200" i="1" kern="1200" dirty="0">
                <a:solidFill>
                  <a:schemeClr val="tx1"/>
                </a:solidFill>
                <a:effectLst/>
                <a:latin typeface="+mn-lt"/>
                <a:ea typeface="+mn-ea"/>
                <a:cs typeface="+mn-cs"/>
              </a:rPr>
              <a:t> n° 1999-082 du 16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1999).</a:t>
            </a:r>
          </a:p>
          <a:p>
            <a:endParaRPr lang="es-ES" sz="1200" i="1"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3 </a:t>
            </a:r>
            <a:r>
              <a:rPr lang="es-ES" sz="1200" b="1" kern="1200" dirty="0" err="1">
                <a:solidFill>
                  <a:schemeClr val="tx1"/>
                </a:solidFill>
                <a:effectLst/>
                <a:latin typeface="+mn-lt"/>
                <a:ea typeface="+mn-ea"/>
                <a:cs typeface="+mn-cs"/>
              </a:rPr>
              <a:t>Quelles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sont</a:t>
            </a:r>
            <a:r>
              <a:rPr lang="es-ES" sz="1200" b="1" kern="1200" dirty="0">
                <a:solidFill>
                  <a:schemeClr val="tx1"/>
                </a:solidFill>
                <a:effectLst/>
                <a:latin typeface="+mn-lt"/>
                <a:ea typeface="+mn-ea"/>
                <a:cs typeface="+mn-cs"/>
              </a:rPr>
              <a:t> les </a:t>
            </a:r>
            <a:r>
              <a:rPr lang="es-ES" sz="1200" b="1" kern="1200" dirty="0" err="1">
                <a:solidFill>
                  <a:schemeClr val="tx1"/>
                </a:solidFill>
                <a:effectLst/>
                <a:latin typeface="+mn-lt"/>
                <a:ea typeface="+mn-ea"/>
                <a:cs typeface="+mn-cs"/>
              </a:rPr>
              <a:t>mentions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obligatoires</a:t>
            </a:r>
            <a:r>
              <a:rPr lang="es-ES" sz="1200" b="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lettre d’observations doit </a:t>
            </a:r>
            <a:r>
              <a:rPr lang="es-ES" sz="1200" kern="1200" dirty="0" err="1">
                <a:solidFill>
                  <a:schemeClr val="tx1"/>
                </a:solidFill>
                <a:effectLst/>
                <a:latin typeface="+mn-lt"/>
                <a:ea typeface="+mn-ea"/>
                <a:cs typeface="+mn-cs"/>
              </a:rPr>
              <a:t>obligatoirement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contenir</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mentions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listées</a:t>
            </a:r>
            <a:r>
              <a:rPr lang="es-ES" sz="1200" kern="1200" dirty="0">
                <a:solidFill>
                  <a:schemeClr val="tx1"/>
                </a:solidFill>
                <a:effectLst/>
                <a:latin typeface="+mn-lt"/>
                <a:ea typeface="+mn-ea"/>
                <a:cs typeface="+mn-cs"/>
              </a:rPr>
              <a:t> ci-</a:t>
            </a:r>
            <a:r>
              <a:rPr lang="es-ES" sz="1200" kern="1200" dirty="0" err="1">
                <a:solidFill>
                  <a:schemeClr val="tx1"/>
                </a:solidFill>
                <a:effectLst/>
                <a:latin typeface="+mn-lt"/>
                <a:ea typeface="+mn-ea"/>
                <a:cs typeface="+mn-cs"/>
              </a:rPr>
              <a:t>après</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(CSS, art. R. 243-59, al. 5).</a:t>
            </a:r>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LA LETTRE D’OBSERVATIONS : UNE FORMALITÉ SUBSTANTIELLE</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a:t>
            </a:r>
            <a:r>
              <a:rPr lang="es-ES" sz="1200" kern="1200" dirty="0" err="1">
                <a:solidFill>
                  <a:schemeClr val="tx1"/>
                </a:solidFill>
                <a:effectLst/>
                <a:latin typeface="+mn-lt"/>
                <a:ea typeface="+mn-ea"/>
                <a:cs typeface="+mn-cs"/>
              </a:rPr>
              <a:t>Cour</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cassation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tout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comme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l’Acoss</a:t>
            </a:r>
            <a:r>
              <a:rPr lang="es-ES" sz="1200" kern="1200" dirty="0">
                <a:solidFill>
                  <a:schemeClr val="tx1"/>
                </a:solidFill>
                <a:effectLst/>
                <a:latin typeface="+mn-lt"/>
                <a:ea typeface="+mn-ea"/>
                <a:cs typeface="+mn-cs"/>
              </a:rPr>
              <a:t>, estime que la </a:t>
            </a:r>
            <a:r>
              <a:rPr lang="es-ES" sz="1200" kern="1200" dirty="0" err="1">
                <a:solidFill>
                  <a:schemeClr val="tx1"/>
                </a:solidFill>
                <a:effectLst/>
                <a:latin typeface="+mn-lt"/>
                <a:ea typeface="+mn-ea"/>
                <a:cs typeface="+mn-cs"/>
              </a:rPr>
              <a:t>communication</a:t>
            </a:r>
            <a:r>
              <a:rPr lang="es-ES" sz="1200" kern="1200" dirty="0">
                <a:solidFill>
                  <a:schemeClr val="tx1"/>
                </a:solidFill>
                <a:effectLst/>
                <a:latin typeface="+mn-lt"/>
                <a:ea typeface="+mn-ea"/>
                <a:cs typeface="+mn-cs"/>
              </a:rPr>
              <a:t> des observations </a:t>
            </a:r>
            <a:r>
              <a:rPr lang="es-ES" sz="1200" kern="1200" dirty="0" err="1">
                <a:solidFill>
                  <a:schemeClr val="tx1"/>
                </a:solidFill>
                <a:effectLst/>
                <a:latin typeface="+mn-lt"/>
                <a:ea typeface="+mn-ea"/>
                <a:cs typeface="+mn-cs"/>
              </a:rPr>
              <a:t>constitue</a:t>
            </a:r>
            <a:r>
              <a:rPr lang="es-ES" sz="1200" kern="1200" dirty="0">
                <a:solidFill>
                  <a:schemeClr val="tx1"/>
                </a:solidFill>
                <a:effectLst/>
                <a:latin typeface="+mn-lt"/>
                <a:ea typeface="+mn-ea"/>
                <a:cs typeface="+mn-cs"/>
              </a:rPr>
              <a:t> une </a:t>
            </a:r>
            <a:r>
              <a:rPr lang="es-ES" sz="1200" kern="1200" dirty="0" err="1">
                <a:solidFill>
                  <a:schemeClr val="tx1"/>
                </a:solidFill>
                <a:effectLst/>
                <a:latin typeface="+mn-lt"/>
                <a:ea typeface="+mn-ea"/>
                <a:cs typeface="+mn-cs"/>
              </a:rPr>
              <a:t>formalité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substantielle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Aussi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l’absence</a:t>
            </a:r>
            <a:r>
              <a:rPr lang="es-ES" sz="1200" kern="1200" dirty="0">
                <a:solidFill>
                  <a:schemeClr val="tx1"/>
                </a:solidFill>
                <a:effectLst/>
                <a:latin typeface="+mn-lt"/>
                <a:ea typeface="+mn-ea"/>
                <a:cs typeface="+mn-cs"/>
              </a:rPr>
              <a:t> de lettre d’observations </a:t>
            </a:r>
            <a:r>
              <a:rPr lang="es-ES" sz="1200" kern="1200" dirty="0" err="1">
                <a:solidFill>
                  <a:schemeClr val="tx1"/>
                </a:solidFill>
                <a:effectLst/>
                <a:latin typeface="+mn-lt"/>
                <a:ea typeface="+mn-ea"/>
                <a:cs typeface="+mn-cs"/>
              </a:rPr>
              <a:t>entraîne</a:t>
            </a:r>
            <a:r>
              <a:rPr lang="es-ES" sz="1200" kern="1200" dirty="0">
                <a:solidFill>
                  <a:schemeClr val="tx1"/>
                </a:solidFill>
                <a:effectLst/>
                <a:latin typeface="+mn-lt"/>
                <a:ea typeface="+mn-ea"/>
                <a:cs typeface="+mn-cs"/>
              </a:rPr>
              <a:t> la </a:t>
            </a:r>
            <a:r>
              <a:rPr lang="es-ES" sz="1200" b="1" kern="1200" dirty="0" err="1">
                <a:solidFill>
                  <a:schemeClr val="tx1"/>
                </a:solidFill>
                <a:effectLst/>
                <a:latin typeface="+mn-lt"/>
                <a:ea typeface="+mn-ea"/>
                <a:cs typeface="+mn-cs"/>
              </a:rPr>
              <a:t>nullité</a:t>
            </a:r>
            <a:r>
              <a:rPr lang="es-ES" sz="1200" kern="1200" dirty="0">
                <a:solidFill>
                  <a:schemeClr val="tx1"/>
                </a:solidFill>
                <a:effectLst/>
                <a:latin typeface="+mn-lt"/>
                <a:ea typeface="+mn-ea"/>
                <a:cs typeface="+mn-cs"/>
              </a:rPr>
              <a:t> du </a:t>
            </a:r>
            <a:r>
              <a:rPr lang="es-ES" sz="1200" b="1"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et des </a:t>
            </a:r>
            <a:r>
              <a:rPr lang="es-ES" sz="1200" b="1" kern="1200" dirty="0" err="1">
                <a:solidFill>
                  <a:schemeClr val="tx1"/>
                </a:solidFill>
                <a:effectLst/>
                <a:latin typeface="+mn-lt"/>
                <a:ea typeface="+mn-ea"/>
                <a:cs typeface="+mn-cs"/>
              </a:rPr>
              <a:t>opérations</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redressements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afférentes</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soc.</a:t>
            </a:r>
            <a:r>
              <a:rPr lang="es-ES" sz="1200" i="1" kern="1200" dirty="0">
                <a:solidFill>
                  <a:schemeClr val="tx1"/>
                </a:solidFill>
                <a:effectLst/>
                <a:latin typeface="+mn-lt"/>
                <a:ea typeface="+mn-ea"/>
                <a:cs typeface="+mn-cs"/>
              </a:rPr>
              <a:t>, 6 </a:t>
            </a:r>
            <a:r>
              <a:rPr lang="es-ES" sz="1200" i="1" kern="1200" dirty="0" err="1">
                <a:solidFill>
                  <a:schemeClr val="tx1"/>
                </a:solidFill>
                <a:effectLst/>
                <a:latin typeface="+mn-lt"/>
                <a:ea typeface="+mn-ea"/>
                <a:cs typeface="+mn-cs"/>
              </a:rPr>
              <a:t>février</a:t>
            </a:r>
            <a:r>
              <a:rPr lang="es-ES" sz="1200" i="1" kern="1200" dirty="0">
                <a:solidFill>
                  <a:schemeClr val="tx1"/>
                </a:solidFill>
                <a:effectLst/>
                <a:latin typeface="+mn-lt"/>
                <a:ea typeface="+mn-ea"/>
                <a:cs typeface="+mn-cs"/>
              </a:rPr>
              <a:t> 1997, n° 95-13.685 ; </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soc.</a:t>
            </a:r>
            <a:r>
              <a:rPr lang="es-ES" sz="1200" i="1" kern="1200" dirty="0">
                <a:solidFill>
                  <a:schemeClr val="tx1"/>
                </a:solidFill>
                <a:effectLst/>
                <a:latin typeface="+mn-lt"/>
                <a:ea typeface="+mn-ea"/>
                <a:cs typeface="+mn-cs"/>
              </a:rPr>
              <a:t>, 12 </a:t>
            </a:r>
            <a:r>
              <a:rPr lang="es-ES" sz="1200" i="1" kern="1200" dirty="0" err="1">
                <a:solidFill>
                  <a:schemeClr val="tx1"/>
                </a:solidFill>
                <a:effectLst/>
                <a:latin typeface="+mn-lt"/>
                <a:ea typeface="+mn-ea"/>
                <a:cs typeface="+mn-cs"/>
              </a:rPr>
              <a:t>décembre</a:t>
            </a:r>
            <a:r>
              <a:rPr lang="es-ES" sz="1200" i="1" kern="1200" dirty="0">
                <a:solidFill>
                  <a:schemeClr val="tx1"/>
                </a:solidFill>
                <a:effectLst/>
                <a:latin typeface="+mn-lt"/>
                <a:ea typeface="+mn-ea"/>
                <a:cs typeface="+mn-cs"/>
              </a:rPr>
              <a:t> 1996, n° 95-12.881 ; </a:t>
            </a:r>
            <a:r>
              <a:rPr lang="es-ES" sz="1200" i="1" kern="1200" dirty="0" err="1">
                <a:solidFill>
                  <a:schemeClr val="tx1"/>
                </a:solidFill>
                <a:effectLst/>
                <a:latin typeface="+mn-lt"/>
                <a:ea typeface="+mn-ea"/>
                <a:cs typeface="+mn-cs"/>
              </a:rPr>
              <a:t>Lettre-circ</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Acoss</a:t>
            </a:r>
            <a:r>
              <a:rPr lang="es-ES" sz="1200" i="1" kern="1200" dirty="0">
                <a:solidFill>
                  <a:schemeClr val="tx1"/>
                </a:solidFill>
                <a:effectLst/>
                <a:latin typeface="+mn-lt"/>
                <a:ea typeface="+mn-ea"/>
                <a:cs typeface="+mn-cs"/>
              </a:rPr>
              <a:t> n° 1999-082 du 16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1999).</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Il</a:t>
            </a:r>
            <a:r>
              <a:rPr lang="es-ES" sz="1200" kern="1200" dirty="0">
                <a:solidFill>
                  <a:schemeClr val="tx1"/>
                </a:solidFill>
                <a:effectLst/>
                <a:latin typeface="+mn-lt"/>
                <a:ea typeface="+mn-ea"/>
                <a:cs typeface="+mn-cs"/>
              </a:rPr>
              <a:t> en va de </a:t>
            </a:r>
            <a:r>
              <a:rPr lang="es-ES" sz="1200" kern="1200" dirty="0" err="1">
                <a:solidFill>
                  <a:schemeClr val="tx1"/>
                </a:solidFill>
                <a:effectLst/>
                <a:latin typeface="+mn-lt"/>
                <a:ea typeface="+mn-ea"/>
                <a:cs typeface="+mn-cs"/>
              </a:rPr>
              <a:t>même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l’omission</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mention</a:t>
            </a:r>
            <a:r>
              <a:rPr lang="es-ES" sz="1200" kern="1200" dirty="0">
                <a:solidFill>
                  <a:schemeClr val="tx1"/>
                </a:solidFill>
                <a:effectLst/>
                <a:latin typeface="+mn-lt"/>
                <a:ea typeface="+mn-ea"/>
                <a:cs typeface="+mn-cs"/>
              </a:rPr>
              <a:t> de la </a:t>
            </a:r>
            <a:r>
              <a:rPr lang="es-ES" sz="1200" b="1" kern="1200" dirty="0">
                <a:solidFill>
                  <a:schemeClr val="tx1"/>
                </a:solidFill>
                <a:effectLst/>
                <a:latin typeface="+mn-lt"/>
                <a:ea typeface="+mn-ea"/>
                <a:cs typeface="+mn-cs"/>
              </a:rPr>
              <a:t>faculté de se faire </a:t>
            </a:r>
            <a:r>
              <a:rPr lang="es-ES" sz="1200" b="1" kern="1200" dirty="0" err="1">
                <a:solidFill>
                  <a:schemeClr val="tx1"/>
                </a:solidFill>
                <a:effectLst/>
                <a:latin typeface="+mn-lt"/>
                <a:ea typeface="+mn-ea"/>
                <a:cs typeface="+mn-cs"/>
              </a:rPr>
              <a:t>assister</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10 </a:t>
            </a:r>
            <a:r>
              <a:rPr lang="es-ES" sz="1200" i="1" kern="1200" dirty="0" err="1">
                <a:solidFill>
                  <a:schemeClr val="tx1"/>
                </a:solidFill>
                <a:effectLst/>
                <a:latin typeface="+mn-lt"/>
                <a:ea typeface="+mn-ea"/>
                <a:cs typeface="+mn-cs"/>
              </a:rPr>
              <a:t>octobre</a:t>
            </a:r>
            <a:r>
              <a:rPr lang="es-ES" sz="1200" i="1" kern="1200" dirty="0">
                <a:solidFill>
                  <a:schemeClr val="tx1"/>
                </a:solidFill>
                <a:effectLst/>
                <a:latin typeface="+mn-lt"/>
                <a:ea typeface="+mn-ea"/>
                <a:cs typeface="+mn-cs"/>
              </a:rPr>
              <a:t> 2013, n° 12-26.586 ; </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3 </a:t>
            </a:r>
            <a:r>
              <a:rPr lang="es-ES" sz="1200" i="1" kern="1200" dirty="0" err="1">
                <a:solidFill>
                  <a:schemeClr val="tx1"/>
                </a:solidFill>
                <a:effectLst/>
                <a:latin typeface="+mn-lt"/>
                <a:ea typeface="+mn-ea"/>
                <a:cs typeface="+mn-cs"/>
              </a:rPr>
              <a:t>avril</a:t>
            </a:r>
            <a:r>
              <a:rPr lang="es-ES" sz="1200" i="1" kern="1200" dirty="0">
                <a:solidFill>
                  <a:schemeClr val="tx1"/>
                </a:solidFill>
                <a:effectLst/>
                <a:latin typeface="+mn-lt"/>
                <a:ea typeface="+mn-ea"/>
                <a:cs typeface="+mn-cs"/>
              </a:rPr>
              <a:t> 2014, n° 13-11.516),</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défaut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d’indication</a:t>
            </a:r>
            <a:r>
              <a:rPr lang="es-ES" sz="1200" kern="1200" dirty="0">
                <a:solidFill>
                  <a:schemeClr val="tx1"/>
                </a:solidFill>
                <a:effectLst/>
                <a:latin typeface="+mn-lt"/>
                <a:ea typeface="+mn-ea"/>
                <a:cs typeface="+mn-cs"/>
              </a:rPr>
              <a:t> du </a:t>
            </a:r>
            <a:r>
              <a:rPr lang="es-ES" sz="1200" b="1" kern="1200" dirty="0">
                <a:solidFill>
                  <a:schemeClr val="tx1"/>
                </a:solidFill>
                <a:effectLst/>
                <a:latin typeface="+mn-lt"/>
                <a:ea typeface="+mn-ea"/>
                <a:cs typeface="+mn-cs"/>
              </a:rPr>
              <a:t>mode de calcul</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redressement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envisagé</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18 </a:t>
            </a:r>
            <a:r>
              <a:rPr lang="es-ES" sz="1200" i="1" kern="1200" dirty="0" err="1">
                <a:solidFill>
                  <a:schemeClr val="tx1"/>
                </a:solidFill>
                <a:effectLst/>
                <a:latin typeface="+mn-lt"/>
                <a:ea typeface="+mn-ea"/>
                <a:cs typeface="+mn-cs"/>
              </a:rPr>
              <a:t>septembre</a:t>
            </a:r>
            <a:r>
              <a:rPr lang="es-ES" sz="1200" i="1" kern="1200" dirty="0">
                <a:solidFill>
                  <a:schemeClr val="tx1"/>
                </a:solidFill>
                <a:effectLst/>
                <a:latin typeface="+mn-lt"/>
                <a:ea typeface="+mn-ea"/>
                <a:cs typeface="+mn-cs"/>
              </a:rPr>
              <a:t> 2014, n° 13-21.682)</a:t>
            </a:r>
            <a:r>
              <a:rPr lang="es-ES" sz="1200" kern="1200" dirty="0">
                <a:solidFill>
                  <a:schemeClr val="tx1"/>
                </a:solidFill>
                <a:effectLst/>
                <a:latin typeface="+mn-lt"/>
                <a:ea typeface="+mn-ea"/>
                <a:cs typeface="+mn-cs"/>
              </a:rPr>
              <a:t> et de </a:t>
            </a:r>
            <a:r>
              <a:rPr lang="es-ES" sz="1200" kern="1200" dirty="0" err="1">
                <a:solidFill>
                  <a:schemeClr val="tx1"/>
                </a:solidFill>
                <a:effectLst/>
                <a:latin typeface="+mn-lt"/>
                <a:ea typeface="+mn-ea"/>
                <a:cs typeface="+mn-cs"/>
              </a:rPr>
              <a:t>l’</a:t>
            </a:r>
            <a:r>
              <a:rPr lang="es-ES" sz="1200" b="1" kern="1200" dirty="0" err="1">
                <a:solidFill>
                  <a:schemeClr val="tx1"/>
                </a:solidFill>
                <a:effectLst/>
                <a:latin typeface="+mn-lt"/>
                <a:ea typeface="+mn-ea"/>
                <a:cs typeface="+mn-cs"/>
              </a:rPr>
              <a:t>absence</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signature</a:t>
            </a:r>
            <a:r>
              <a:rPr lang="es-ES" sz="1200" kern="1200" dirty="0">
                <a:solidFill>
                  <a:schemeClr val="tx1"/>
                </a:solidFill>
                <a:effectLst/>
                <a:latin typeface="+mn-lt"/>
                <a:ea typeface="+mn-ea"/>
                <a:cs typeface="+mn-cs"/>
              </a:rPr>
              <a:t> d’un des </a:t>
            </a:r>
            <a:r>
              <a:rPr lang="es-ES" sz="1200" kern="1200" dirty="0" err="1">
                <a:solidFill>
                  <a:schemeClr val="tx1"/>
                </a:solidFill>
                <a:effectLst/>
                <a:latin typeface="+mn-lt"/>
                <a:ea typeface="+mn-ea"/>
                <a:cs typeface="+mn-cs"/>
              </a:rPr>
              <a:t>inspecteurs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ayant</a:t>
            </a:r>
            <a:r>
              <a:rPr lang="es-ES" sz="1200" kern="1200" dirty="0">
                <a:solidFill>
                  <a:schemeClr val="tx1"/>
                </a:solidFill>
                <a:effectLst/>
                <a:latin typeface="+mn-lt"/>
                <a:ea typeface="+mn-ea"/>
                <a:cs typeface="+mn-cs"/>
              </a:rPr>
              <a:t> participé au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6 </a:t>
            </a:r>
            <a:r>
              <a:rPr lang="es-ES" sz="1200" i="1" kern="1200" dirty="0" err="1">
                <a:solidFill>
                  <a:schemeClr val="tx1"/>
                </a:solidFill>
                <a:effectLst/>
                <a:latin typeface="+mn-lt"/>
                <a:ea typeface="+mn-ea"/>
                <a:cs typeface="+mn-cs"/>
              </a:rPr>
              <a:t>novembre</a:t>
            </a:r>
            <a:r>
              <a:rPr lang="es-ES" sz="1200" i="1" kern="1200" dirty="0">
                <a:solidFill>
                  <a:schemeClr val="tx1"/>
                </a:solidFill>
                <a:effectLst/>
                <a:latin typeface="+mn-lt"/>
                <a:ea typeface="+mn-ea"/>
                <a:cs typeface="+mn-cs"/>
              </a:rPr>
              <a:t> 2014</a:t>
            </a:r>
            <a:endParaRPr lang="fr-FR" sz="1200"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L’OBJET DU CONTRÔLE</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a:t>
            </a:r>
            <a:r>
              <a:rPr lang="es-ES" sz="1200" kern="1200" dirty="0" err="1">
                <a:solidFill>
                  <a:schemeClr val="tx1"/>
                </a:solidFill>
                <a:effectLst/>
                <a:latin typeface="+mn-lt"/>
                <a:ea typeface="+mn-ea"/>
                <a:cs typeface="+mn-cs"/>
              </a:rPr>
              <a:t>mention</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l’objet</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la lettre </a:t>
            </a:r>
            <a:r>
              <a:rPr lang="es-ES" sz="1200" kern="1200" dirty="0" err="1">
                <a:solidFill>
                  <a:schemeClr val="tx1"/>
                </a:solidFill>
                <a:effectLst/>
                <a:latin typeface="+mn-lt"/>
                <a:ea typeface="+mn-ea"/>
                <a:cs typeface="+mn-cs"/>
              </a:rPr>
              <a:t>permet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délimiter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précisément</a:t>
            </a:r>
            <a:r>
              <a:rPr lang="es-ES" sz="1200" kern="1200" dirty="0">
                <a:solidFill>
                  <a:schemeClr val="tx1"/>
                </a:solidFill>
                <a:effectLst/>
                <a:latin typeface="+mn-lt"/>
                <a:ea typeface="+mn-ea"/>
                <a:cs typeface="+mn-cs"/>
              </a:rPr>
              <a:t> le </a:t>
            </a:r>
            <a:r>
              <a:rPr lang="es-ES" sz="1200" b="1" kern="1200" dirty="0" err="1">
                <a:solidFill>
                  <a:schemeClr val="tx1"/>
                </a:solidFill>
                <a:effectLst/>
                <a:latin typeface="+mn-lt"/>
                <a:ea typeface="+mn-ea"/>
                <a:cs typeface="+mn-cs"/>
              </a:rPr>
              <a:t>champ</a:t>
            </a:r>
            <a:r>
              <a:rPr lang="es-ES" sz="1200" kern="1200" dirty="0">
                <a:solidFill>
                  <a:schemeClr val="tx1"/>
                </a:solidFill>
                <a:effectLst/>
                <a:latin typeface="+mn-lt"/>
                <a:ea typeface="+mn-ea"/>
                <a:cs typeface="+mn-cs"/>
              </a:rPr>
              <a:t> du </a:t>
            </a:r>
            <a:r>
              <a:rPr lang="es-ES" sz="1200" b="1"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réalisé</a:t>
            </a:r>
            <a:r>
              <a:rPr lang="es-ES" sz="1200" kern="1200" dirty="0">
                <a:solidFill>
                  <a:schemeClr val="tx1"/>
                </a:solidFill>
                <a:effectLst/>
                <a:latin typeface="+mn-lt"/>
                <a:ea typeface="+mn-ea"/>
                <a:cs typeface="+mn-cs"/>
              </a:rPr>
              <a:t>. Elle vise à la </a:t>
            </a:r>
            <a:r>
              <a:rPr lang="es-ES" sz="1200" kern="1200" dirty="0" err="1">
                <a:solidFill>
                  <a:schemeClr val="tx1"/>
                </a:solidFill>
                <a:effectLst/>
                <a:latin typeface="+mn-lt"/>
                <a:ea typeface="+mn-ea"/>
                <a:cs typeface="+mn-cs"/>
              </a:rPr>
              <a:t>fois</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informer</a:t>
            </a:r>
            <a:r>
              <a:rPr lang="es-ES" sz="1200" kern="1200" dirty="0">
                <a:solidFill>
                  <a:schemeClr val="tx1"/>
                </a:solidFill>
                <a:effectLst/>
                <a:latin typeface="+mn-lt"/>
                <a:ea typeface="+mn-ea"/>
                <a:cs typeface="+mn-cs"/>
              </a:rPr>
              <a:t> le cotisant de la </a:t>
            </a:r>
            <a:r>
              <a:rPr lang="es-ES" sz="1200" kern="1200" dirty="0" err="1">
                <a:solidFill>
                  <a:schemeClr val="tx1"/>
                </a:solidFill>
                <a:effectLst/>
                <a:latin typeface="+mn-lt"/>
                <a:ea typeface="+mn-ea"/>
                <a:cs typeface="+mn-cs"/>
              </a:rPr>
              <a:t>nature</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vérifications</a:t>
            </a:r>
            <a:r>
              <a:rPr lang="es-ES" sz="1200" kern="1200" dirty="0">
                <a:solidFill>
                  <a:schemeClr val="tx1"/>
                </a:solidFill>
                <a:effectLst/>
                <a:latin typeface="+mn-lt"/>
                <a:ea typeface="+mn-ea"/>
                <a:cs typeface="+mn-cs"/>
              </a:rPr>
              <a:t> et à garantir </a:t>
            </a:r>
            <a:r>
              <a:rPr lang="es-ES" sz="1200" kern="1200" dirty="0" err="1">
                <a:solidFill>
                  <a:schemeClr val="tx1"/>
                </a:solidFill>
                <a:effectLst/>
                <a:latin typeface="+mn-lt"/>
                <a:ea typeface="+mn-ea"/>
                <a:cs typeface="+mn-cs"/>
              </a:rPr>
              <a:t>l’Urssaf</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matière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portée</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et, </a:t>
            </a:r>
            <a:r>
              <a:rPr lang="es-ES" sz="1200" kern="1200" dirty="0" err="1">
                <a:solidFill>
                  <a:schemeClr val="tx1"/>
                </a:solidFill>
                <a:effectLst/>
                <a:latin typeface="+mn-lt"/>
                <a:ea typeface="+mn-ea"/>
                <a:cs typeface="+mn-cs"/>
              </a:rPr>
              <a:t>comme</a:t>
            </a:r>
            <a:r>
              <a:rPr lang="es-ES" sz="1200" kern="1200" dirty="0">
                <a:solidFill>
                  <a:schemeClr val="tx1"/>
                </a:solidFill>
                <a:effectLst/>
                <a:latin typeface="+mn-lt"/>
                <a:ea typeface="+mn-ea"/>
                <a:cs typeface="+mn-cs"/>
              </a:rPr>
              <a:t> indiqué plus </a:t>
            </a:r>
            <a:r>
              <a:rPr lang="es-ES" sz="1200" kern="1200" dirty="0" err="1">
                <a:solidFill>
                  <a:schemeClr val="tx1"/>
                </a:solidFill>
                <a:effectLst/>
                <a:latin typeface="+mn-lt"/>
                <a:ea typeface="+mn-ea"/>
                <a:cs typeface="+mn-cs"/>
              </a:rPr>
              <a:t>haut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d’accord</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tacite</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(Lettre-</a:t>
            </a:r>
            <a:r>
              <a:rPr lang="es-ES" sz="1200" i="1" kern="1200" dirty="0" err="1">
                <a:solidFill>
                  <a:schemeClr val="tx1"/>
                </a:solidFill>
                <a:effectLst/>
                <a:latin typeface="+mn-lt"/>
                <a:ea typeface="+mn-ea"/>
                <a:cs typeface="+mn-cs"/>
              </a:rPr>
              <a:t>circ</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Acoss</a:t>
            </a:r>
            <a:r>
              <a:rPr lang="es-ES" sz="1200" i="1" kern="1200" dirty="0">
                <a:solidFill>
                  <a:schemeClr val="tx1"/>
                </a:solidFill>
                <a:effectLst/>
                <a:latin typeface="+mn-lt"/>
                <a:ea typeface="+mn-ea"/>
                <a:cs typeface="+mn-cs"/>
              </a:rPr>
              <a:t> n° 1999-082 du 16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1999).</a:t>
            </a:r>
            <a:endParaRPr lang="fr-FR" sz="1200" kern="1200" dirty="0">
              <a:solidFill>
                <a:schemeClr val="tx1"/>
              </a:solidFill>
              <a:effectLst/>
              <a:latin typeface="+mn-lt"/>
              <a:ea typeface="+mn-ea"/>
              <a:cs typeface="+mn-cs"/>
            </a:endParaRPr>
          </a:p>
          <a:p>
            <a:r>
              <a:rPr lang="es-ES" sz="1200" kern="1200" dirty="0" err="1">
                <a:solidFill>
                  <a:schemeClr val="tx1"/>
                </a:solidFill>
                <a:effectLst/>
                <a:latin typeface="+mn-lt"/>
                <a:ea typeface="+mn-ea"/>
                <a:cs typeface="+mn-cs"/>
              </a:rPr>
              <a:t>Ainsi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l’organisme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 doit </a:t>
            </a:r>
            <a:r>
              <a:rPr lang="es-ES" sz="1200" kern="1200" dirty="0" err="1">
                <a:solidFill>
                  <a:schemeClr val="tx1"/>
                </a:solidFill>
                <a:effectLst/>
                <a:latin typeface="+mn-lt"/>
                <a:ea typeface="+mn-ea"/>
                <a:cs typeface="+mn-cs"/>
              </a:rPr>
              <a:t>préciser</a:t>
            </a:r>
            <a:r>
              <a:rPr lang="es-ES" sz="1200" kern="1200" dirty="0">
                <a:solidFill>
                  <a:schemeClr val="tx1"/>
                </a:solidFill>
                <a:effectLst/>
                <a:latin typeface="+mn-lt"/>
                <a:ea typeface="+mn-ea"/>
                <a:cs typeface="+mn-cs"/>
              </a:rPr>
              <a:t> qu’il </a:t>
            </a:r>
            <a:r>
              <a:rPr lang="es-ES" sz="1200" kern="1200" dirty="0" err="1">
                <a:solidFill>
                  <a:schemeClr val="tx1"/>
                </a:solidFill>
                <a:effectLst/>
                <a:latin typeface="+mn-lt"/>
                <a:ea typeface="+mn-ea"/>
                <a:cs typeface="+mn-cs"/>
              </a:rPr>
              <a:t>agit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le cadre de </a:t>
            </a:r>
            <a:r>
              <a:rPr lang="es-ES" sz="1200" kern="1200" dirty="0" err="1">
                <a:solidFill>
                  <a:schemeClr val="tx1"/>
                </a:solidFill>
                <a:effectLst/>
                <a:latin typeface="+mn-lt"/>
                <a:ea typeface="+mn-ea"/>
                <a:cs typeface="+mn-cs"/>
              </a:rPr>
              <a:t>sa</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mission</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vérification</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l’appli­cation</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dispositions</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Sécurité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sociale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fait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généralement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référence</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l’article</a:t>
            </a:r>
            <a:r>
              <a:rPr lang="es-ES" sz="1200" kern="1200" dirty="0">
                <a:solidFill>
                  <a:schemeClr val="tx1"/>
                </a:solidFill>
                <a:effectLst/>
                <a:latin typeface="+mn-lt"/>
                <a:ea typeface="+mn-ea"/>
                <a:cs typeface="+mn-cs"/>
              </a:rPr>
              <a:t> L. 243-7 du </a:t>
            </a:r>
            <a:r>
              <a:rPr lang="es-ES" sz="1200" kern="1200" dirty="0" err="1">
                <a:solidFill>
                  <a:schemeClr val="tx1"/>
                </a:solidFill>
                <a:effectLst/>
                <a:latin typeface="+mn-lt"/>
                <a:ea typeface="+mn-ea"/>
                <a:cs typeface="+mn-cs"/>
              </a:rPr>
              <a:t>Code</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sécurité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sociale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dont</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formulation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générale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permet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couvrir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l’ensemble</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objets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possible</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LES DOCUMENTS CONSULTÉS</a:t>
            </a:r>
            <a:endParaRPr lang="fr-FR" sz="1200" kern="1200" dirty="0">
              <a:solidFill>
                <a:schemeClr val="tx1"/>
              </a:solidFill>
              <a:effectLst/>
              <a:latin typeface="+mn-lt"/>
              <a:ea typeface="+mn-ea"/>
              <a:cs typeface="+mn-cs"/>
            </a:endParaRPr>
          </a:p>
          <a:p>
            <a:r>
              <a:rPr lang="es-ES" sz="1200" kern="1200" dirty="0" err="1">
                <a:solidFill>
                  <a:schemeClr val="tx1"/>
                </a:solidFill>
                <a:effectLst/>
                <a:latin typeface="+mn-lt"/>
                <a:ea typeface="+mn-ea"/>
                <a:cs typeface="+mn-cs"/>
              </a:rPr>
              <a:t>Compte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tenu</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diversité</a:t>
            </a:r>
            <a:r>
              <a:rPr lang="es-ES" sz="1200" kern="1200" dirty="0">
                <a:solidFill>
                  <a:schemeClr val="tx1"/>
                </a:solidFill>
                <a:effectLst/>
                <a:latin typeface="+mn-lt"/>
                <a:ea typeface="+mn-ea"/>
                <a:cs typeface="+mn-cs"/>
              </a:rPr>
              <a:t> et de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volume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difficile</a:t>
            </a:r>
            <a:r>
              <a:rPr lang="es-ES" sz="1200" kern="1200" dirty="0">
                <a:solidFill>
                  <a:schemeClr val="tx1"/>
                </a:solidFill>
                <a:effectLst/>
                <a:latin typeface="+mn-lt"/>
                <a:ea typeface="+mn-ea"/>
                <a:cs typeface="+mn-cs"/>
              </a:rPr>
              <a:t> pour les </a:t>
            </a:r>
            <a:r>
              <a:rPr lang="es-ES" sz="1200" kern="1200" dirty="0" err="1">
                <a:solidFill>
                  <a:schemeClr val="tx1"/>
                </a:solidFill>
                <a:effectLst/>
                <a:latin typeface="+mn-lt"/>
                <a:ea typeface="+mn-ea"/>
                <a:cs typeface="+mn-cs"/>
              </a:rPr>
              <a:t>inspecteurs</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dresser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la lettre d’observations une liste </a:t>
            </a:r>
            <a:r>
              <a:rPr lang="es-ES" sz="1200" kern="1200" dirty="0" err="1">
                <a:solidFill>
                  <a:schemeClr val="tx1"/>
                </a:solidFill>
                <a:effectLst/>
                <a:latin typeface="+mn-lt"/>
                <a:ea typeface="+mn-ea"/>
                <a:cs typeface="+mn-cs"/>
              </a:rPr>
              <a:t>exhaustive</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documents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consultés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lors</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(DADS, fiches de </a:t>
            </a:r>
            <a:r>
              <a:rPr lang="es-ES" sz="1200" kern="1200" dirty="0" err="1">
                <a:solidFill>
                  <a:schemeClr val="tx1"/>
                </a:solidFill>
                <a:effectLst/>
                <a:latin typeface="+mn-lt"/>
                <a:ea typeface="+mn-ea"/>
                <a:cs typeface="+mn-cs"/>
              </a:rPr>
              <a:t>paie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bilans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pièces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justificatives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frais</a:t>
            </a:r>
            <a:r>
              <a:rPr lang="es-ES" sz="1200" kern="1200" dirty="0">
                <a:solidFill>
                  <a:schemeClr val="tx1"/>
                </a:solidFill>
                <a:effectLst/>
                <a:latin typeface="+mn-lt"/>
                <a:ea typeface="+mn-ea"/>
                <a:cs typeface="+mn-cs"/>
              </a:rPr>
              <a:t>, etc.). </a:t>
            </a:r>
            <a:r>
              <a:rPr lang="es-ES" sz="1200" kern="1200" dirty="0" err="1">
                <a:solidFill>
                  <a:schemeClr val="tx1"/>
                </a:solidFill>
                <a:effectLst/>
                <a:latin typeface="+mn-lt"/>
                <a:ea typeface="+mn-ea"/>
                <a:cs typeface="+mn-cs"/>
              </a:rPr>
              <a:t>L’admi­nistration</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Sécurité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sociale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leur</a:t>
            </a:r>
            <a:r>
              <a:rPr lang="es-ES" sz="1200" kern="1200" dirty="0">
                <a:solidFill>
                  <a:schemeClr val="tx1"/>
                </a:solidFill>
                <a:effectLst/>
                <a:latin typeface="+mn-lt"/>
                <a:ea typeface="+mn-ea"/>
                <a:cs typeface="+mn-cs"/>
              </a:rPr>
              <a:t> demande </a:t>
            </a:r>
            <a:r>
              <a:rPr lang="es-ES" sz="1200" kern="1200" dirty="0" err="1">
                <a:solidFill>
                  <a:schemeClr val="tx1"/>
                </a:solidFill>
                <a:effectLst/>
                <a:latin typeface="+mn-lt"/>
                <a:ea typeface="+mn-ea"/>
                <a:cs typeface="+mn-cs"/>
              </a:rPr>
              <a:t>toutefois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d’apporter</a:t>
            </a:r>
            <a:r>
              <a:rPr lang="es-ES" sz="1200" kern="1200" dirty="0">
                <a:solidFill>
                  <a:schemeClr val="tx1"/>
                </a:solidFill>
                <a:effectLst/>
                <a:latin typeface="+mn-lt"/>
                <a:ea typeface="+mn-ea"/>
                <a:cs typeface="+mn-cs"/>
              </a:rPr>
              <a:t> « la plus grande </a:t>
            </a:r>
            <a:r>
              <a:rPr lang="es-ES" sz="1200" b="1" kern="1200" dirty="0" err="1">
                <a:solidFill>
                  <a:schemeClr val="tx1"/>
                </a:solidFill>
                <a:effectLst/>
                <a:latin typeface="+mn-lt"/>
                <a:ea typeface="+mn-ea"/>
                <a:cs typeface="+mn-cs"/>
              </a:rPr>
              <a:t>précision</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cette</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énumération</a:t>
            </a:r>
            <a:r>
              <a:rPr lang="es-ES" sz="1200" kern="1200" dirty="0">
                <a:solidFill>
                  <a:schemeClr val="tx1"/>
                </a:solidFill>
                <a:effectLst/>
                <a:latin typeface="+mn-lt"/>
                <a:ea typeface="+mn-ea"/>
                <a:cs typeface="+mn-cs"/>
              </a:rPr>
              <a:t> » </a:t>
            </a:r>
            <a:r>
              <a:rPr lang="es-ES" sz="1200" kern="1200" dirty="0" err="1">
                <a:solidFill>
                  <a:schemeClr val="tx1"/>
                </a:solidFill>
                <a:effectLst/>
                <a:latin typeface="+mn-lt"/>
                <a:ea typeface="+mn-ea"/>
                <a:cs typeface="+mn-cs"/>
              </a:rPr>
              <a:t>afin</a:t>
            </a:r>
            <a:r>
              <a:rPr lang="es-ES" sz="1200" kern="1200" dirty="0">
                <a:solidFill>
                  <a:schemeClr val="tx1"/>
                </a:solidFill>
                <a:effectLst/>
                <a:latin typeface="+mn-lt"/>
                <a:ea typeface="+mn-ea"/>
                <a:cs typeface="+mn-cs"/>
              </a:rPr>
              <a:t> que, </a:t>
            </a:r>
            <a:r>
              <a:rPr lang="es-ES" sz="1200" kern="1200" dirty="0" err="1">
                <a:solidFill>
                  <a:schemeClr val="tx1"/>
                </a:solidFill>
                <a:effectLst/>
                <a:latin typeface="+mn-lt"/>
                <a:ea typeface="+mn-ea"/>
                <a:cs typeface="+mn-cs"/>
              </a:rPr>
              <a:t>lors</a:t>
            </a:r>
            <a:r>
              <a:rPr lang="es-ES" sz="1200" kern="1200" dirty="0">
                <a:solidFill>
                  <a:schemeClr val="tx1"/>
                </a:solidFill>
                <a:effectLst/>
                <a:latin typeface="+mn-lt"/>
                <a:ea typeface="+mn-ea"/>
                <a:cs typeface="+mn-cs"/>
              </a:rPr>
              <a:t> d’un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ultérieur</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droits</a:t>
            </a:r>
            <a:r>
              <a:rPr lang="es-ES" sz="1200" kern="1200" dirty="0">
                <a:solidFill>
                  <a:schemeClr val="tx1"/>
                </a:solidFill>
                <a:effectLst/>
                <a:latin typeface="+mn-lt"/>
                <a:ea typeface="+mn-ea"/>
                <a:cs typeface="+mn-cs"/>
              </a:rPr>
              <a:t> du cotisant </a:t>
            </a:r>
            <a:r>
              <a:rPr lang="es-ES" sz="1200" kern="1200" dirty="0" err="1">
                <a:solidFill>
                  <a:schemeClr val="tx1"/>
                </a:solidFill>
                <a:effectLst/>
                <a:latin typeface="+mn-lt"/>
                <a:ea typeface="+mn-ea"/>
                <a:cs typeface="+mn-cs"/>
              </a:rPr>
              <a:t>comme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ceux</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l’Urssaf</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matière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d’accord</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tacite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soient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garantis</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Circ</a:t>
            </a:r>
            <a:r>
              <a:rPr lang="es-ES" sz="1200" i="1" kern="1200" dirty="0">
                <a:solidFill>
                  <a:schemeClr val="tx1"/>
                </a:solidFill>
                <a:effectLst/>
                <a:latin typeface="+mn-lt"/>
                <a:ea typeface="+mn-ea"/>
                <a:cs typeface="+mn-cs"/>
              </a:rPr>
              <a:t>. DSS/SDF/5B n° 99-726 du 30 </a:t>
            </a:r>
            <a:r>
              <a:rPr lang="es-ES" sz="1200" i="1" kern="1200" dirty="0" err="1">
                <a:solidFill>
                  <a:schemeClr val="tx1"/>
                </a:solidFill>
                <a:effectLst/>
                <a:latin typeface="+mn-lt"/>
                <a:ea typeface="+mn-ea"/>
                <a:cs typeface="+mn-cs"/>
              </a:rPr>
              <a:t>décembre</a:t>
            </a:r>
            <a:r>
              <a:rPr lang="es-ES" sz="1200" i="1" kern="1200" dirty="0">
                <a:solidFill>
                  <a:schemeClr val="tx1"/>
                </a:solidFill>
                <a:effectLst/>
                <a:latin typeface="+mn-lt"/>
                <a:ea typeface="+mn-ea"/>
                <a:cs typeface="+mn-cs"/>
              </a:rPr>
              <a:t> 1999).</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En </a:t>
            </a:r>
            <a:r>
              <a:rPr lang="es-ES" sz="1200" kern="1200" dirty="0" err="1">
                <a:solidFill>
                  <a:schemeClr val="tx1"/>
                </a:solidFill>
                <a:effectLst/>
                <a:latin typeface="+mn-lt"/>
                <a:ea typeface="+mn-ea"/>
                <a:cs typeface="+mn-cs"/>
              </a:rPr>
              <a:t>pratique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il</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faut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préciser</a:t>
            </a:r>
            <a:r>
              <a:rPr lang="es-ES" sz="1200" kern="1200" dirty="0">
                <a:solidFill>
                  <a:schemeClr val="tx1"/>
                </a:solidFill>
                <a:effectLst/>
                <a:latin typeface="+mn-lt"/>
                <a:ea typeface="+mn-ea"/>
                <a:cs typeface="+mn-cs"/>
              </a:rPr>
              <a:t> que ces </a:t>
            </a:r>
            <a:r>
              <a:rPr lang="es-ES" sz="1200" kern="1200" dirty="0" err="1">
                <a:solidFill>
                  <a:schemeClr val="tx1"/>
                </a:solidFill>
                <a:effectLst/>
                <a:latin typeface="+mn-lt"/>
                <a:ea typeface="+mn-ea"/>
                <a:cs typeface="+mn-cs"/>
              </a:rPr>
              <a:t>documents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ceux</a:t>
            </a:r>
            <a:r>
              <a:rPr lang="es-ES" sz="1200" kern="1200" dirty="0">
                <a:solidFill>
                  <a:schemeClr val="tx1"/>
                </a:solidFill>
                <a:effectLst/>
                <a:latin typeface="+mn-lt"/>
                <a:ea typeface="+mn-ea"/>
                <a:cs typeface="+mn-cs"/>
              </a:rPr>
              <a:t> pour </a:t>
            </a:r>
            <a:r>
              <a:rPr lang="es-ES" sz="1200" kern="1200" dirty="0" err="1">
                <a:solidFill>
                  <a:schemeClr val="tx1"/>
                </a:solidFill>
                <a:effectLst/>
                <a:latin typeface="+mn-lt"/>
                <a:ea typeface="+mn-ea"/>
                <a:cs typeface="+mn-cs"/>
              </a:rPr>
              <a:t>lesquels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l’inspecteur</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 a un </a:t>
            </a:r>
            <a:r>
              <a:rPr lang="es-ES" sz="1200" kern="1200" dirty="0" err="1">
                <a:solidFill>
                  <a:schemeClr val="tx1"/>
                </a:solidFill>
                <a:effectLst/>
                <a:latin typeface="+mn-lt"/>
                <a:ea typeface="+mn-ea"/>
                <a:cs typeface="+mn-cs"/>
              </a:rPr>
              <a:t>droit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d’accès</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Les </a:t>
            </a:r>
            <a:r>
              <a:rPr lang="es-ES" sz="1200" kern="1200" dirty="0" err="1">
                <a:solidFill>
                  <a:schemeClr val="tx1"/>
                </a:solidFill>
                <a:effectLst/>
                <a:latin typeface="+mn-lt"/>
                <a:ea typeface="+mn-ea"/>
                <a:cs typeface="+mn-cs"/>
              </a:rPr>
              <a:t>Urssaf</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utilisent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généralement</a:t>
            </a:r>
            <a:r>
              <a:rPr lang="es-ES" sz="1200" kern="1200" dirty="0">
                <a:solidFill>
                  <a:schemeClr val="tx1"/>
                </a:solidFill>
                <a:effectLst/>
                <a:latin typeface="+mn-lt"/>
                <a:ea typeface="+mn-ea"/>
                <a:cs typeface="+mn-cs"/>
              </a:rPr>
              <a:t> un </a:t>
            </a:r>
            <a:r>
              <a:rPr lang="es-ES" sz="1200" kern="1200" dirty="0" err="1">
                <a:solidFill>
                  <a:schemeClr val="tx1"/>
                </a:solidFill>
                <a:effectLst/>
                <a:latin typeface="+mn-lt"/>
                <a:ea typeface="+mn-ea"/>
                <a:cs typeface="+mn-cs"/>
              </a:rPr>
              <a:t>modèle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type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intègre</a:t>
            </a:r>
            <a:r>
              <a:rPr lang="es-ES" sz="1200" kern="1200" dirty="0">
                <a:solidFill>
                  <a:schemeClr val="tx1"/>
                </a:solidFill>
                <a:effectLst/>
                <a:latin typeface="+mn-lt"/>
                <a:ea typeface="+mn-ea"/>
                <a:cs typeface="+mn-cs"/>
              </a:rPr>
              <a:t> un </a:t>
            </a:r>
            <a:r>
              <a:rPr lang="es-ES" sz="1200" kern="1200" dirty="0" err="1">
                <a:solidFill>
                  <a:schemeClr val="tx1"/>
                </a:solidFill>
                <a:effectLst/>
                <a:latin typeface="+mn-lt"/>
                <a:ea typeface="+mn-ea"/>
                <a:cs typeface="+mn-cs"/>
              </a:rPr>
              <a:t>tableau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faisant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référence</a:t>
            </a:r>
            <a:r>
              <a:rPr lang="es-ES" sz="1200" kern="1200" dirty="0">
                <a:solidFill>
                  <a:schemeClr val="tx1"/>
                </a:solidFill>
                <a:effectLst/>
                <a:latin typeface="+mn-lt"/>
                <a:ea typeface="+mn-ea"/>
                <a:cs typeface="+mn-cs"/>
              </a:rPr>
              <a:t> à la liste des </a:t>
            </a:r>
            <a:r>
              <a:rPr lang="es-ES" sz="1200" kern="1200" dirty="0" err="1">
                <a:solidFill>
                  <a:schemeClr val="tx1"/>
                </a:solidFill>
                <a:effectLst/>
                <a:latin typeface="+mn-lt"/>
                <a:ea typeface="+mn-ea"/>
                <a:cs typeface="+mn-cs"/>
              </a:rPr>
              <a:t>documents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consultés</a:t>
            </a:r>
            <a:r>
              <a:rPr lang="es-ES" sz="1200" kern="1200" dirty="0">
                <a:solidFill>
                  <a:schemeClr val="tx1"/>
                </a:solidFill>
                <a:effectLst/>
                <a:latin typeface="+mn-lt"/>
                <a:ea typeface="+mn-ea"/>
                <a:cs typeface="+mn-cs"/>
              </a:rPr>
              <a:t> pour le </a:t>
            </a:r>
            <a:r>
              <a:rPr lang="es-ES" sz="1200" kern="1200" dirty="0" err="1">
                <a:solidFill>
                  <a:schemeClr val="tx1"/>
                </a:solidFill>
                <a:effectLst/>
                <a:latin typeface="+mn-lt"/>
                <a:ea typeface="+mn-ea"/>
                <a:cs typeface="+mn-cs"/>
              </a:rPr>
              <a:t>compte</a:t>
            </a:r>
            <a:r>
              <a:rPr lang="es-ES" sz="1200" kern="1200" dirty="0">
                <a:solidFill>
                  <a:schemeClr val="tx1"/>
                </a:solidFill>
                <a:effectLst/>
                <a:latin typeface="+mn-lt"/>
                <a:ea typeface="+mn-ea"/>
                <a:cs typeface="+mn-cs"/>
              </a:rPr>
              <a:t> du cotisant.</a:t>
            </a:r>
            <a:endParaRPr lang="fr-FR" sz="1200"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LA PÉRIODE VÉRIFIÉE</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a:t>
            </a:r>
            <a:r>
              <a:rPr lang="es-ES" sz="1200" kern="1200" dirty="0" err="1">
                <a:solidFill>
                  <a:schemeClr val="tx1"/>
                </a:solidFill>
                <a:effectLst/>
                <a:latin typeface="+mn-lt"/>
                <a:ea typeface="+mn-ea"/>
                <a:cs typeface="+mn-cs"/>
              </a:rPr>
              <a:t>mention</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période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vérifiée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dans</a:t>
            </a:r>
            <a:r>
              <a:rPr lang="es-ES" sz="1200" kern="1200" dirty="0">
                <a:solidFill>
                  <a:schemeClr val="tx1"/>
                </a:solidFill>
                <a:effectLst/>
                <a:latin typeface="+mn-lt"/>
                <a:ea typeface="+mn-ea"/>
                <a:cs typeface="+mn-cs"/>
              </a:rPr>
              <a:t> la lettre d’observations a pour </a:t>
            </a:r>
            <a:r>
              <a:rPr lang="es-ES" sz="1200" kern="1200" dirty="0" err="1">
                <a:solidFill>
                  <a:schemeClr val="tx1"/>
                </a:solidFill>
                <a:effectLst/>
                <a:latin typeface="+mn-lt"/>
                <a:ea typeface="+mn-ea"/>
                <a:cs typeface="+mn-cs"/>
              </a:rPr>
              <a:t>objet</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s’assurer</a:t>
            </a:r>
            <a:r>
              <a:rPr lang="es-ES" sz="1200" kern="1200" dirty="0">
                <a:solidFill>
                  <a:schemeClr val="tx1"/>
                </a:solidFill>
                <a:effectLst/>
                <a:latin typeface="+mn-lt"/>
                <a:ea typeface="+mn-ea"/>
                <a:cs typeface="+mn-cs"/>
              </a:rPr>
              <a:t> que les </a:t>
            </a:r>
            <a:r>
              <a:rPr lang="es-ES" sz="1200" b="1" kern="1200" dirty="0" err="1">
                <a:solidFill>
                  <a:schemeClr val="tx1"/>
                </a:solidFill>
                <a:effectLst/>
                <a:latin typeface="+mn-lt"/>
                <a:ea typeface="+mn-ea"/>
                <a:cs typeface="+mn-cs"/>
              </a:rPr>
              <a:t>délais</a:t>
            </a:r>
            <a:r>
              <a:rPr lang="es-ES" sz="1200" b="1" kern="1200" dirty="0">
                <a:solidFill>
                  <a:schemeClr val="tx1"/>
                </a:solidFill>
                <a:effectLst/>
                <a:latin typeface="+mn-lt"/>
                <a:ea typeface="+mn-ea"/>
                <a:cs typeface="+mn-cs"/>
              </a:rPr>
              <a:t> de </a:t>
            </a:r>
            <a:r>
              <a:rPr lang="es-ES" sz="1200" b="1" kern="1200" dirty="0" err="1">
                <a:solidFill>
                  <a:schemeClr val="tx1"/>
                </a:solidFill>
                <a:effectLst/>
                <a:latin typeface="+mn-lt"/>
                <a:ea typeface="+mn-ea"/>
                <a:cs typeface="+mn-cs"/>
              </a:rPr>
              <a:t>prescription</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matière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et de </a:t>
            </a:r>
            <a:r>
              <a:rPr lang="es-ES" sz="1200" kern="1200" dirty="0" err="1">
                <a:solidFill>
                  <a:schemeClr val="tx1"/>
                </a:solidFill>
                <a:effectLst/>
                <a:latin typeface="+mn-lt"/>
                <a:ea typeface="+mn-ea"/>
                <a:cs typeface="+mn-cs"/>
              </a:rPr>
              <a:t>redressement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été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respectés</a:t>
            </a:r>
            <a:r>
              <a:rPr lang="es-ES" sz="1200" kern="1200" dirty="0">
                <a:solidFill>
                  <a:schemeClr val="tx1"/>
                </a:solidFill>
                <a:effectLst/>
                <a:latin typeface="+mn-lt"/>
                <a:ea typeface="+mn-ea"/>
                <a:cs typeface="+mn-cs"/>
              </a:rPr>
              <a:t> et que </a:t>
            </a:r>
            <a:r>
              <a:rPr lang="es-ES" sz="1200" kern="1200" dirty="0" err="1">
                <a:solidFill>
                  <a:schemeClr val="tx1"/>
                </a:solidFill>
                <a:effectLst/>
                <a:latin typeface="+mn-lt"/>
                <a:ea typeface="+mn-ea"/>
                <a:cs typeface="+mn-cs"/>
              </a:rPr>
              <a:t>cette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période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n’a</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pas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déjà</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été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contrôlée</a:t>
            </a:r>
            <a:r>
              <a:rPr lang="es-ES" sz="1200" kern="1200" dirty="0">
                <a:solidFill>
                  <a:schemeClr val="tx1"/>
                </a:solidFill>
                <a:effectLst/>
                <a:latin typeface="+mn-lt"/>
                <a:ea typeface="+mn-ea"/>
                <a:cs typeface="+mn-cs"/>
              </a:rPr>
              <a:t>. Pour </a:t>
            </a:r>
            <a:r>
              <a:rPr lang="es-ES" sz="1200" kern="1200" dirty="0" err="1">
                <a:solidFill>
                  <a:schemeClr val="tx1"/>
                </a:solidFill>
                <a:effectLst/>
                <a:latin typeface="+mn-lt"/>
                <a:ea typeface="+mn-ea"/>
                <a:cs typeface="+mn-cs"/>
              </a:rPr>
              <a:t>mémoire</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opérations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peuvent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porter</a:t>
            </a:r>
            <a:r>
              <a:rPr lang="es-ES" sz="1200" kern="1200" dirty="0">
                <a:solidFill>
                  <a:schemeClr val="tx1"/>
                </a:solidFill>
                <a:effectLst/>
                <a:latin typeface="+mn-lt"/>
                <a:ea typeface="+mn-ea"/>
                <a:cs typeface="+mn-cs"/>
              </a:rPr>
              <a:t> que sur </a:t>
            </a:r>
            <a:r>
              <a:rPr lang="es-ES" sz="1200" kern="1200" dirty="0" err="1">
                <a:solidFill>
                  <a:schemeClr val="tx1"/>
                </a:solidFill>
                <a:effectLst/>
                <a:latin typeface="+mn-lt"/>
                <a:ea typeface="+mn-ea"/>
                <a:cs typeface="+mn-cs"/>
              </a:rPr>
              <a:t>l’année</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cours</a:t>
            </a:r>
            <a:r>
              <a:rPr lang="es-ES" sz="1200" kern="1200" dirty="0">
                <a:solidFill>
                  <a:schemeClr val="tx1"/>
                </a:solidFill>
                <a:effectLst/>
                <a:latin typeface="+mn-lt"/>
                <a:ea typeface="+mn-ea"/>
                <a:cs typeface="+mn-cs"/>
              </a:rPr>
              <a:t> et les </a:t>
            </a:r>
            <a:r>
              <a:rPr lang="es-ES" sz="1200" kern="1200" dirty="0" err="1">
                <a:solidFill>
                  <a:schemeClr val="tx1"/>
                </a:solidFill>
                <a:effectLst/>
                <a:latin typeface="+mn-lt"/>
                <a:ea typeface="+mn-ea"/>
                <a:cs typeface="+mn-cs"/>
              </a:rPr>
              <a:t>trois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années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précédentes</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s-ES" sz="1200" kern="1200" dirty="0" err="1">
                <a:solidFill>
                  <a:schemeClr val="tx1"/>
                </a:solidFill>
                <a:effectLst/>
                <a:latin typeface="+mn-lt"/>
                <a:ea typeface="+mn-ea"/>
                <a:cs typeface="+mn-cs"/>
              </a:rPr>
              <a:t>L’administration</a:t>
            </a:r>
            <a:r>
              <a:rPr lang="es-ES" sz="1200" kern="1200" dirty="0">
                <a:solidFill>
                  <a:schemeClr val="tx1"/>
                </a:solidFill>
                <a:effectLst/>
                <a:latin typeface="+mn-lt"/>
                <a:ea typeface="+mn-ea"/>
                <a:cs typeface="+mn-cs"/>
              </a:rPr>
              <a:t> a </a:t>
            </a:r>
            <a:r>
              <a:rPr lang="es-ES" sz="1200" kern="1200" dirty="0" err="1">
                <a:solidFill>
                  <a:schemeClr val="tx1"/>
                </a:solidFill>
                <a:effectLst/>
                <a:latin typeface="+mn-lt"/>
                <a:ea typeface="+mn-ea"/>
                <a:cs typeface="+mn-cs"/>
              </a:rPr>
              <a:t>précisé</a:t>
            </a:r>
            <a:r>
              <a:rPr lang="es-ES" sz="1200" kern="1200" dirty="0">
                <a:solidFill>
                  <a:schemeClr val="tx1"/>
                </a:solidFill>
                <a:effectLst/>
                <a:latin typeface="+mn-lt"/>
                <a:ea typeface="+mn-ea"/>
                <a:cs typeface="+mn-cs"/>
              </a:rPr>
              <a:t> que les </a:t>
            </a:r>
            <a:r>
              <a:rPr lang="es-ES" sz="1200" kern="1200" dirty="0" err="1">
                <a:solidFill>
                  <a:schemeClr val="tx1"/>
                </a:solidFill>
                <a:effectLst/>
                <a:latin typeface="+mn-lt"/>
                <a:ea typeface="+mn-ea"/>
                <a:cs typeface="+mn-cs"/>
              </a:rPr>
              <a:t>investigations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peuvent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toutefois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porter</a:t>
            </a:r>
            <a:r>
              <a:rPr lang="es-ES" sz="1200" kern="1200" dirty="0">
                <a:solidFill>
                  <a:schemeClr val="tx1"/>
                </a:solidFill>
                <a:effectLst/>
                <a:latin typeface="+mn-lt"/>
                <a:ea typeface="+mn-ea"/>
                <a:cs typeface="+mn-cs"/>
              </a:rPr>
              <a:t> sur des </a:t>
            </a:r>
            <a:r>
              <a:rPr lang="es-ES" sz="1200" b="1" kern="1200" dirty="0" err="1">
                <a:solidFill>
                  <a:schemeClr val="tx1"/>
                </a:solidFill>
                <a:effectLst/>
                <a:latin typeface="+mn-lt"/>
                <a:ea typeface="+mn-ea"/>
                <a:cs typeface="+mn-cs"/>
              </a:rPr>
              <a:t>éléments</a:t>
            </a:r>
            <a:r>
              <a:rPr lang="es-ES" sz="1200" b="1" kern="1200" dirty="0">
                <a:solidFill>
                  <a:schemeClr val="tx1"/>
                </a:solidFill>
                <a:effectLst/>
                <a:latin typeface="+mn-lt"/>
                <a:ea typeface="+mn-ea"/>
                <a:cs typeface="+mn-cs"/>
              </a:rPr>
              <a:t> et </a:t>
            </a:r>
            <a:r>
              <a:rPr lang="es-ES" sz="1200" b="1" kern="1200" dirty="0" err="1">
                <a:solidFill>
                  <a:schemeClr val="tx1"/>
                </a:solidFill>
                <a:effectLst/>
                <a:latin typeface="+mn-lt"/>
                <a:ea typeface="+mn-ea"/>
                <a:cs typeface="+mn-cs"/>
              </a:rPr>
              <a:t>documents</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antérieurs</a:t>
            </a:r>
            <a:r>
              <a:rPr lang="es-ES" sz="1200" b="1" kern="1200" dirty="0">
                <a:solidFill>
                  <a:schemeClr val="tx1"/>
                </a:solidFill>
                <a:effectLst/>
                <a:latin typeface="+mn-lt"/>
                <a:ea typeface="+mn-ea"/>
                <a:cs typeface="+mn-cs"/>
              </a:rPr>
              <a: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tels</a:t>
            </a:r>
            <a:r>
              <a:rPr lang="es-ES" sz="1200" kern="1200" dirty="0">
                <a:solidFill>
                  <a:schemeClr val="tx1"/>
                </a:solidFill>
                <a:effectLst/>
                <a:latin typeface="+mn-lt"/>
                <a:ea typeface="+mn-ea"/>
                <a:cs typeface="+mn-cs"/>
              </a:rPr>
              <a:t> que les </a:t>
            </a:r>
            <a:r>
              <a:rPr lang="es-ES" sz="1200" kern="1200" dirty="0" err="1">
                <a:solidFill>
                  <a:schemeClr val="tx1"/>
                </a:solidFill>
                <a:effectLst/>
                <a:latin typeface="+mn-lt"/>
                <a:ea typeface="+mn-ea"/>
                <a:cs typeface="+mn-cs"/>
              </a:rPr>
              <a:t>statuts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l’entreprise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l’accord</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d’intéressement</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Lettre-circ</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Acoss</a:t>
            </a:r>
            <a:r>
              <a:rPr lang="es-ES" sz="1200" i="1" kern="1200" dirty="0">
                <a:solidFill>
                  <a:schemeClr val="tx1"/>
                </a:solidFill>
                <a:effectLst/>
                <a:latin typeface="+mn-lt"/>
                <a:ea typeface="+mn-ea"/>
                <a:cs typeface="+mn-cs"/>
              </a:rPr>
              <a:t> n° 1999-082 du 16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1999).</a:t>
            </a:r>
            <a:endParaRPr lang="fr-FR" sz="1200"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LA DATE DE LA FIN DU CONTRÔLE</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lettre d’observations doit </a:t>
            </a:r>
            <a:r>
              <a:rPr lang="es-ES" sz="1200" kern="1200" dirty="0" err="1">
                <a:solidFill>
                  <a:schemeClr val="tx1"/>
                </a:solidFill>
                <a:effectLst/>
                <a:latin typeface="+mn-lt"/>
                <a:ea typeface="+mn-ea"/>
                <a:cs typeface="+mn-cs"/>
              </a:rPr>
              <a:t>préciser</a:t>
            </a:r>
            <a:r>
              <a:rPr lang="es-ES" sz="1200" kern="1200" dirty="0">
                <a:solidFill>
                  <a:schemeClr val="tx1"/>
                </a:solidFill>
                <a:effectLst/>
                <a:latin typeface="+mn-lt"/>
                <a:ea typeface="+mn-ea"/>
                <a:cs typeface="+mn-cs"/>
              </a:rPr>
              <a:t> la date de la fin du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Elle </a:t>
            </a:r>
            <a:r>
              <a:rPr lang="es-ES" sz="1200" kern="1200" dirty="0" err="1">
                <a:solidFill>
                  <a:schemeClr val="tx1"/>
                </a:solidFill>
                <a:effectLst/>
                <a:latin typeface="+mn-lt"/>
                <a:ea typeface="+mn-ea"/>
                <a:cs typeface="+mn-cs"/>
              </a:rPr>
              <a:t>correspond</a:t>
            </a:r>
            <a:r>
              <a:rPr lang="es-ES" sz="1200" kern="1200" dirty="0">
                <a:solidFill>
                  <a:schemeClr val="tx1"/>
                </a:solidFill>
                <a:effectLst/>
                <a:latin typeface="+mn-lt"/>
                <a:ea typeface="+mn-ea"/>
                <a:cs typeface="+mn-cs"/>
              </a:rPr>
              <a:t> à la </a:t>
            </a:r>
            <a:r>
              <a:rPr lang="es-ES" sz="1200" b="1" kern="1200" dirty="0">
                <a:solidFill>
                  <a:schemeClr val="tx1"/>
                </a:solidFill>
                <a:effectLst/>
                <a:latin typeface="+mn-lt"/>
                <a:ea typeface="+mn-ea"/>
                <a:cs typeface="+mn-cs"/>
              </a:rPr>
              <a:t>date</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laquelle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ladite</a:t>
            </a:r>
            <a:r>
              <a:rPr lang="es-ES" sz="1200" kern="1200" dirty="0">
                <a:solidFill>
                  <a:schemeClr val="tx1"/>
                </a:solidFill>
                <a:effectLst/>
                <a:latin typeface="+mn-lt"/>
                <a:ea typeface="+mn-ea"/>
                <a:cs typeface="+mn-cs"/>
              </a:rPr>
              <a:t> lettre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signée</a:t>
            </a:r>
            <a:r>
              <a:rPr lang="es-ES" sz="1200" kern="1200" dirty="0">
                <a:solidFill>
                  <a:schemeClr val="tx1"/>
                </a:solidFill>
                <a:effectLst/>
                <a:latin typeface="+mn-lt"/>
                <a:ea typeface="+mn-ea"/>
                <a:cs typeface="+mn-cs"/>
              </a:rPr>
              <a:t> par </a:t>
            </a:r>
            <a:r>
              <a:rPr lang="es-ES" sz="1200" kern="1200" dirty="0" err="1">
                <a:solidFill>
                  <a:schemeClr val="tx1"/>
                </a:solidFill>
                <a:effectLst/>
                <a:latin typeface="+mn-lt"/>
                <a:ea typeface="+mn-ea"/>
                <a:cs typeface="+mn-cs"/>
              </a:rPr>
              <a:t>l’inspecteur</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 que ce </a:t>
            </a:r>
            <a:r>
              <a:rPr lang="es-ES" sz="1200" kern="1200" dirty="0" err="1">
                <a:solidFill>
                  <a:schemeClr val="tx1"/>
                </a:solidFill>
                <a:effectLst/>
                <a:latin typeface="+mn-lt"/>
                <a:ea typeface="+mn-ea"/>
                <a:cs typeface="+mn-cs"/>
              </a:rPr>
              <a:t>document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remis</a:t>
            </a:r>
            <a:r>
              <a:rPr lang="es-ES" sz="1200" kern="1200" dirty="0">
                <a:solidFill>
                  <a:schemeClr val="tx1"/>
                </a:solidFill>
                <a:effectLst/>
                <a:latin typeface="+mn-lt"/>
                <a:ea typeface="+mn-ea"/>
                <a:cs typeface="+mn-cs"/>
              </a:rPr>
              <a:t> en </a:t>
            </a:r>
            <a:r>
              <a:rPr lang="es-ES" sz="1200" kern="1200" dirty="0" err="1">
                <a:solidFill>
                  <a:schemeClr val="tx1"/>
                </a:solidFill>
                <a:effectLst/>
                <a:latin typeface="+mn-lt"/>
                <a:ea typeface="+mn-ea"/>
                <a:cs typeface="+mn-cs"/>
              </a:rPr>
              <a:t>mains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propres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envoyé</a:t>
            </a:r>
            <a:r>
              <a:rPr lang="es-ES" sz="1200" kern="1200" dirty="0">
                <a:solidFill>
                  <a:schemeClr val="tx1"/>
                </a:solidFill>
                <a:effectLst/>
                <a:latin typeface="+mn-lt"/>
                <a:ea typeface="+mn-ea"/>
                <a:cs typeface="+mn-cs"/>
              </a:rPr>
              <a:t> par </a:t>
            </a:r>
            <a:r>
              <a:rPr lang="es-ES" sz="1200" kern="1200" dirty="0" err="1">
                <a:solidFill>
                  <a:schemeClr val="tx1"/>
                </a:solidFill>
                <a:effectLst/>
                <a:latin typeface="+mn-lt"/>
                <a:ea typeface="+mn-ea"/>
                <a:cs typeface="+mn-cs"/>
              </a:rPr>
              <a:t>courrier</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(Lettre-</a:t>
            </a:r>
            <a:r>
              <a:rPr lang="es-ES" sz="1200" i="1" kern="1200" dirty="0" err="1">
                <a:solidFill>
                  <a:schemeClr val="tx1"/>
                </a:solidFill>
                <a:effectLst/>
                <a:latin typeface="+mn-lt"/>
                <a:ea typeface="+mn-ea"/>
                <a:cs typeface="+mn-cs"/>
              </a:rPr>
              <a:t>circ</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Acoss</a:t>
            </a:r>
            <a:r>
              <a:rPr lang="es-ES" sz="1200" i="1" kern="1200" dirty="0">
                <a:solidFill>
                  <a:schemeClr val="tx1"/>
                </a:solidFill>
                <a:effectLst/>
                <a:latin typeface="+mn-lt"/>
                <a:ea typeface="+mn-ea"/>
                <a:cs typeface="+mn-cs"/>
              </a:rPr>
              <a:t> n° 1999-082 du 16 </a:t>
            </a:r>
            <a:r>
              <a:rPr lang="es-ES" sz="1200" i="1" kern="1200" dirty="0" err="1">
                <a:solidFill>
                  <a:schemeClr val="tx1"/>
                </a:solidFill>
                <a:effectLst/>
                <a:latin typeface="+mn-lt"/>
                <a:ea typeface="+mn-ea"/>
                <a:cs typeface="+mn-cs"/>
              </a:rPr>
              <a:t>juillet</a:t>
            </a:r>
            <a:r>
              <a:rPr lang="es-ES" sz="1200" i="1" kern="1200" dirty="0">
                <a:solidFill>
                  <a:schemeClr val="tx1"/>
                </a:solidFill>
                <a:effectLst/>
                <a:latin typeface="+mn-lt"/>
                <a:ea typeface="+mn-ea"/>
                <a:cs typeface="+mn-cs"/>
              </a:rPr>
              <a:t> 1999).</a:t>
            </a:r>
            <a:endParaRPr lang="fr-FR" sz="1200"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LES OBSERVATIONS FAITES AU COURS DU CONTRÔLE</a:t>
            </a:r>
            <a:endParaRPr lang="fr-FR" sz="1200" kern="1200" dirty="0">
              <a:solidFill>
                <a:schemeClr val="tx1"/>
              </a:solidFill>
              <a:effectLst/>
              <a:latin typeface="+mn-lt"/>
              <a:ea typeface="+mn-ea"/>
              <a:cs typeface="+mn-cs"/>
            </a:endParaRPr>
          </a:p>
          <a:p>
            <a:r>
              <a:rPr lang="es-ES" sz="1200" kern="1200" dirty="0" err="1">
                <a:solidFill>
                  <a:schemeClr val="tx1"/>
                </a:solidFill>
                <a:effectLst/>
                <a:latin typeface="+mn-lt"/>
                <a:ea typeface="+mn-ea"/>
                <a:cs typeface="+mn-cs"/>
              </a:rPr>
              <a:t>Outre</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mentions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précédentes</a:t>
            </a:r>
            <a:r>
              <a:rPr lang="es-ES" sz="1200" kern="1200" dirty="0">
                <a:solidFill>
                  <a:schemeClr val="tx1"/>
                </a:solidFill>
                <a:effectLst/>
                <a:latin typeface="+mn-lt"/>
                <a:ea typeface="+mn-ea"/>
                <a:cs typeface="+mn-cs"/>
              </a:rPr>
              <a:t>, la lettre d’observations comporte les observations </a:t>
            </a:r>
            <a:r>
              <a:rPr lang="es-ES" sz="1200" kern="1200" dirty="0" err="1">
                <a:solidFill>
                  <a:schemeClr val="tx1"/>
                </a:solidFill>
                <a:effectLst/>
                <a:latin typeface="+mn-lt"/>
                <a:ea typeface="+mn-ea"/>
                <a:cs typeface="+mn-cs"/>
              </a:rPr>
              <a:t>faites</a:t>
            </a:r>
            <a:r>
              <a:rPr lang="es-ES" sz="1200" kern="1200" dirty="0">
                <a:solidFill>
                  <a:schemeClr val="tx1"/>
                </a:solidFill>
                <a:effectLst/>
                <a:latin typeface="+mn-lt"/>
                <a:ea typeface="+mn-ea"/>
                <a:cs typeface="+mn-cs"/>
              </a:rPr>
              <a:t> au </a:t>
            </a:r>
            <a:r>
              <a:rPr lang="es-ES" sz="1200" kern="1200" dirty="0" err="1">
                <a:solidFill>
                  <a:schemeClr val="tx1"/>
                </a:solidFill>
                <a:effectLst/>
                <a:latin typeface="+mn-lt"/>
                <a:ea typeface="+mn-ea"/>
                <a:cs typeface="+mn-cs"/>
              </a:rPr>
              <a:t>cours</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opérations</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Soulignons</a:t>
            </a:r>
            <a:r>
              <a:rPr lang="es-ES" sz="1200" kern="1200" dirty="0">
                <a:solidFill>
                  <a:schemeClr val="tx1"/>
                </a:solidFill>
                <a:effectLst/>
                <a:latin typeface="+mn-lt"/>
                <a:ea typeface="+mn-ea"/>
                <a:cs typeface="+mn-cs"/>
              </a:rPr>
              <a:t> que, à </a:t>
            </a:r>
            <a:r>
              <a:rPr lang="es-ES" sz="1200" kern="1200" dirty="0" err="1">
                <a:solidFill>
                  <a:schemeClr val="tx1"/>
                </a:solidFill>
                <a:effectLst/>
                <a:latin typeface="+mn-lt"/>
                <a:ea typeface="+mn-ea"/>
                <a:cs typeface="+mn-cs"/>
              </a:rPr>
              <a:t>l’issue</a:t>
            </a:r>
            <a:r>
              <a:rPr lang="es-ES" sz="1200" kern="1200" dirty="0">
                <a:solidFill>
                  <a:schemeClr val="tx1"/>
                </a:solidFill>
                <a:effectLst/>
                <a:latin typeface="+mn-lt"/>
                <a:ea typeface="+mn-ea"/>
                <a:cs typeface="+mn-cs"/>
              </a:rPr>
              <a:t> de ces </a:t>
            </a:r>
            <a:r>
              <a:rPr lang="es-ES" sz="1200" kern="1200" dirty="0" err="1">
                <a:solidFill>
                  <a:schemeClr val="tx1"/>
                </a:solidFill>
                <a:effectLst/>
                <a:latin typeface="+mn-lt"/>
                <a:ea typeface="+mn-ea"/>
                <a:cs typeface="+mn-cs"/>
              </a:rPr>
              <a:t>opérations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l’inspecteur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Urssaf</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peut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formuler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aucune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observation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formuler</a:t>
            </a:r>
            <a:r>
              <a:rPr lang="es-ES" sz="1200" kern="1200" dirty="0">
                <a:solidFill>
                  <a:schemeClr val="tx1"/>
                </a:solidFill>
                <a:effectLst/>
                <a:latin typeface="+mn-lt"/>
                <a:ea typeface="+mn-ea"/>
                <a:cs typeface="+mn-cs"/>
              </a:rPr>
              <a:t> des observations pour l’avenir </a:t>
            </a:r>
            <a:r>
              <a:rPr lang="es-ES" sz="1200" kern="1200" dirty="0" err="1">
                <a:solidFill>
                  <a:schemeClr val="tx1"/>
                </a:solidFill>
                <a:effectLst/>
                <a:latin typeface="+mn-lt"/>
                <a:ea typeface="+mn-ea"/>
                <a:cs typeface="+mn-cs"/>
              </a:rPr>
              <a:t>sans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envisager</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redressement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formuler</a:t>
            </a:r>
            <a:r>
              <a:rPr lang="es-ES" sz="1200" kern="1200" dirty="0">
                <a:solidFill>
                  <a:schemeClr val="tx1"/>
                </a:solidFill>
                <a:effectLst/>
                <a:latin typeface="+mn-lt"/>
                <a:ea typeface="+mn-ea"/>
                <a:cs typeface="+mn-cs"/>
              </a:rPr>
              <a:t> des observations et </a:t>
            </a:r>
            <a:r>
              <a:rPr lang="es-ES" sz="1200" kern="1200" dirty="0" err="1">
                <a:solidFill>
                  <a:schemeClr val="tx1"/>
                </a:solidFill>
                <a:effectLst/>
                <a:latin typeface="+mn-lt"/>
                <a:ea typeface="+mn-ea"/>
                <a:cs typeface="+mn-cs"/>
              </a:rPr>
              <a:t>envisager</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procéder</a:t>
            </a:r>
            <a:r>
              <a:rPr lang="es-ES" sz="1200" kern="1200" dirty="0">
                <a:solidFill>
                  <a:schemeClr val="tx1"/>
                </a:solidFill>
                <a:effectLst/>
                <a:latin typeface="+mn-lt"/>
                <a:ea typeface="+mn-ea"/>
                <a:cs typeface="+mn-cs"/>
              </a:rPr>
              <a:t> à un </a:t>
            </a:r>
            <a:r>
              <a:rPr lang="es-ES" sz="1200" kern="1200" dirty="0" err="1">
                <a:solidFill>
                  <a:schemeClr val="tx1"/>
                </a:solidFill>
                <a:effectLst/>
                <a:latin typeface="+mn-lt"/>
                <a:ea typeface="+mn-ea"/>
                <a:cs typeface="+mn-cs"/>
              </a:rPr>
              <a:t>redressement</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endParaRPr lang="es-ES" sz="1200" b="1" kern="1200" dirty="0">
              <a:solidFill>
                <a:schemeClr val="tx1"/>
              </a:solidFill>
              <a:effectLst/>
              <a:latin typeface="+mn-lt"/>
              <a:ea typeface="+mn-ea"/>
              <a:cs typeface="+mn-cs"/>
            </a:endParaRPr>
          </a:p>
          <a:p>
            <a:r>
              <a:rPr lang="es-ES" sz="1200" b="1" kern="1200" dirty="0" err="1">
                <a:solidFill>
                  <a:schemeClr val="tx1"/>
                </a:solidFill>
                <a:effectLst/>
                <a:latin typeface="+mn-lt"/>
                <a:ea typeface="+mn-ea"/>
                <a:cs typeface="+mn-cs"/>
              </a:rPr>
              <a:t>Absence</a:t>
            </a:r>
            <a:r>
              <a:rPr lang="es-ES" sz="1200" b="1" kern="1200" dirty="0">
                <a:solidFill>
                  <a:schemeClr val="tx1"/>
                </a:solidFill>
                <a:effectLst/>
                <a:latin typeface="+mn-lt"/>
                <a:ea typeface="+mn-ea"/>
                <a:cs typeface="+mn-cs"/>
              </a:rPr>
              <a:t> d’observations</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Si </a:t>
            </a:r>
            <a:r>
              <a:rPr lang="es-ES" sz="1200" kern="1200" dirty="0" err="1">
                <a:solidFill>
                  <a:schemeClr val="tx1"/>
                </a:solidFill>
                <a:effectLst/>
                <a:latin typeface="+mn-lt"/>
                <a:ea typeface="+mn-ea"/>
                <a:cs typeface="+mn-cs"/>
              </a:rPr>
              <a:t>l’opération</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n’a</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révélé</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aucune</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infraction</a:t>
            </a:r>
            <a:r>
              <a:rPr lang="es-ES" sz="1200" kern="1200" dirty="0">
                <a:solidFill>
                  <a:schemeClr val="tx1"/>
                </a:solidFill>
                <a:effectLst/>
                <a:latin typeface="+mn-lt"/>
                <a:ea typeface="+mn-ea"/>
                <a:cs typeface="+mn-cs"/>
              </a:rPr>
              <a:t> de la </a:t>
            </a:r>
            <a:r>
              <a:rPr lang="es-ES" sz="1200" kern="1200" dirty="0" err="1">
                <a:solidFill>
                  <a:schemeClr val="tx1"/>
                </a:solidFill>
                <a:effectLst/>
                <a:latin typeface="+mn-lt"/>
                <a:ea typeface="+mn-ea"/>
                <a:cs typeface="+mn-cs"/>
              </a:rPr>
              <a:t>part</a:t>
            </a:r>
            <a:r>
              <a:rPr lang="es-ES" sz="1200" kern="1200" dirty="0">
                <a:solidFill>
                  <a:schemeClr val="tx1"/>
                </a:solidFill>
                <a:effectLst/>
                <a:latin typeface="+mn-lt"/>
                <a:ea typeface="+mn-ea"/>
                <a:cs typeface="+mn-cs"/>
              </a:rPr>
              <a:t> du cotisant, </a:t>
            </a:r>
            <a:r>
              <a:rPr lang="es-ES" sz="1200" kern="1200" dirty="0" err="1">
                <a:solidFill>
                  <a:schemeClr val="tx1"/>
                </a:solidFill>
                <a:effectLst/>
                <a:latin typeface="+mn-lt"/>
                <a:ea typeface="+mn-ea"/>
                <a:cs typeface="+mn-cs"/>
              </a:rPr>
              <a:t>l’inspecteur</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quand</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même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tenu</a:t>
            </a:r>
            <a:r>
              <a:rPr lang="es-ES" sz="1200" kern="1200" dirty="0">
                <a:solidFill>
                  <a:schemeClr val="tx1"/>
                </a:solidFill>
                <a:effectLst/>
                <a:latin typeface="+mn-lt"/>
                <a:ea typeface="+mn-ea"/>
                <a:cs typeface="+mn-cs"/>
              </a:rPr>
              <a:t> de lui </a:t>
            </a:r>
            <a:r>
              <a:rPr lang="es-ES" sz="1200" kern="1200" dirty="0" err="1">
                <a:solidFill>
                  <a:schemeClr val="tx1"/>
                </a:solidFill>
                <a:effectLst/>
                <a:latin typeface="+mn-lt"/>
                <a:ea typeface="+mn-ea"/>
                <a:cs typeface="+mn-cs"/>
              </a:rPr>
              <a:t>adresser</a:t>
            </a:r>
            <a:r>
              <a:rPr lang="es-ES" sz="1200" kern="1200" dirty="0">
                <a:solidFill>
                  <a:schemeClr val="tx1"/>
                </a:solidFill>
                <a:effectLst/>
                <a:latin typeface="+mn-lt"/>
                <a:ea typeface="+mn-ea"/>
                <a:cs typeface="+mn-cs"/>
              </a:rPr>
              <a:t> une lettre d’observations </a:t>
            </a:r>
            <a:r>
              <a:rPr lang="es-ES" sz="1200" b="1" kern="1200" dirty="0" err="1">
                <a:solidFill>
                  <a:schemeClr val="tx1"/>
                </a:solidFill>
                <a:effectLst/>
                <a:latin typeface="+mn-lt"/>
                <a:ea typeface="+mn-ea"/>
                <a:cs typeface="+mn-cs"/>
              </a:rPr>
              <a:t>mentionnant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expressément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a:t>
            </a:r>
            <a:r>
              <a:rPr lang="es-ES" sz="1200" b="1" kern="1200" dirty="0" err="1">
                <a:solidFill>
                  <a:schemeClr val="tx1"/>
                </a:solidFill>
                <a:effectLst/>
                <a:latin typeface="+mn-lt"/>
                <a:ea typeface="+mn-ea"/>
                <a:cs typeface="+mn-cs"/>
              </a:rPr>
              <a:t>absence</a:t>
            </a:r>
            <a:r>
              <a:rPr lang="es-ES" sz="1200" b="1" kern="1200" dirty="0">
                <a:solidFill>
                  <a:schemeClr val="tx1"/>
                </a:solidFill>
                <a:effectLst/>
                <a:latin typeface="+mn-lt"/>
                <a:ea typeface="+mn-ea"/>
                <a:cs typeface="+mn-cs"/>
              </a:rPr>
              <a:t> d’observations</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Circ</a:t>
            </a:r>
            <a:r>
              <a:rPr lang="es-ES" sz="1200" i="1" kern="1200" dirty="0">
                <a:solidFill>
                  <a:schemeClr val="tx1"/>
                </a:solidFill>
                <a:effectLst/>
                <a:latin typeface="+mn-lt"/>
                <a:ea typeface="+mn-ea"/>
                <a:cs typeface="+mn-cs"/>
              </a:rPr>
              <a:t>. DSS/SDF/5B n° 99-726 du 30 </a:t>
            </a:r>
            <a:r>
              <a:rPr lang="es-ES" sz="1200" i="1" kern="1200" dirty="0" err="1">
                <a:solidFill>
                  <a:schemeClr val="tx1"/>
                </a:solidFill>
                <a:effectLst/>
                <a:latin typeface="+mn-lt"/>
                <a:ea typeface="+mn-ea"/>
                <a:cs typeface="+mn-cs"/>
              </a:rPr>
              <a:t>décembre</a:t>
            </a:r>
            <a:r>
              <a:rPr lang="es-ES" sz="1200" i="1" kern="1200" dirty="0">
                <a:solidFill>
                  <a:schemeClr val="tx1"/>
                </a:solidFill>
                <a:effectLst/>
                <a:latin typeface="+mn-lt"/>
                <a:ea typeface="+mn-ea"/>
                <a:cs typeface="+mn-cs"/>
              </a:rPr>
              <a:t> 1999).</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Comme</a:t>
            </a:r>
            <a:r>
              <a:rPr lang="es-ES" sz="1200" kern="1200" dirty="0">
                <a:solidFill>
                  <a:schemeClr val="tx1"/>
                </a:solidFill>
                <a:effectLst/>
                <a:latin typeface="+mn-lt"/>
                <a:ea typeface="+mn-ea"/>
                <a:cs typeface="+mn-cs"/>
              </a:rPr>
              <a:t> indiqué plus </a:t>
            </a:r>
            <a:r>
              <a:rPr lang="es-ES" sz="1200" kern="1200" dirty="0" err="1">
                <a:solidFill>
                  <a:schemeClr val="tx1"/>
                </a:solidFill>
                <a:effectLst/>
                <a:latin typeface="+mn-lt"/>
                <a:ea typeface="+mn-ea"/>
                <a:cs typeface="+mn-cs"/>
              </a:rPr>
              <a:t>haut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rappelons</a:t>
            </a:r>
            <a:r>
              <a:rPr lang="es-ES" sz="1200" kern="1200" dirty="0">
                <a:solidFill>
                  <a:schemeClr val="tx1"/>
                </a:solidFill>
                <a:effectLst/>
                <a:latin typeface="+mn-lt"/>
                <a:ea typeface="+mn-ea"/>
                <a:cs typeface="+mn-cs"/>
              </a:rPr>
              <a:t> que </a:t>
            </a:r>
            <a:r>
              <a:rPr lang="es-ES" sz="1200" kern="1200" dirty="0" err="1">
                <a:solidFill>
                  <a:schemeClr val="tx1"/>
                </a:solidFill>
                <a:effectLst/>
                <a:latin typeface="+mn-lt"/>
                <a:ea typeface="+mn-ea"/>
                <a:cs typeface="+mn-cs"/>
              </a:rPr>
              <a:t>l’absence</a:t>
            </a:r>
            <a:r>
              <a:rPr lang="es-ES" sz="1200" kern="1200" dirty="0">
                <a:solidFill>
                  <a:schemeClr val="tx1"/>
                </a:solidFill>
                <a:effectLst/>
                <a:latin typeface="+mn-lt"/>
                <a:ea typeface="+mn-ea"/>
                <a:cs typeface="+mn-cs"/>
              </a:rPr>
              <a:t> d’observations </a:t>
            </a:r>
            <a:r>
              <a:rPr lang="es-ES" sz="1200" kern="1200" dirty="0" err="1">
                <a:solidFill>
                  <a:schemeClr val="tx1"/>
                </a:solidFill>
                <a:effectLst/>
                <a:latin typeface="+mn-lt"/>
                <a:ea typeface="+mn-ea"/>
                <a:cs typeface="+mn-cs"/>
              </a:rPr>
              <a:t>vaut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accord</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tacite</a:t>
            </a:r>
            <a:r>
              <a:rPr lang="es-ES" sz="1200" kern="1200" dirty="0">
                <a:solidFill>
                  <a:schemeClr val="tx1"/>
                </a:solidFill>
                <a:effectLst/>
                <a:latin typeface="+mn-lt"/>
                <a:ea typeface="+mn-ea"/>
                <a:cs typeface="+mn-cs"/>
              </a:rPr>
              <a:t> des </a:t>
            </a:r>
            <a:r>
              <a:rPr lang="es-ES" sz="1200" kern="1200" dirty="0" err="1">
                <a:solidFill>
                  <a:schemeClr val="tx1"/>
                </a:solidFill>
                <a:effectLst/>
                <a:latin typeface="+mn-lt"/>
                <a:ea typeface="+mn-ea"/>
                <a:cs typeface="+mn-cs"/>
              </a:rPr>
              <a:t>pratiques</a:t>
            </a:r>
            <a:r>
              <a:rPr lang="es-ES" sz="1200" kern="1200" dirty="0">
                <a:solidFill>
                  <a:schemeClr val="tx1"/>
                </a:solidFill>
                <a:effectLst/>
                <a:latin typeface="+mn-lt"/>
                <a:ea typeface="+mn-ea"/>
                <a:cs typeface="+mn-cs"/>
              </a:rPr>
              <a:t> du cotisant </a:t>
            </a:r>
            <a:r>
              <a:rPr lang="es-ES" sz="1200" kern="1200" dirty="0" err="1">
                <a:solidFill>
                  <a:schemeClr val="tx1"/>
                </a:solidFill>
                <a:effectLst/>
                <a:latin typeface="+mn-lt"/>
                <a:ea typeface="+mn-ea"/>
                <a:cs typeface="+mn-cs"/>
              </a:rPr>
              <a:t>contrôlé</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À NOTER</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La liste des </a:t>
            </a:r>
            <a:r>
              <a:rPr lang="es-ES" sz="1200" kern="1200" dirty="0" err="1">
                <a:solidFill>
                  <a:schemeClr val="tx1"/>
                </a:solidFill>
                <a:effectLst/>
                <a:latin typeface="+mn-lt"/>
                <a:ea typeface="+mn-ea"/>
                <a:cs typeface="+mn-cs"/>
              </a:rPr>
              <a:t>salariés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concernés</a:t>
            </a:r>
            <a:r>
              <a:rPr lang="es-ES" sz="1200" kern="1200" dirty="0">
                <a:solidFill>
                  <a:schemeClr val="tx1"/>
                </a:solidFill>
                <a:effectLst/>
                <a:latin typeface="+mn-lt"/>
                <a:ea typeface="+mn-ea"/>
                <a:cs typeface="+mn-cs"/>
              </a:rPr>
              <a:t> le cas </a:t>
            </a:r>
            <a:r>
              <a:rPr lang="es-ES" sz="1200" kern="1200" dirty="0" err="1">
                <a:solidFill>
                  <a:schemeClr val="tx1"/>
                </a:solidFill>
                <a:effectLst/>
                <a:latin typeface="+mn-lt"/>
                <a:ea typeface="+mn-ea"/>
                <a:cs typeface="+mn-cs"/>
              </a:rPr>
              <a:t>échéant</a:t>
            </a:r>
            <a:r>
              <a:rPr lang="es-ES" sz="1200" kern="1200" dirty="0">
                <a:solidFill>
                  <a:schemeClr val="tx1"/>
                </a:solidFill>
                <a:effectLst/>
                <a:latin typeface="+mn-lt"/>
                <a:ea typeface="+mn-ea"/>
                <a:cs typeface="+mn-cs"/>
              </a:rPr>
              <a:t> par le </a:t>
            </a:r>
            <a:r>
              <a:rPr lang="es-ES" sz="1200" kern="1200" dirty="0" err="1">
                <a:solidFill>
                  <a:schemeClr val="tx1"/>
                </a:solidFill>
                <a:effectLst/>
                <a:latin typeface="+mn-lt"/>
                <a:ea typeface="+mn-ea"/>
                <a:cs typeface="+mn-cs"/>
              </a:rPr>
              <a:t>redressement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n’est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pas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exigée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dès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lors</a:t>
            </a:r>
            <a:r>
              <a:rPr lang="es-ES" sz="1200" kern="1200" dirty="0">
                <a:solidFill>
                  <a:schemeClr val="tx1"/>
                </a:solidFill>
                <a:effectLst/>
                <a:latin typeface="+mn-lt"/>
                <a:ea typeface="+mn-ea"/>
                <a:cs typeface="+mn-cs"/>
              </a:rPr>
              <a:t> que les </a:t>
            </a:r>
            <a:r>
              <a:rPr lang="es-ES" sz="1200" kern="1200" dirty="0" err="1">
                <a:solidFill>
                  <a:schemeClr val="tx1"/>
                </a:solidFill>
                <a:effectLst/>
                <a:latin typeface="+mn-lt"/>
                <a:ea typeface="+mn-ea"/>
                <a:cs typeface="+mn-cs"/>
              </a:rPr>
              <a:t>éléments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fournis</a:t>
            </a:r>
            <a:r>
              <a:rPr lang="es-ES" sz="1200" kern="1200" dirty="0">
                <a:solidFill>
                  <a:schemeClr val="tx1"/>
                </a:solidFill>
                <a:effectLst/>
                <a:latin typeface="+mn-lt"/>
                <a:ea typeface="+mn-ea"/>
                <a:cs typeface="+mn-cs"/>
              </a:rPr>
              <a:t> à l’employeur </a:t>
            </a:r>
            <a:r>
              <a:rPr lang="es-ES" sz="1200" kern="1200" dirty="0" err="1">
                <a:solidFill>
                  <a:schemeClr val="tx1"/>
                </a:solidFill>
                <a:effectLst/>
                <a:latin typeface="+mn-lt"/>
                <a:ea typeface="+mn-ea"/>
                <a:cs typeface="+mn-cs"/>
              </a:rPr>
              <a:t>sont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précis</a:t>
            </a:r>
            <a:r>
              <a:rPr lang="es-ES" sz="1200" kern="1200" dirty="0">
                <a:solidFill>
                  <a:schemeClr val="tx1"/>
                </a:solidFill>
                <a:effectLst/>
                <a:latin typeface="+mn-lt"/>
                <a:ea typeface="+mn-ea"/>
                <a:cs typeface="+mn-cs"/>
              </a:rPr>
              <a:t> </a:t>
            </a:r>
            <a:r>
              <a:rPr lang="es-ES" sz="1200" i="1" kern="1200" dirty="0">
                <a:solidFill>
                  <a:schemeClr val="tx1"/>
                </a:solidFill>
                <a:effectLst/>
                <a:latin typeface="+mn-lt"/>
                <a:ea typeface="+mn-ea"/>
                <a:cs typeface="+mn-cs"/>
              </a:rPr>
              <a:t>(</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a:t>
            </a:r>
            <a:r>
              <a:rPr lang="es-ES" sz="1200" i="1" kern="1200" dirty="0" err="1">
                <a:solidFill>
                  <a:schemeClr val="tx1"/>
                </a:solidFill>
                <a:effectLst/>
                <a:latin typeface="+mn-lt"/>
                <a:ea typeface="+mn-ea"/>
                <a:cs typeface="+mn-cs"/>
              </a:rPr>
              <a:t>soc.</a:t>
            </a:r>
            <a:r>
              <a:rPr lang="es-ES" sz="1200" i="1" kern="1200" dirty="0">
                <a:solidFill>
                  <a:schemeClr val="tx1"/>
                </a:solidFill>
                <a:effectLst/>
                <a:latin typeface="+mn-lt"/>
                <a:ea typeface="+mn-ea"/>
                <a:cs typeface="+mn-cs"/>
              </a:rPr>
              <a:t>, 24 </a:t>
            </a:r>
            <a:r>
              <a:rPr lang="es-ES" sz="1200" i="1" kern="1200" dirty="0" err="1">
                <a:solidFill>
                  <a:schemeClr val="tx1"/>
                </a:solidFill>
                <a:effectLst/>
                <a:latin typeface="+mn-lt"/>
                <a:ea typeface="+mn-ea"/>
                <a:cs typeface="+mn-cs"/>
              </a:rPr>
              <a:t>octobre</a:t>
            </a:r>
            <a:r>
              <a:rPr lang="es-ES" sz="1200" i="1" kern="1200" dirty="0">
                <a:solidFill>
                  <a:schemeClr val="tx1"/>
                </a:solidFill>
                <a:effectLst/>
                <a:latin typeface="+mn-lt"/>
                <a:ea typeface="+mn-ea"/>
                <a:cs typeface="+mn-cs"/>
              </a:rPr>
              <a:t> 2002, n° 01-20.035 ; </a:t>
            </a:r>
            <a:r>
              <a:rPr lang="es-ES" sz="1200" i="1" kern="1200" dirty="0" err="1">
                <a:solidFill>
                  <a:schemeClr val="tx1"/>
                </a:solidFill>
                <a:effectLst/>
                <a:latin typeface="+mn-lt"/>
                <a:ea typeface="+mn-ea"/>
                <a:cs typeface="+mn-cs"/>
              </a:rPr>
              <a:t>Cass</a:t>
            </a:r>
            <a:r>
              <a:rPr lang="es-ES" sz="1200" i="1" kern="1200" dirty="0">
                <a:solidFill>
                  <a:schemeClr val="tx1"/>
                </a:solidFill>
                <a:effectLst/>
                <a:latin typeface="+mn-lt"/>
                <a:ea typeface="+mn-ea"/>
                <a:cs typeface="+mn-cs"/>
              </a:rPr>
              <a:t>. 2</a:t>
            </a:r>
            <a:r>
              <a:rPr lang="es-ES" sz="1200" i="1" kern="1200" baseline="30000" dirty="0">
                <a:solidFill>
                  <a:schemeClr val="tx1"/>
                </a:solidFill>
                <a:effectLst/>
                <a:latin typeface="+mn-lt"/>
                <a:ea typeface="+mn-ea"/>
                <a:cs typeface="+mn-cs"/>
              </a:rPr>
              <a:t>e</a:t>
            </a:r>
            <a:r>
              <a:rPr lang="es-ES" sz="1200" i="1" kern="1200" dirty="0">
                <a:solidFill>
                  <a:schemeClr val="tx1"/>
                </a:solidFill>
                <a:effectLst/>
                <a:latin typeface="+mn-lt"/>
                <a:ea typeface="+mn-ea"/>
                <a:cs typeface="+mn-cs"/>
              </a:rPr>
              <a:t> civ., 23 </a:t>
            </a:r>
            <a:r>
              <a:rPr lang="es-ES" sz="1200" i="1" kern="1200" dirty="0" err="1">
                <a:solidFill>
                  <a:schemeClr val="tx1"/>
                </a:solidFill>
                <a:effectLst/>
                <a:latin typeface="+mn-lt"/>
                <a:ea typeface="+mn-ea"/>
                <a:cs typeface="+mn-cs"/>
              </a:rPr>
              <a:t>novembre</a:t>
            </a:r>
            <a:r>
              <a:rPr lang="es-ES" sz="1200" i="1" kern="1200" dirty="0">
                <a:solidFill>
                  <a:schemeClr val="tx1"/>
                </a:solidFill>
                <a:effectLst/>
                <a:latin typeface="+mn-lt"/>
                <a:ea typeface="+mn-ea"/>
                <a:cs typeface="+mn-cs"/>
              </a:rPr>
              <a:t> 2006, n° 05-10.662).</a:t>
            </a:r>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LE CONSTAT D’ABSENCE DE MISE EN CONFORMITÉ</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En cas de </a:t>
            </a:r>
            <a:r>
              <a:rPr lang="es-ES" sz="1200" b="1" kern="1200" dirty="0" err="1">
                <a:solidFill>
                  <a:schemeClr val="tx1"/>
                </a:solidFill>
                <a:effectLst/>
                <a:latin typeface="+mn-lt"/>
                <a:ea typeface="+mn-ea"/>
                <a:cs typeface="+mn-cs"/>
              </a:rPr>
              <a:t>réitération</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d’une</a:t>
            </a:r>
            <a:r>
              <a:rPr lang="es-ES" sz="1200" b="1"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pratique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ayant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déjà</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fait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l’objet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d’une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observation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d’un </a:t>
            </a:r>
            <a:r>
              <a:rPr lang="es-ES" sz="1200" kern="1200" dirty="0" err="1">
                <a:solidFill>
                  <a:schemeClr val="tx1"/>
                </a:solidFill>
                <a:effectLst/>
                <a:latin typeface="+mn-lt"/>
                <a:ea typeface="+mn-ea"/>
                <a:cs typeface="+mn-cs"/>
              </a:rPr>
              <a:t>redressement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lors</a:t>
            </a:r>
            <a:r>
              <a:rPr lang="es-ES" sz="1200" kern="1200" dirty="0">
                <a:solidFill>
                  <a:schemeClr val="tx1"/>
                </a:solidFill>
                <a:effectLst/>
                <a:latin typeface="+mn-lt"/>
                <a:ea typeface="+mn-ea"/>
                <a:cs typeface="+mn-cs"/>
              </a:rPr>
              <a:t> d’un </a:t>
            </a:r>
            <a:r>
              <a:rPr lang="es-ES" sz="1200" kern="1200" dirty="0" err="1">
                <a:solidFill>
                  <a:schemeClr val="tx1"/>
                </a:solidFill>
                <a:effectLst/>
                <a:latin typeface="+mn-lt"/>
                <a:ea typeface="+mn-ea"/>
                <a:cs typeface="+mn-cs"/>
              </a:rPr>
              <a:t>précédent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contrôle</a:t>
            </a:r>
            <a:r>
              <a:rPr lang="es-ES" sz="1200" kern="1200" dirty="0">
                <a:solidFill>
                  <a:schemeClr val="tx1"/>
                </a:solidFill>
                <a:effectLst/>
                <a:latin typeface="+mn-lt"/>
                <a:ea typeface="+mn-ea"/>
                <a:cs typeface="+mn-cs"/>
              </a:rPr>
              <a:t>, la lettre d’observations doit </a:t>
            </a:r>
            <a:r>
              <a:rPr lang="es-ES" sz="1200" kern="1200" dirty="0" err="1">
                <a:solidFill>
                  <a:schemeClr val="tx1"/>
                </a:solidFill>
                <a:effectLst/>
                <a:latin typeface="+mn-lt"/>
                <a:ea typeface="+mn-ea"/>
                <a:cs typeface="+mn-cs"/>
              </a:rPr>
              <a:t>mentionner</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éléments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caractérisant</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constat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d’absence</a:t>
            </a:r>
            <a:r>
              <a:rPr lang="es-ES" sz="1200" kern="1200" dirty="0">
                <a:solidFill>
                  <a:schemeClr val="tx1"/>
                </a:solidFill>
                <a:effectLst/>
                <a:latin typeface="+mn-lt"/>
                <a:ea typeface="+mn-ea"/>
                <a:cs typeface="+mn-cs"/>
              </a:rPr>
              <a:t> de mise en </a:t>
            </a:r>
            <a:r>
              <a:rPr lang="es-ES" sz="1200" kern="1200" dirty="0" err="1">
                <a:solidFill>
                  <a:schemeClr val="tx1"/>
                </a:solidFill>
                <a:effectLst/>
                <a:latin typeface="+mn-lt"/>
                <a:ea typeface="+mn-ea"/>
                <a:cs typeface="+mn-cs"/>
              </a:rPr>
              <a:t>conformité</a:t>
            </a:r>
            <a:r>
              <a:rPr lang="es-ES" sz="1200" kern="1200" dirty="0">
                <a:solidFill>
                  <a:schemeClr val="tx1"/>
                </a:solidFill>
                <a:effectLst/>
                <a:latin typeface="+mn-lt"/>
                <a:ea typeface="+mn-ea"/>
                <a:cs typeface="+mn-cs"/>
              </a:rPr>
              <a:t> et </a:t>
            </a:r>
            <a:r>
              <a:rPr lang="es-ES" sz="1200" kern="1200" dirty="0" err="1">
                <a:solidFill>
                  <a:schemeClr val="tx1"/>
                </a:solidFill>
                <a:effectLst/>
                <a:latin typeface="+mn-lt"/>
                <a:ea typeface="+mn-ea"/>
                <a:cs typeface="+mn-cs"/>
              </a:rPr>
              <a:t>donnant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lieu</a:t>
            </a:r>
            <a:r>
              <a:rPr lang="es-ES" sz="1200" kern="1200" dirty="0">
                <a:solidFill>
                  <a:schemeClr val="tx1"/>
                </a:solidFill>
                <a:effectLst/>
                <a:latin typeface="+mn-lt"/>
                <a:ea typeface="+mn-ea"/>
                <a:cs typeface="+mn-cs"/>
              </a:rPr>
              <a:t> à la </a:t>
            </a:r>
            <a:r>
              <a:rPr lang="es-ES" sz="1200" kern="1200" dirty="0" err="1">
                <a:solidFill>
                  <a:schemeClr val="tx1"/>
                </a:solidFill>
                <a:effectLst/>
                <a:latin typeface="+mn-lt"/>
                <a:ea typeface="+mn-ea"/>
                <a:cs typeface="+mn-cs"/>
              </a:rPr>
              <a:t>majoration</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spécifique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précitée</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constat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d’absence</a:t>
            </a:r>
            <a:r>
              <a:rPr lang="es-ES" sz="1200" kern="1200" dirty="0">
                <a:solidFill>
                  <a:schemeClr val="tx1"/>
                </a:solidFill>
                <a:effectLst/>
                <a:latin typeface="+mn-lt"/>
                <a:ea typeface="+mn-ea"/>
                <a:cs typeface="+mn-cs"/>
              </a:rPr>
              <a:t> de mise en </a:t>
            </a:r>
            <a:r>
              <a:rPr lang="es-ES" sz="1200" kern="1200" dirty="0" err="1">
                <a:solidFill>
                  <a:schemeClr val="tx1"/>
                </a:solidFill>
                <a:effectLst/>
                <a:latin typeface="+mn-lt"/>
                <a:ea typeface="+mn-ea"/>
                <a:cs typeface="+mn-cs"/>
              </a:rPr>
              <a:t>conformité</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contresigné</a:t>
            </a:r>
            <a:r>
              <a:rPr lang="es-ES" sz="1200" b="1" kern="1200" dirty="0">
                <a:solidFill>
                  <a:schemeClr val="tx1"/>
                </a:solidFill>
                <a:effectLst/>
                <a:latin typeface="+mn-lt"/>
                <a:ea typeface="+mn-ea"/>
                <a:cs typeface="+mn-cs"/>
              </a:rPr>
              <a:t> par le </a:t>
            </a:r>
            <a:r>
              <a:rPr lang="es-ES" sz="1200" b="1" kern="1200" dirty="0" err="1">
                <a:solidFill>
                  <a:schemeClr val="tx1"/>
                </a:solidFill>
                <a:effectLst/>
                <a:latin typeface="+mn-lt"/>
                <a:ea typeface="+mn-ea"/>
                <a:cs typeface="+mn-cs"/>
              </a:rPr>
              <a:t>directeur</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l’organisme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chargé</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s-ES" sz="1200" b="1" kern="1200" dirty="0">
                <a:solidFill>
                  <a:schemeClr val="tx1"/>
                </a:solidFill>
                <a:effectLst/>
                <a:latin typeface="+mn-lt"/>
                <a:ea typeface="+mn-ea"/>
                <a:cs typeface="+mn-cs"/>
              </a:rPr>
              <a:t>LE CONSTAT D’ABSENCE DE BONNE FOI</a:t>
            </a:r>
            <a:endParaRPr lang="fr-FR" sz="1200" kern="1200" dirty="0">
              <a:solidFill>
                <a:schemeClr val="tx1"/>
              </a:solidFill>
              <a:effectLst/>
              <a:latin typeface="+mn-lt"/>
              <a:ea typeface="+mn-ea"/>
              <a:cs typeface="+mn-cs"/>
            </a:endParaRPr>
          </a:p>
          <a:p>
            <a:r>
              <a:rPr lang="es-ES" sz="1200" kern="1200" dirty="0">
                <a:solidFill>
                  <a:schemeClr val="tx1"/>
                </a:solidFill>
                <a:effectLst/>
                <a:latin typeface="+mn-lt"/>
                <a:ea typeface="+mn-ea"/>
                <a:cs typeface="+mn-cs"/>
              </a:rPr>
              <a:t>Le cas </a:t>
            </a:r>
            <a:r>
              <a:rPr lang="es-ES" sz="1200" kern="1200" dirty="0" err="1">
                <a:solidFill>
                  <a:schemeClr val="tx1"/>
                </a:solidFill>
                <a:effectLst/>
                <a:latin typeface="+mn-lt"/>
                <a:ea typeface="+mn-ea"/>
                <a:cs typeface="+mn-cs"/>
              </a:rPr>
              <a:t>échéant</a:t>
            </a:r>
            <a:r>
              <a:rPr lang="es-ES" sz="1200" kern="1200" dirty="0">
                <a:solidFill>
                  <a:schemeClr val="tx1"/>
                </a:solidFill>
                <a:effectLst/>
                <a:latin typeface="+mn-lt"/>
                <a:ea typeface="+mn-ea"/>
                <a:cs typeface="+mn-cs"/>
              </a:rPr>
              <a:t>, la lettre d’observations doit </a:t>
            </a:r>
            <a:r>
              <a:rPr lang="es-ES" sz="1200" kern="1200" dirty="0" err="1">
                <a:solidFill>
                  <a:schemeClr val="tx1"/>
                </a:solidFill>
                <a:effectLst/>
                <a:latin typeface="+mn-lt"/>
                <a:ea typeface="+mn-ea"/>
                <a:cs typeface="+mn-cs"/>
              </a:rPr>
              <a:t>préciser</a:t>
            </a:r>
            <a:r>
              <a:rPr lang="es-ES" sz="1200" kern="1200" dirty="0">
                <a:solidFill>
                  <a:schemeClr val="tx1"/>
                </a:solidFill>
                <a:effectLst/>
                <a:latin typeface="+mn-lt"/>
                <a:ea typeface="+mn-ea"/>
                <a:cs typeface="+mn-cs"/>
              </a:rPr>
              <a:t> les </a:t>
            </a:r>
            <a:r>
              <a:rPr lang="es-ES" sz="1200" kern="1200" dirty="0" err="1">
                <a:solidFill>
                  <a:schemeClr val="tx1"/>
                </a:solidFill>
                <a:effectLst/>
                <a:latin typeface="+mn-lt"/>
                <a:ea typeface="+mn-ea"/>
                <a:cs typeface="+mn-cs"/>
              </a:rPr>
              <a:t>motifs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qui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conduisent</a:t>
            </a:r>
            <a:r>
              <a:rPr lang="es-ES" sz="1200" kern="1200" dirty="0">
                <a:solidFill>
                  <a:schemeClr val="tx1"/>
                </a:solidFill>
                <a:effectLst/>
                <a:latin typeface="+mn-lt"/>
                <a:ea typeface="+mn-ea"/>
                <a:cs typeface="+mn-cs"/>
              </a:rPr>
              <a:t> à </a:t>
            </a:r>
            <a:r>
              <a:rPr lang="es-ES" sz="1200" kern="1200" dirty="0" err="1">
                <a:solidFill>
                  <a:schemeClr val="tx1"/>
                </a:solidFill>
                <a:effectLst/>
                <a:latin typeface="+mn-lt"/>
                <a:ea typeface="+mn-ea"/>
                <a:cs typeface="+mn-cs"/>
              </a:rPr>
              <a:t>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pas</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retenir</a:t>
            </a:r>
            <a:r>
              <a:rPr lang="es-ES" sz="1200" kern="1200" dirty="0">
                <a:solidFill>
                  <a:schemeClr val="tx1"/>
                </a:solidFill>
                <a:effectLst/>
                <a:latin typeface="+mn-lt"/>
                <a:ea typeface="+mn-ea"/>
                <a:cs typeface="+mn-cs"/>
              </a:rPr>
              <a:t> la </a:t>
            </a:r>
            <a:r>
              <a:rPr lang="es-ES" sz="1200" kern="1200" dirty="0" err="1">
                <a:solidFill>
                  <a:schemeClr val="tx1"/>
                </a:solidFill>
                <a:effectLst/>
                <a:latin typeface="+mn-lt"/>
                <a:ea typeface="+mn-ea"/>
                <a:cs typeface="+mn-cs"/>
              </a:rPr>
              <a:t>bonne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foi</a:t>
            </a:r>
            <a:r>
              <a:rPr lang="es-ES" sz="1200" kern="1200" dirty="0">
                <a:solidFill>
                  <a:schemeClr val="tx1"/>
                </a:solidFill>
                <a:effectLst/>
                <a:latin typeface="+mn-lt"/>
                <a:ea typeface="+mn-ea"/>
                <a:cs typeface="+mn-cs"/>
              </a:rPr>
              <a:t> de l’employeur </a:t>
            </a:r>
            <a:r>
              <a:rPr lang="es-ES" sz="1200" kern="1200" dirty="0" err="1">
                <a:solidFill>
                  <a:schemeClr val="tx1"/>
                </a:solidFill>
                <a:effectLst/>
                <a:latin typeface="+mn-lt"/>
                <a:ea typeface="+mn-ea"/>
                <a:cs typeface="+mn-cs"/>
              </a:rPr>
              <a:t>ou</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travailleur</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indépendant</a:t>
            </a:r>
            <a:r>
              <a:rPr lang="es-ES" sz="1200" kern="1200" dirty="0">
                <a:solidFill>
                  <a:schemeClr val="tx1"/>
                </a:solidFill>
                <a:effectLst/>
                <a:latin typeface="+mn-lt"/>
                <a:ea typeface="+mn-ea"/>
                <a:cs typeface="+mn-cs"/>
              </a:rPr>
              <a:t>. Le </a:t>
            </a:r>
            <a:r>
              <a:rPr lang="es-ES" sz="1200" kern="1200" dirty="0" err="1">
                <a:solidFill>
                  <a:schemeClr val="tx1"/>
                </a:solidFill>
                <a:effectLst/>
                <a:latin typeface="+mn-lt"/>
                <a:ea typeface="+mn-ea"/>
                <a:cs typeface="+mn-cs"/>
              </a:rPr>
              <a:t>constat</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d’absence</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bonne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foi</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est</a:t>
            </a:r>
            <a:r>
              <a:rPr lang="es-ES" sz="1200" kern="1200" dirty="0">
                <a:solidFill>
                  <a:schemeClr val="tx1"/>
                </a:solidFill>
                <a:effectLst/>
                <a:latin typeface="+mn-lt"/>
                <a:ea typeface="+mn-ea"/>
                <a:cs typeface="+mn-cs"/>
              </a:rPr>
              <a:t> </a:t>
            </a:r>
            <a:r>
              <a:rPr lang="es-ES" sz="1200" b="1" kern="1200" dirty="0" err="1">
                <a:solidFill>
                  <a:schemeClr val="tx1"/>
                </a:solidFill>
                <a:effectLst/>
                <a:latin typeface="+mn-lt"/>
                <a:ea typeface="+mn-ea"/>
                <a:cs typeface="+mn-cs"/>
              </a:rPr>
              <a:t>contresigné</a:t>
            </a:r>
            <a:r>
              <a:rPr lang="es-ES" sz="1200" b="1" kern="1200" dirty="0">
                <a:solidFill>
                  <a:schemeClr val="tx1"/>
                </a:solidFill>
                <a:effectLst/>
                <a:latin typeface="+mn-lt"/>
                <a:ea typeface="+mn-ea"/>
                <a:cs typeface="+mn-cs"/>
              </a:rPr>
              <a:t> par le </a:t>
            </a:r>
            <a:r>
              <a:rPr lang="es-ES" sz="1200" b="1" kern="1200" dirty="0" err="1">
                <a:solidFill>
                  <a:schemeClr val="tx1"/>
                </a:solidFill>
                <a:effectLst/>
                <a:latin typeface="+mn-lt"/>
                <a:ea typeface="+mn-ea"/>
                <a:cs typeface="+mn-cs"/>
              </a:rPr>
              <a:t>directeur</a:t>
            </a:r>
            <a:r>
              <a:rPr lang="es-ES" sz="1200" kern="1200" dirty="0">
                <a:solidFill>
                  <a:schemeClr val="tx1"/>
                </a:solidFill>
                <a:effectLst/>
                <a:latin typeface="+mn-lt"/>
                <a:ea typeface="+mn-ea"/>
                <a:cs typeface="+mn-cs"/>
              </a:rPr>
              <a:t> de </a:t>
            </a:r>
            <a:r>
              <a:rPr lang="es-ES" sz="1200" kern="1200" dirty="0" err="1">
                <a:solidFill>
                  <a:schemeClr val="tx1"/>
                </a:solidFill>
                <a:effectLst/>
                <a:latin typeface="+mn-lt"/>
                <a:ea typeface="+mn-ea"/>
                <a:cs typeface="+mn-cs"/>
              </a:rPr>
              <a:t>l’organisme</a:t>
            </a:r>
            <a:r>
              <a:rPr lang="es-ES" sz="1200" kern="1200" dirty="0">
                <a:solidFill>
                  <a:schemeClr val="tx1"/>
                </a:solidFill>
                <a:effectLst/>
                <a:latin typeface="+mn-lt"/>
                <a:ea typeface="+mn-ea"/>
                <a:cs typeface="+mn-cs"/>
              </a:rPr>
              <a:t> </a:t>
            </a:r>
            <a:r>
              <a:rPr lang="es-ES" sz="1200" kern="1200" dirty="0" err="1">
                <a:solidFill>
                  <a:schemeClr val="tx1"/>
                </a:solidFill>
                <a:effectLst/>
                <a:latin typeface="+mn-lt"/>
                <a:ea typeface="+mn-ea"/>
                <a:cs typeface="+mn-cs"/>
              </a:rPr>
              <a:t>chargé</a:t>
            </a:r>
            <a:r>
              <a:rPr lang="es-ES" sz="1200" kern="1200" dirty="0">
                <a:solidFill>
                  <a:schemeClr val="tx1"/>
                </a:solidFill>
                <a:effectLst/>
                <a:latin typeface="+mn-lt"/>
                <a:ea typeface="+mn-ea"/>
                <a:cs typeface="+mn-cs"/>
              </a:rPr>
              <a:t> du </a:t>
            </a:r>
            <a:r>
              <a:rPr lang="es-ES" sz="1200" kern="1200" dirty="0" err="1">
                <a:solidFill>
                  <a:schemeClr val="tx1"/>
                </a:solidFill>
                <a:effectLst/>
                <a:latin typeface="+mn-lt"/>
                <a:ea typeface="+mn-ea"/>
                <a:cs typeface="+mn-cs"/>
              </a:rPr>
              <a:t>recouvrement</a:t>
            </a:r>
            <a:r>
              <a:rPr lang="es-E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20</a:t>
            </a:fld>
            <a:endParaRPr lang="fr-FR"/>
          </a:p>
        </p:txBody>
      </p:sp>
    </p:spTree>
    <p:extLst>
      <p:ext uri="{BB962C8B-B14F-4D97-AF65-F5344CB8AC3E}">
        <p14:creationId xmlns:p14="http://schemas.microsoft.com/office/powerpoint/2010/main" val="3057047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cs typeface="Arial" panose="020B0604020202020204" pitchFamily="34" charset="0"/>
              </a:rPr>
              <a:t>A NOTER : pour les salariés HCR, ces montants sont de 3,52€/ repas et  7,04€/ deux repas. </a:t>
            </a:r>
          </a:p>
          <a:p>
            <a:endParaRPr lang="fr-FR" dirty="0">
              <a:solidFill>
                <a:schemeClr val="bg1"/>
              </a:solidFill>
            </a:endParaRPr>
          </a:p>
          <a:p>
            <a:r>
              <a:rPr lang="fr-FR" b="1" u="sng" dirty="0">
                <a:solidFill>
                  <a:schemeClr val="bg1"/>
                </a:solidFill>
              </a:rPr>
              <a:t>LE</a:t>
            </a:r>
            <a:r>
              <a:rPr lang="fr-FR" b="1" u="sng" baseline="0" dirty="0">
                <a:solidFill>
                  <a:schemeClr val="bg1"/>
                </a:solidFill>
              </a:rPr>
              <a:t> CAS PARTICULIER DES TICKETS RESTAURANTS </a:t>
            </a:r>
          </a:p>
          <a:p>
            <a:endParaRPr lang="fr-FR" dirty="0">
              <a:solidFill>
                <a:schemeClr val="bg1"/>
              </a:solidFill>
            </a:endParaRPr>
          </a:p>
          <a:p>
            <a:pPr marL="730800" lvl="1" indent="-216000" algn="just">
              <a:lnSpc>
                <a:spcPct val="120000"/>
              </a:lnSpc>
              <a:spcBef>
                <a:spcPts val="0"/>
              </a:spcBef>
              <a:buClr>
                <a:schemeClr val="tx1"/>
              </a:buClr>
              <a:buFont typeface="Wingdings" panose="05000000000000000000" pitchFamily="2" charset="2"/>
              <a:buChar char="§"/>
            </a:pPr>
            <a:r>
              <a:rPr lang="fr-FR" sz="4800" u="sng" dirty="0">
                <a:cs typeface="Arial" panose="020B0604020202020204" pitchFamily="34" charset="0"/>
              </a:rPr>
              <a:t>EN DROIT DU TRAVAIL</a:t>
            </a:r>
            <a:r>
              <a:rPr lang="fr-FR" sz="4800" dirty="0">
                <a:cs typeface="Arial" panose="020B0604020202020204" pitchFamily="34" charset="0"/>
              </a:rPr>
              <a:t>: Ils constituent un avantage en nature . (</a:t>
            </a:r>
            <a:r>
              <a:rPr lang="fr-FR" sz="4800" dirty="0" err="1">
                <a:cs typeface="Arial" panose="020B0604020202020204" pitchFamily="34" charset="0"/>
              </a:rPr>
              <a:t>Cass</a:t>
            </a:r>
            <a:r>
              <a:rPr lang="fr-FR" sz="4800" dirty="0">
                <a:cs typeface="Arial" panose="020B0604020202020204" pitchFamily="34" charset="0"/>
              </a:rPr>
              <a:t>. soc. 18 décembre 2013 n° 12-22.752) </a:t>
            </a:r>
          </a:p>
          <a:p>
            <a:pPr marL="995976" lvl="2" indent="-216000" algn="just">
              <a:lnSpc>
                <a:spcPct val="120000"/>
              </a:lnSpc>
              <a:spcBef>
                <a:spcPts val="0"/>
              </a:spcBef>
              <a:buClr>
                <a:schemeClr val="tx1"/>
              </a:buClr>
              <a:buFont typeface="Wingdings" panose="05000000000000000000" pitchFamily="2" charset="2"/>
              <a:buChar char="§"/>
            </a:pPr>
            <a:r>
              <a:rPr lang="fr-FR" sz="4800" dirty="0"/>
              <a:t>Un salarié ne peut recevoir </a:t>
            </a:r>
            <a:r>
              <a:rPr lang="fr-FR" sz="4800" b="1" dirty="0"/>
              <a:t>qu’un ticket restaurant par repas </a:t>
            </a:r>
            <a:r>
              <a:rPr lang="fr-FR" sz="4800" dirty="0"/>
              <a:t>et à </a:t>
            </a:r>
            <a:r>
              <a:rPr lang="fr-FR" sz="4800" b="1" dirty="0"/>
              <a:t>condition que le repas soit compris dans son horaire de travail </a:t>
            </a:r>
            <a:r>
              <a:rPr lang="fr-FR" sz="4800" dirty="0"/>
              <a:t>(C. </a:t>
            </a:r>
            <a:r>
              <a:rPr lang="fr-FR" sz="4800" dirty="0" err="1"/>
              <a:t>trav</a:t>
            </a:r>
            <a:r>
              <a:rPr lang="fr-FR" sz="4800" dirty="0"/>
              <a:t>. art. R 3262-7). </a:t>
            </a:r>
            <a:r>
              <a:rPr lang="fr-FR" sz="4800" dirty="0">
                <a:cs typeface="Arial" panose="020B0604020202020204" pitchFamily="34" charset="0"/>
              </a:rPr>
              <a:t> </a:t>
            </a:r>
            <a:r>
              <a:rPr lang="fr-FR" sz="4800" dirty="0"/>
              <a:t>Exemple: un salarié à temps partiel de 8h à 12h ne peut bénéficier de titres-restaurant. </a:t>
            </a:r>
          </a:p>
          <a:p>
            <a:pPr marL="995976" lvl="2" indent="-216000" algn="just">
              <a:lnSpc>
                <a:spcPct val="120000"/>
              </a:lnSpc>
              <a:spcBef>
                <a:spcPts val="0"/>
              </a:spcBef>
              <a:buClr>
                <a:schemeClr val="tx1"/>
              </a:buClr>
              <a:buFont typeface="Wingdings" panose="05000000000000000000" pitchFamily="2" charset="2"/>
              <a:buChar char="§"/>
            </a:pPr>
            <a:r>
              <a:rPr lang="fr-FR" sz="4800" dirty="0"/>
              <a:t>Le salarié n’a pas le droit aux tickets restaurant pendant les arrêts maladie ou encore en cas de dispense du préavis. (CA Paris 28 février 1991 n° 90-35902, 21</a:t>
            </a:r>
            <a:r>
              <a:rPr lang="fr-FR" sz="4800" baseline="30000" dirty="0"/>
              <a:t>e</a:t>
            </a:r>
            <a:r>
              <a:rPr lang="fr-FR" sz="4800" dirty="0"/>
              <a:t>.) </a:t>
            </a:r>
          </a:p>
          <a:p>
            <a:pPr marL="118872" indent="0">
              <a:buNone/>
            </a:pPr>
            <a:endParaRPr lang="fr-FR" sz="2800" dirty="0">
              <a:cs typeface="Arial" panose="020B0604020202020204" pitchFamily="34" charset="0"/>
            </a:endParaRPr>
          </a:p>
          <a:p>
            <a:pPr marL="730800" lvl="1" indent="-216000" algn="just">
              <a:lnSpc>
                <a:spcPct val="120000"/>
              </a:lnSpc>
              <a:buClr>
                <a:schemeClr val="tx1"/>
              </a:buClr>
              <a:buFont typeface="Wingdings" panose="05000000000000000000" pitchFamily="2" charset="2"/>
              <a:buChar char="§"/>
            </a:pPr>
            <a:r>
              <a:rPr lang="fr-FR" sz="4800" u="sng" dirty="0">
                <a:cs typeface="Arial" panose="020B0604020202020204" pitchFamily="34" charset="0"/>
              </a:rPr>
              <a:t>REGIME FISCAL ET SOCIAL</a:t>
            </a:r>
            <a:r>
              <a:rPr lang="fr-FR" sz="4800" dirty="0">
                <a:cs typeface="Arial" panose="020B0604020202020204" pitchFamily="34" charset="0"/>
              </a:rPr>
              <a:t>: Bien qu’il s’agisse d’un avantage en nature</a:t>
            </a:r>
            <a:r>
              <a:rPr lang="fr-FR" sz="4800" b="1" dirty="0">
                <a:cs typeface="Arial" panose="020B0604020202020204" pitchFamily="34" charset="0"/>
              </a:rPr>
              <a:t>, une exonération est admise à la double condition </a:t>
            </a:r>
            <a:r>
              <a:rPr lang="fr-FR" sz="4800" dirty="0">
                <a:cs typeface="Arial" panose="020B0604020202020204" pitchFamily="34" charset="0"/>
              </a:rPr>
              <a:t>: </a:t>
            </a:r>
          </a:p>
          <a:p>
            <a:pPr marL="1086300" lvl="1" indent="-216000" algn="just">
              <a:lnSpc>
                <a:spcPct val="120000"/>
              </a:lnSpc>
              <a:buClr>
                <a:schemeClr val="tx1"/>
              </a:buClr>
              <a:buFontTx/>
              <a:buChar char="-"/>
            </a:pPr>
            <a:r>
              <a:rPr lang="fr-FR" sz="4800" b="1" i="1" dirty="0">
                <a:cs typeface="Arial" panose="020B0604020202020204" pitchFamily="34" charset="0"/>
              </a:rPr>
              <a:t>Que la participation de l’employeur soit comprise entre 50% et 60% de la valeur du titre restaurant</a:t>
            </a:r>
          </a:p>
          <a:p>
            <a:pPr marL="1086300" lvl="1" indent="-216000" algn="just">
              <a:lnSpc>
                <a:spcPct val="120000"/>
              </a:lnSpc>
              <a:buClr>
                <a:schemeClr val="tx1"/>
              </a:buClr>
              <a:buFontTx/>
              <a:buChar char="-"/>
            </a:pPr>
            <a:r>
              <a:rPr lang="fr-FR" sz="4800" b="1" i="1" dirty="0">
                <a:cs typeface="Arial" panose="020B0604020202020204" pitchFamily="34" charset="0"/>
              </a:rPr>
              <a:t>Et que la participation de l’employeur soit inférieur au montant fixé par la loi soit </a:t>
            </a:r>
            <a:r>
              <a:rPr lang="fr-FR" sz="5600" b="1" i="1" dirty="0">
                <a:solidFill>
                  <a:schemeClr val="tx1"/>
                </a:solidFill>
                <a:cs typeface="Arial" panose="020B0604020202020204" pitchFamily="34" charset="0"/>
              </a:rPr>
              <a:t>5,37€ </a:t>
            </a:r>
            <a:r>
              <a:rPr lang="fr-FR" sz="5600" i="1" dirty="0">
                <a:solidFill>
                  <a:schemeClr val="tx1"/>
                </a:solidFill>
                <a:cs typeface="Arial" panose="020B0604020202020204" pitchFamily="34" charset="0"/>
              </a:rPr>
              <a:t>pour 2016</a:t>
            </a:r>
            <a:r>
              <a:rPr lang="fr-FR" sz="5600" b="1" i="1" dirty="0">
                <a:solidFill>
                  <a:schemeClr val="tx1"/>
                </a:solidFill>
                <a:cs typeface="Arial" panose="020B0604020202020204" pitchFamily="34" charset="0"/>
              </a:rPr>
              <a:t>.</a:t>
            </a:r>
          </a:p>
          <a:p>
            <a:pPr marL="118872" lvl="0" indent="0" algn="just">
              <a:lnSpc>
                <a:spcPct val="120000"/>
              </a:lnSpc>
              <a:buClr>
                <a:schemeClr val="tx1"/>
              </a:buClr>
              <a:buNone/>
            </a:pPr>
            <a:r>
              <a:rPr lang="fr-FR" sz="4800" dirty="0">
                <a:cs typeface="Arial" panose="020B0604020202020204" pitchFamily="34" charset="0"/>
              </a:rPr>
              <a:t>En cas de dépassement d’une de ces limites, seule la partie excédentaire est réintégrée dans l’assiette des cotisations</a:t>
            </a:r>
            <a:r>
              <a:rPr lang="fr-FR" sz="4400" dirty="0">
                <a:cs typeface="Arial" panose="020B0604020202020204" pitchFamily="34" charset="0"/>
              </a:rPr>
              <a:t>.  </a:t>
            </a:r>
          </a:p>
          <a:p>
            <a:endParaRPr lang="fr-FR" dirty="0"/>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Un même salarié ne peut recevoir qu'un </a:t>
            </a:r>
            <a:r>
              <a:rPr lang="fr-FR" sz="1200" b="1" kern="1200" dirty="0">
                <a:solidFill>
                  <a:schemeClr val="tx1"/>
                </a:solidFill>
                <a:effectLst/>
                <a:latin typeface="+mn-lt"/>
                <a:ea typeface="+mn-ea"/>
                <a:cs typeface="+mn-cs"/>
              </a:rPr>
              <a:t>titre-restaurant</a:t>
            </a:r>
            <a:r>
              <a:rPr lang="fr-FR" sz="1200" kern="1200" dirty="0">
                <a:solidFill>
                  <a:schemeClr val="tx1"/>
                </a:solidFill>
                <a:effectLst/>
                <a:latin typeface="+mn-lt"/>
                <a:ea typeface="+mn-ea"/>
                <a:cs typeface="+mn-cs"/>
              </a:rPr>
              <a:t> par repas compris dans son horaire journalier. En conséquence, le personnel, dont les </a:t>
            </a:r>
            <a:r>
              <a:rPr lang="fr-FR" sz="1200" b="1" kern="1200" dirty="0">
                <a:solidFill>
                  <a:schemeClr val="tx1"/>
                </a:solidFill>
                <a:effectLst/>
                <a:latin typeface="+mn-lt"/>
                <a:ea typeface="+mn-ea"/>
                <a:cs typeface="+mn-cs"/>
              </a:rPr>
              <a:t>horaires de travail ne recouvrent pas l'interruption</a:t>
            </a:r>
            <a:r>
              <a:rPr lang="fr-FR" sz="1200" kern="1200" dirty="0">
                <a:solidFill>
                  <a:schemeClr val="tx1"/>
                </a:solidFill>
                <a:effectLst/>
                <a:latin typeface="+mn-lt"/>
                <a:ea typeface="+mn-ea"/>
                <a:cs typeface="+mn-cs"/>
              </a:rPr>
              <a:t> utilisée habituellement pour prendre un repas, ne peut prétendre aux </a:t>
            </a:r>
            <a:r>
              <a:rPr lang="fr-FR" sz="1200" b="1" kern="1200" dirty="0">
                <a:solidFill>
                  <a:schemeClr val="tx1"/>
                </a:solidFill>
                <a:effectLst/>
                <a:latin typeface="+mn-lt"/>
                <a:ea typeface="+mn-ea"/>
                <a:cs typeface="+mn-cs"/>
              </a:rPr>
              <a:t>titres-restaurant</a:t>
            </a:r>
            <a:r>
              <a:rPr lang="fr-FR" sz="1200" kern="1200" dirty="0">
                <a:solidFill>
                  <a:schemeClr val="tx1"/>
                </a:solidFill>
                <a:effectLst/>
                <a:latin typeface="+mn-lt"/>
                <a:ea typeface="+mn-ea"/>
                <a:cs typeface="+mn-cs"/>
              </a:rPr>
              <a:t>. Il en est ainsi pour un salarié qui termine son </a:t>
            </a:r>
            <a:r>
              <a:rPr lang="fr-FR" sz="1200" b="1" kern="1200" dirty="0">
                <a:solidFill>
                  <a:schemeClr val="tx1"/>
                </a:solidFill>
                <a:effectLst/>
                <a:latin typeface="+mn-lt"/>
                <a:ea typeface="+mn-ea"/>
                <a:cs typeface="+mn-cs"/>
              </a:rPr>
              <a:t>travail</a:t>
            </a:r>
            <a:r>
              <a:rPr lang="fr-FR" sz="1200" kern="1200" dirty="0">
                <a:solidFill>
                  <a:schemeClr val="tx1"/>
                </a:solidFill>
                <a:effectLst/>
                <a:latin typeface="+mn-lt"/>
                <a:ea typeface="+mn-ea"/>
                <a:cs typeface="+mn-cs"/>
              </a:rPr>
              <a:t> quotidien en fin de matinée ou qui le commence en début d'après-midi. En revanche, si l'intéressé </a:t>
            </a:r>
            <a:r>
              <a:rPr lang="fr-FR" sz="1200" b="1" kern="1200" dirty="0">
                <a:solidFill>
                  <a:schemeClr val="tx1"/>
                </a:solidFill>
                <a:effectLst/>
                <a:latin typeface="+mn-lt"/>
                <a:ea typeface="+mn-ea"/>
                <a:cs typeface="+mn-cs"/>
              </a:rPr>
              <a:t>reprend son activité après la coupure</a:t>
            </a:r>
            <a:r>
              <a:rPr lang="fr-FR" sz="1200" kern="1200" dirty="0">
                <a:solidFill>
                  <a:schemeClr val="tx1"/>
                </a:solidFill>
                <a:effectLst/>
                <a:latin typeface="+mn-lt"/>
                <a:ea typeface="+mn-ea"/>
                <a:cs typeface="+mn-cs"/>
              </a:rPr>
              <a:t> du milieu de journée, il peut être bénéficiaire de </a:t>
            </a:r>
            <a:r>
              <a:rPr lang="fr-FR" sz="1200" b="1" kern="1200" dirty="0">
                <a:solidFill>
                  <a:schemeClr val="tx1"/>
                </a:solidFill>
                <a:effectLst/>
                <a:latin typeface="+mn-lt"/>
                <a:ea typeface="+mn-ea"/>
                <a:cs typeface="+mn-cs"/>
              </a:rPr>
              <a:t>titres-restaurant</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Rép</a:t>
            </a:r>
            <a:r>
              <a:rPr lang="fr-FR" sz="1200" kern="1200" dirty="0">
                <a:solidFill>
                  <a:schemeClr val="tx1"/>
                </a:solidFill>
                <a:effectLst/>
                <a:latin typeface="+mn-lt"/>
                <a:ea typeface="+mn-ea"/>
                <a:cs typeface="+mn-cs"/>
              </a:rPr>
              <a:t>. Bêche : AN 20 juillet 1987 p. 4128 n° 19169).</a:t>
            </a:r>
          </a:p>
          <a:p>
            <a:pPr marL="0" marR="0" indent="0" algn="l" defTabSz="914400" rtl="0" eaLnBrk="1" fontAlgn="auto" latinLnBrk="0" hangingPunct="1">
              <a:lnSpc>
                <a:spcPct val="100000"/>
              </a:lnSpc>
              <a:spcBef>
                <a:spcPts val="0"/>
              </a:spcBef>
              <a:spcAft>
                <a:spcPts val="0"/>
              </a:spcAft>
              <a:buClrTx/>
              <a:buSzTx/>
              <a:buFontTx/>
              <a:buNone/>
              <a:tabLst/>
              <a:defRPr/>
            </a:pP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A titre d'</a:t>
            </a:r>
            <a:r>
              <a:rPr lang="fr-FR" sz="1200" b="1" kern="1200" dirty="0">
                <a:solidFill>
                  <a:schemeClr val="tx1"/>
                </a:solidFill>
                <a:effectLst/>
                <a:latin typeface="+mn-lt"/>
                <a:ea typeface="+mn-ea"/>
                <a:cs typeface="+mn-cs"/>
              </a:rPr>
              <a:t>exemple,</a:t>
            </a:r>
            <a:r>
              <a:rPr lang="fr-FR" sz="1200" kern="1200" dirty="0">
                <a:solidFill>
                  <a:schemeClr val="tx1"/>
                </a:solidFill>
                <a:effectLst/>
                <a:latin typeface="+mn-lt"/>
                <a:ea typeface="+mn-ea"/>
                <a:cs typeface="+mn-cs"/>
              </a:rPr>
              <a:t> un salarié à </a:t>
            </a:r>
            <a:r>
              <a:rPr lang="fr-FR" sz="1200" b="1" kern="1200" dirty="0">
                <a:solidFill>
                  <a:schemeClr val="tx1"/>
                </a:solidFill>
                <a:effectLst/>
                <a:latin typeface="+mn-lt"/>
                <a:ea typeface="+mn-ea"/>
                <a:cs typeface="+mn-cs"/>
              </a:rPr>
              <a:t>temps partiel</a:t>
            </a:r>
            <a:r>
              <a:rPr lang="fr-FR" sz="1200" kern="1200" dirty="0">
                <a:solidFill>
                  <a:schemeClr val="tx1"/>
                </a:solidFill>
                <a:effectLst/>
                <a:latin typeface="+mn-lt"/>
                <a:ea typeface="+mn-ea"/>
                <a:cs typeface="+mn-cs"/>
              </a:rPr>
              <a:t> ne peut prétendre bénéficier de </a:t>
            </a:r>
            <a:r>
              <a:rPr lang="fr-FR" sz="1200" b="1" kern="1200" dirty="0">
                <a:solidFill>
                  <a:schemeClr val="tx1"/>
                </a:solidFill>
                <a:effectLst/>
                <a:latin typeface="+mn-lt"/>
                <a:ea typeface="+mn-ea"/>
                <a:cs typeface="+mn-cs"/>
              </a:rPr>
              <a:t>titres-restaurant</a:t>
            </a:r>
            <a:r>
              <a:rPr lang="fr-FR" sz="1200" kern="1200" dirty="0">
                <a:solidFill>
                  <a:schemeClr val="tx1"/>
                </a:solidFill>
                <a:effectLst/>
                <a:latin typeface="+mn-lt"/>
                <a:ea typeface="+mn-ea"/>
                <a:cs typeface="+mn-cs"/>
              </a:rPr>
              <a:t> s'il travaille de 8 heures à 12 heures et peut au contraire en bénéficier lorsque ses quatre heures de </a:t>
            </a:r>
            <a:r>
              <a:rPr lang="fr-FR" sz="1200" b="1" kern="1200" dirty="0">
                <a:solidFill>
                  <a:schemeClr val="tx1"/>
                </a:solidFill>
                <a:effectLst/>
                <a:latin typeface="+mn-lt"/>
                <a:ea typeface="+mn-ea"/>
                <a:cs typeface="+mn-cs"/>
              </a:rPr>
              <a:t>travail</a:t>
            </a:r>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effectif</a:t>
            </a:r>
            <a:r>
              <a:rPr lang="fr-FR" sz="1200" kern="1200" dirty="0">
                <a:solidFill>
                  <a:schemeClr val="tx1"/>
                </a:solidFill>
                <a:effectLst/>
                <a:latin typeface="+mn-lt"/>
                <a:ea typeface="+mn-ea"/>
                <a:cs typeface="+mn-cs"/>
              </a:rPr>
              <a:t> sont accomplies en partie dans l'après-midi et coupées d'une pause à l'heure du déjeuner (</a:t>
            </a:r>
            <a:r>
              <a:rPr lang="fr-FR" sz="1200" kern="1200" dirty="0" err="1">
                <a:solidFill>
                  <a:schemeClr val="tx1"/>
                </a:solidFill>
                <a:effectLst/>
                <a:latin typeface="+mn-lt"/>
                <a:ea typeface="+mn-ea"/>
                <a:cs typeface="+mn-cs"/>
              </a:rPr>
              <a:t>Rép</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Sublet</a:t>
            </a:r>
            <a:r>
              <a:rPr lang="fr-FR" sz="1200" kern="1200" dirty="0">
                <a:solidFill>
                  <a:schemeClr val="tx1"/>
                </a:solidFill>
                <a:effectLst/>
                <a:latin typeface="+mn-lt"/>
                <a:ea typeface="+mn-ea"/>
                <a:cs typeface="+mn-cs"/>
              </a:rPr>
              <a:t> : AN 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juillet 1985 p. 3078 n° 68222).</a:t>
            </a:r>
          </a:p>
          <a:p>
            <a:endParaRPr lang="fr-FR" dirty="0"/>
          </a:p>
          <a:p>
            <a:br>
              <a:rPr lang="fr-FR" sz="1200" b="0" i="0" kern="1200" dirty="0">
                <a:solidFill>
                  <a:schemeClr val="tx1"/>
                </a:solidFill>
                <a:effectLst/>
                <a:latin typeface="+mn-lt"/>
                <a:ea typeface="+mn-ea"/>
                <a:cs typeface="+mn-cs"/>
              </a:rPr>
            </a:br>
            <a:r>
              <a:rPr lang="fr-FR" sz="1200" b="1" i="0" u="sng" kern="1200" dirty="0">
                <a:solidFill>
                  <a:schemeClr val="tx1"/>
                </a:solidFill>
                <a:effectLst/>
                <a:latin typeface="+mn-lt"/>
                <a:ea typeface="+mn-ea"/>
                <a:cs typeface="+mn-cs"/>
              </a:rPr>
              <a:t>sur</a:t>
            </a:r>
            <a:r>
              <a:rPr lang="fr-FR" sz="1200" b="1" i="0" u="sng" kern="1200" baseline="0" dirty="0">
                <a:solidFill>
                  <a:schemeClr val="tx1"/>
                </a:solidFill>
                <a:effectLst/>
                <a:latin typeface="+mn-lt"/>
                <a:ea typeface="+mn-ea"/>
                <a:cs typeface="+mn-cs"/>
              </a:rPr>
              <a:t> l’attribution des tickets restaurant en cas de dispense de préavis</a:t>
            </a:r>
            <a:r>
              <a:rPr lang="fr-FR" sz="1200" b="0" i="0" kern="1200" baseline="0" dirty="0">
                <a:solidFill>
                  <a:schemeClr val="tx1"/>
                </a:solidFill>
                <a:effectLst/>
                <a:latin typeface="+mn-lt"/>
                <a:ea typeface="+mn-ea"/>
                <a:cs typeface="+mn-cs"/>
              </a:rPr>
              <a:t>: </a:t>
            </a: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La finalité du </a:t>
            </a:r>
            <a:r>
              <a:rPr lang="fr-FR" sz="1200" b="1" i="0" kern="1200" dirty="0">
                <a:solidFill>
                  <a:schemeClr val="tx1"/>
                </a:solidFill>
                <a:effectLst/>
                <a:latin typeface="+mn-lt"/>
                <a:ea typeface="+mn-ea"/>
                <a:cs typeface="+mn-cs"/>
              </a:rPr>
              <a:t>titre-restaurant</a:t>
            </a:r>
            <a:r>
              <a:rPr lang="fr-FR" sz="1200" b="0" i="0" kern="1200" dirty="0">
                <a:solidFill>
                  <a:schemeClr val="tx1"/>
                </a:solidFill>
                <a:effectLst/>
                <a:latin typeface="+mn-lt"/>
                <a:ea typeface="+mn-ea"/>
                <a:cs typeface="+mn-cs"/>
              </a:rPr>
              <a:t> étant de permettre à un salarié de prendre gratuitement sa nourriture lors de son activité dans l'entreprise, un salarié ne saurait prétendre à un tel avantage lorsqu'il a été </a:t>
            </a:r>
            <a:r>
              <a:rPr lang="fr-FR" sz="1200" b="1" i="0" kern="1200" dirty="0">
                <a:solidFill>
                  <a:schemeClr val="tx1"/>
                </a:solidFill>
                <a:effectLst/>
                <a:latin typeface="+mn-lt"/>
                <a:ea typeface="+mn-ea"/>
                <a:cs typeface="+mn-cs"/>
              </a:rPr>
              <a:t>dispensé d'exécuter</a:t>
            </a:r>
            <a:r>
              <a:rPr lang="fr-FR" sz="1200" b="0" i="0" kern="1200" dirty="0">
                <a:solidFill>
                  <a:schemeClr val="tx1"/>
                </a:solidFill>
                <a:effectLst/>
                <a:latin typeface="+mn-lt"/>
                <a:ea typeface="+mn-ea"/>
                <a:cs typeface="+mn-cs"/>
              </a:rPr>
              <a:t> son </a:t>
            </a:r>
            <a:r>
              <a:rPr lang="fr-FR" sz="1200" b="1" i="0" kern="1200" dirty="0">
                <a:solidFill>
                  <a:schemeClr val="tx1"/>
                </a:solidFill>
                <a:effectLst/>
                <a:latin typeface="+mn-lt"/>
                <a:ea typeface="+mn-ea"/>
                <a:cs typeface="+mn-cs"/>
              </a:rPr>
              <a:t>préavis</a:t>
            </a:r>
            <a:r>
              <a:rPr lang="fr-FR" sz="1200" b="0" i="0" kern="1200" dirty="0">
                <a:solidFill>
                  <a:schemeClr val="tx1"/>
                </a:solidFill>
                <a:effectLst/>
                <a:latin typeface="+mn-lt"/>
                <a:ea typeface="+mn-ea"/>
                <a:cs typeface="+mn-cs"/>
              </a:rPr>
              <a:t>.</a:t>
            </a:r>
            <a:br>
              <a:rPr lang="fr-FR" sz="1200" b="0" i="0" kern="1200" dirty="0">
                <a:solidFill>
                  <a:schemeClr val="tx1"/>
                </a:solidFill>
                <a:effectLst/>
                <a:latin typeface="+mn-lt"/>
                <a:ea typeface="+mn-ea"/>
                <a:cs typeface="+mn-cs"/>
              </a:rPr>
            </a:br>
            <a:r>
              <a:rPr lang="fr-FR" sz="1200" b="0" i="0" u="none" strike="noStrike" kern="1200" dirty="0">
                <a:solidFill>
                  <a:schemeClr val="tx1"/>
                </a:solidFill>
                <a:effectLst/>
                <a:latin typeface="+mn-lt"/>
                <a:ea typeface="+mn-ea"/>
                <a:cs typeface="+mn-cs"/>
              </a:rPr>
              <a:t>CA Paris 28 février 1991 n° 90-35902, 21</a:t>
            </a:r>
            <a:r>
              <a:rPr lang="fr-FR" sz="1200" b="0" i="0" u="none" strike="noStrike" kern="1200" baseline="30000" dirty="0">
                <a:solidFill>
                  <a:schemeClr val="tx1"/>
                </a:solidFill>
                <a:effectLst/>
                <a:latin typeface="+mn-lt"/>
                <a:ea typeface="+mn-ea"/>
                <a:cs typeface="+mn-cs"/>
              </a:rPr>
              <a:t>e</a:t>
            </a:r>
            <a:r>
              <a:rPr lang="fr-FR" sz="1200" b="0" i="0" u="none" strike="noStrike" kern="1200" dirty="0">
                <a:solidFill>
                  <a:schemeClr val="tx1"/>
                </a:solidFill>
                <a:effectLst/>
                <a:latin typeface="+mn-lt"/>
                <a:ea typeface="+mn-ea"/>
                <a:cs typeface="+mn-cs"/>
              </a:rPr>
              <a:t> ch. C, SA </a:t>
            </a:r>
            <a:r>
              <a:rPr lang="fr-FR" sz="1200" b="0" i="0" u="none" strike="noStrike" kern="1200" dirty="0" err="1">
                <a:solidFill>
                  <a:schemeClr val="tx1"/>
                </a:solidFill>
                <a:effectLst/>
                <a:latin typeface="+mn-lt"/>
                <a:ea typeface="+mn-ea"/>
                <a:cs typeface="+mn-cs"/>
              </a:rPr>
              <a:t>Sofrexco</a:t>
            </a:r>
            <a:r>
              <a:rPr lang="fr-FR" sz="1200" b="0" i="0" u="none" strike="noStrike" kern="1200" dirty="0">
                <a:solidFill>
                  <a:schemeClr val="tx1"/>
                </a:solidFill>
                <a:effectLst/>
                <a:latin typeface="+mn-lt"/>
                <a:ea typeface="+mn-ea"/>
                <a:cs typeface="+mn-cs"/>
              </a:rPr>
              <a:t> c/ Jouve. </a:t>
            </a:r>
            <a:r>
              <a:rPr lang="fr-FR" sz="1200" b="1" i="0" u="none" strike="noStrike" kern="1200" dirty="0">
                <a:solidFill>
                  <a:schemeClr val="accent6"/>
                </a:solidFill>
                <a:effectLst/>
                <a:latin typeface="+mn-lt"/>
                <a:ea typeface="+mn-ea"/>
                <a:cs typeface="+mn-cs"/>
              </a:rPr>
              <a:t>Remarque:</a:t>
            </a:r>
            <a:r>
              <a:rPr lang="fr-FR" sz="1200" b="1" i="0" u="none" strike="noStrike" kern="1200" baseline="0" dirty="0">
                <a:solidFill>
                  <a:schemeClr val="accent6"/>
                </a:solidFill>
                <a:effectLst/>
                <a:latin typeface="+mn-lt"/>
                <a:ea typeface="+mn-ea"/>
                <a:cs typeface="+mn-cs"/>
              </a:rPr>
              <a:t> solution ancienne qui dénote avec le principe selon lequel </a:t>
            </a:r>
            <a:r>
              <a:rPr lang="fr-FR" sz="1200" b="1" dirty="0">
                <a:solidFill>
                  <a:schemeClr val="accent6"/>
                </a:solidFill>
                <a:cs typeface="Arial" panose="020B0604020202020204" pitchFamily="34" charset="0"/>
              </a:rPr>
              <a:t>la dispense d’exécution du préavis ne saurait justifier une diminution du salaire</a:t>
            </a:r>
            <a:br>
              <a:rPr lang="fr-FR" b="1" dirty="0">
                <a:solidFill>
                  <a:schemeClr val="accent6"/>
                </a:solidFill>
              </a:rPr>
            </a:br>
            <a:endParaRPr lang="fr-FR" b="1" dirty="0">
              <a:solidFill>
                <a:schemeClr val="accent6"/>
              </a:solidFill>
            </a:endParaRPr>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6</a:t>
            </a:fld>
            <a:endParaRPr lang="fr-FR"/>
          </a:p>
        </p:txBody>
      </p:sp>
    </p:spTree>
    <p:extLst>
      <p:ext uri="{BB962C8B-B14F-4D97-AF65-F5344CB8AC3E}">
        <p14:creationId xmlns:p14="http://schemas.microsoft.com/office/powerpoint/2010/main" val="3098616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lgn="just">
              <a:buClr>
                <a:schemeClr val="bg1"/>
              </a:buClr>
              <a:buFont typeface="Wingdings" panose="05000000000000000000" pitchFamily="2" charset="2"/>
              <a:buChar char="q"/>
            </a:pPr>
            <a:r>
              <a:rPr lang="fr-FR" sz="1400" b="1" u="sng" dirty="0"/>
              <a:t>EVALUATION :</a:t>
            </a:r>
          </a:p>
          <a:p>
            <a:pPr marL="0" indent="0" algn="just">
              <a:buClr>
                <a:schemeClr val="bg1"/>
              </a:buClr>
              <a:buFont typeface="Wingdings" panose="05000000000000000000" pitchFamily="2" charset="2"/>
              <a:buNone/>
            </a:pPr>
            <a:endParaRPr lang="fr-FR" sz="1400" u="sng" dirty="0"/>
          </a:p>
          <a:p>
            <a:pPr marL="628650" lvl="1" indent="-171450" algn="just">
              <a:buClr>
                <a:schemeClr val="bg1"/>
              </a:buClr>
              <a:buFont typeface="Wingdings" panose="05000000000000000000" pitchFamily="2" charset="2"/>
              <a:buChar char="§"/>
            </a:pPr>
            <a:r>
              <a:rPr lang="fr-FR" sz="1100" b="1" dirty="0"/>
              <a:t>Soit sur la base des dépense réellement engagées </a:t>
            </a:r>
            <a:r>
              <a:rPr lang="fr-FR" sz="1100" dirty="0"/>
              <a:t>: la preuve des dépenses réellement engagée devra être apportée. </a:t>
            </a:r>
            <a:r>
              <a:rPr lang="fr-FR" sz="1000" dirty="0"/>
              <a:t>(Circ. DSS 7-1-2003 : BOSS 4-03).</a:t>
            </a:r>
          </a:p>
          <a:p>
            <a:pPr marL="628650" lvl="1" indent="-171450" algn="just">
              <a:buClr>
                <a:schemeClr val="bg1"/>
              </a:buClr>
              <a:buFont typeface="Wingdings" panose="05000000000000000000" pitchFamily="2" charset="2"/>
              <a:buChar char="§"/>
            </a:pPr>
            <a:r>
              <a:rPr lang="fr-FR" sz="1100" b="1" dirty="0"/>
              <a:t>Soit sur la base d’un forfait annuel</a:t>
            </a:r>
            <a:r>
              <a:rPr lang="fr-FR" sz="1100" dirty="0"/>
              <a:t> estimé en pourcentage du coût d’achat du véhicule et du coût global annuel comprenant l’entretien, l’assurance du véhicule etc…  (Arrêté du 20-12-2002 art. 3). ( exemple: </a:t>
            </a:r>
            <a:r>
              <a:rPr lang="fr-FR" sz="1100" dirty="0">
                <a:solidFill>
                  <a:schemeClr val="accent6"/>
                </a:solidFill>
              </a:rPr>
              <a:t>pour 2016 </a:t>
            </a:r>
            <a:r>
              <a:rPr lang="fr-FR" sz="1100" dirty="0"/>
              <a:t>et </a:t>
            </a:r>
            <a:r>
              <a:rPr lang="fr-FR" sz="1100" dirty="0">
                <a:solidFill>
                  <a:schemeClr val="accent6"/>
                </a:solidFill>
              </a:rPr>
              <a:t>un véhicule de moins de 5 ans  </a:t>
            </a:r>
            <a:r>
              <a:rPr lang="fr-FR" sz="1100" dirty="0"/>
              <a:t>: </a:t>
            </a:r>
            <a:r>
              <a:rPr lang="fr-FR" sz="1100" dirty="0">
                <a:solidFill>
                  <a:schemeClr val="accent6"/>
                </a:solidFill>
              </a:rPr>
              <a:t>9% du prix d’achat sans prise en charge de l’essence par l’employeur </a:t>
            </a:r>
            <a:r>
              <a:rPr lang="fr-FR" sz="1100" dirty="0"/>
              <a:t>ou </a:t>
            </a:r>
            <a:r>
              <a:rPr lang="fr-FR" sz="1100" dirty="0">
                <a:solidFill>
                  <a:schemeClr val="accent6"/>
                </a:solidFill>
              </a:rPr>
              <a:t>12% du prix d’achat avec prise en charge du carburant</a:t>
            </a:r>
            <a:r>
              <a:rPr lang="fr-FR" sz="1100" dirty="0"/>
              <a:t>. Le carburant peut également être pris en charge sur valeur réelle.) </a:t>
            </a:r>
          </a:p>
          <a:p>
            <a:pPr lvl="1" algn="just">
              <a:buClr>
                <a:schemeClr val="bg1"/>
              </a:buClr>
            </a:pPr>
            <a:endParaRPr lang="fr-FR" sz="600" dirty="0"/>
          </a:p>
          <a:p>
            <a:pPr marL="171450" indent="-171450" algn="just">
              <a:buClr>
                <a:schemeClr val="bg1"/>
              </a:buClr>
              <a:buFont typeface="Wingdings" panose="05000000000000000000" pitchFamily="2" charset="2"/>
              <a:buChar char="Ø"/>
            </a:pPr>
            <a:r>
              <a:rPr lang="fr-FR" sz="1100" b="1" i="1" dirty="0"/>
              <a:t>Peut-on prévoir une participation financière du salarié ? </a:t>
            </a:r>
            <a:r>
              <a:rPr lang="fr-FR" sz="1100" dirty="0"/>
              <a:t>Oui mais elle doit rester inférieur à l’évaluation réelle ou forfaitaire. Si cette participation est supérieure ou égale au montant du forfait ou de la valeur réelle, l’avantage en nature disparaît.  </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7</a:t>
            </a:fld>
            <a:endParaRPr lang="fr-FR"/>
          </a:p>
        </p:txBody>
      </p:sp>
    </p:spTree>
    <p:extLst>
      <p:ext uri="{BB962C8B-B14F-4D97-AF65-F5344CB8AC3E}">
        <p14:creationId xmlns:p14="http://schemas.microsoft.com/office/powerpoint/2010/main" val="785497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Wingdings" panose="05000000000000000000" pitchFamily="2" charset="2"/>
              <a:buNone/>
            </a:pPr>
            <a:endParaRPr lang="fr-FR" dirty="0"/>
          </a:p>
          <a:p>
            <a:pPr marL="0" indent="0">
              <a:buFont typeface="Wingdings" panose="05000000000000000000" pitchFamily="2" charset="2"/>
              <a:buNone/>
            </a:pPr>
            <a:r>
              <a:rPr lang="fr-FR" b="1" dirty="0"/>
              <a:t>EVALUATION</a:t>
            </a:r>
            <a:r>
              <a:rPr lang="fr-FR" b="1" baseline="0" dirty="0"/>
              <a:t> DE L’USAGE EN PARTIE PRIVEE </a:t>
            </a:r>
          </a:p>
          <a:p>
            <a:pPr marL="0" indent="0">
              <a:buFont typeface="Wingdings" panose="05000000000000000000" pitchFamily="2" charset="2"/>
              <a:buNone/>
            </a:pPr>
            <a:endParaRPr lang="fr-FR" dirty="0"/>
          </a:p>
          <a:p>
            <a:r>
              <a:rPr lang="fr-FR" dirty="0"/>
              <a:t>Lorsque, dans le cadre de l'activité professionnelle, l'employeur met à la disposition permanente du salarié des outils issus des nouvelles technologies de l'information et de la communication (téléphone mobile, micro-ordinateur portable ou non, progiciels, modem, etc.), dont l'usage est en partie privé, l'avantage en nature constitué par l'utilisation privée est évalué, sur option de l'employeur, exercée selon les règles visées n° 22520, a, sur la base des dépenses réellement engagées (à justifier) ou sur la base d'un forfait annuel estimé à 10 % du coût TTC d'achat ou, le cas échéant, de l'abonnement, le montant ainsi obtenu devant être arrondi à la dizaine de centimes d'euro la plus proche.</a:t>
            </a:r>
          </a:p>
          <a:p>
            <a:br>
              <a:rPr lang="fr-FR" sz="1200" b="1" kern="1200" dirty="0">
                <a:solidFill>
                  <a:schemeClr val="tx1"/>
                </a:solidFill>
                <a:effectLst/>
                <a:latin typeface="+mn-lt"/>
                <a:ea typeface="+mn-ea"/>
                <a:cs typeface="+mn-cs"/>
              </a:rPr>
            </a:br>
            <a:r>
              <a:rPr lang="fr-FR" sz="1200" b="1" kern="1200" dirty="0">
                <a:solidFill>
                  <a:schemeClr val="tx1"/>
                </a:solidFill>
                <a:effectLst/>
                <a:latin typeface="+mn-lt"/>
                <a:ea typeface="+mn-ea"/>
                <a:cs typeface="+mn-cs"/>
              </a:rPr>
              <a:t>EVALUATION Usage totalement privé des NTIC </a:t>
            </a:r>
          </a:p>
          <a:p>
            <a:br>
              <a:rPr lang="fr-FR" sz="1200" b="1"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Lorsque l'employeur met à la disposition permanente ou donne au salarié un outil des </a:t>
            </a:r>
            <a:r>
              <a:rPr lang="fr-FR" sz="1200" b="1" kern="1200" dirty="0">
                <a:solidFill>
                  <a:schemeClr val="tx1"/>
                </a:solidFill>
                <a:effectLst/>
                <a:latin typeface="+mn-lt"/>
                <a:ea typeface="+mn-ea"/>
                <a:cs typeface="+mn-cs"/>
              </a:rPr>
              <a:t>NTIC</a:t>
            </a:r>
            <a:r>
              <a:rPr lang="fr-FR" sz="1200" kern="1200" dirty="0">
                <a:solidFill>
                  <a:schemeClr val="tx1"/>
                </a:solidFill>
                <a:effectLst/>
                <a:latin typeface="+mn-lt"/>
                <a:ea typeface="+mn-ea"/>
                <a:cs typeface="+mn-cs"/>
              </a:rPr>
              <a:t> dont l'usage est totalement privé, et qui est </a:t>
            </a:r>
            <a:r>
              <a:rPr lang="fr-FR" sz="1200" b="1" kern="1200" dirty="0">
                <a:solidFill>
                  <a:schemeClr val="tx1"/>
                </a:solidFill>
                <a:effectLst/>
                <a:latin typeface="+mn-lt"/>
                <a:ea typeface="+mn-ea"/>
                <a:cs typeface="+mn-cs"/>
              </a:rPr>
              <a:t>extérieur à l'activité professionnelle</a:t>
            </a:r>
            <a:r>
              <a:rPr lang="fr-FR" sz="1200" kern="1200" dirty="0">
                <a:solidFill>
                  <a:schemeClr val="tx1"/>
                </a:solidFill>
                <a:effectLst/>
                <a:latin typeface="+mn-lt"/>
                <a:ea typeface="+mn-ea"/>
                <a:cs typeface="+mn-cs"/>
              </a:rPr>
              <a:t> du salarié, comment doit être évalué l'</a:t>
            </a:r>
            <a:r>
              <a:rPr lang="fr-FR" sz="1200" b="1" kern="1200" dirty="0">
                <a:solidFill>
                  <a:schemeClr val="tx1"/>
                </a:solidFill>
                <a:effectLst/>
                <a:latin typeface="+mn-lt"/>
                <a:ea typeface="+mn-ea"/>
                <a:cs typeface="+mn-cs"/>
              </a:rPr>
              <a:t>avantage</a:t>
            </a:r>
            <a:r>
              <a:rPr lang="fr-FR" sz="1200" kern="1200" dirty="0">
                <a:solidFill>
                  <a:schemeClr val="tx1"/>
                </a:solidFill>
                <a:effectLst/>
                <a:latin typeface="+mn-lt"/>
                <a:ea typeface="+mn-ea"/>
                <a:cs typeface="+mn-cs"/>
              </a:rPr>
              <a:t> en </a:t>
            </a:r>
            <a:r>
              <a:rPr lang="fr-FR" sz="1200" b="1" kern="1200" dirty="0">
                <a:solidFill>
                  <a:schemeClr val="tx1"/>
                </a:solidFill>
                <a:effectLst/>
                <a:latin typeface="+mn-lt"/>
                <a:ea typeface="+mn-ea"/>
                <a:cs typeface="+mn-cs"/>
              </a:rPr>
              <a:t>nature</a:t>
            </a:r>
            <a:r>
              <a:rPr lang="fr-FR" sz="1200" kern="1200" dirty="0">
                <a:solidFill>
                  <a:schemeClr val="tx1"/>
                </a:solidFill>
                <a:effectLst/>
                <a:latin typeface="+mn-lt"/>
                <a:ea typeface="+mn-ea"/>
                <a:cs typeface="+mn-cs"/>
              </a:rPr>
              <a:t> (question n° 27) ?</a:t>
            </a:r>
            <a:br>
              <a:rPr lang="fr-FR" sz="1200" kern="1200" dirty="0">
                <a:solidFill>
                  <a:schemeClr val="tx1"/>
                </a:solidFill>
                <a:effectLst/>
                <a:latin typeface="+mn-lt"/>
                <a:ea typeface="+mn-ea"/>
                <a:cs typeface="+mn-cs"/>
              </a:rPr>
            </a:br>
            <a:r>
              <a:rPr lang="fr-FR" sz="1200" b="1" kern="1200" dirty="0">
                <a:solidFill>
                  <a:schemeClr val="tx1"/>
                </a:solidFill>
                <a:effectLst/>
                <a:latin typeface="+mn-lt"/>
                <a:ea typeface="+mn-ea"/>
                <a:cs typeface="+mn-cs"/>
              </a:rPr>
              <a:t>a.</a:t>
            </a:r>
            <a:r>
              <a:rPr lang="fr-FR" sz="1200" kern="1200" dirty="0">
                <a:solidFill>
                  <a:schemeClr val="tx1"/>
                </a:solidFill>
                <a:effectLst/>
                <a:latin typeface="+mn-lt"/>
                <a:ea typeface="+mn-ea"/>
                <a:cs typeface="+mn-cs"/>
              </a:rPr>
              <a:t> Dans ce cas le forfait annuel de 10 % prévu à l'article 4 de l'arrêté ne s'applique pas, puisque l'évaluation forfaitaire concerne l'usage en partie privé d'un outil mis à la disposition permanente du salarié dans le cadre de son activité professionnelle.</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Dans le cas d'un usage totalement privé et extérieur à l'activité professionnelle du salarié, il convient donc de réintégrer la totalité de l'</a:t>
            </a:r>
            <a:r>
              <a:rPr lang="fr-FR" sz="1200" b="1" kern="1200" dirty="0">
                <a:solidFill>
                  <a:schemeClr val="tx1"/>
                </a:solidFill>
                <a:effectLst/>
                <a:latin typeface="+mn-lt"/>
                <a:ea typeface="+mn-ea"/>
                <a:cs typeface="+mn-cs"/>
              </a:rPr>
              <a:t>avantage</a:t>
            </a:r>
            <a:r>
              <a:rPr lang="fr-FR" sz="1200" kern="1200" dirty="0">
                <a:solidFill>
                  <a:schemeClr val="tx1"/>
                </a:solidFill>
                <a:effectLst/>
                <a:latin typeface="+mn-lt"/>
                <a:ea typeface="+mn-ea"/>
                <a:cs typeface="+mn-cs"/>
              </a:rPr>
              <a:t> en </a:t>
            </a:r>
            <a:r>
              <a:rPr lang="fr-FR" sz="1200" b="1" kern="1200" dirty="0">
                <a:solidFill>
                  <a:schemeClr val="tx1"/>
                </a:solidFill>
                <a:effectLst/>
                <a:latin typeface="+mn-lt"/>
                <a:ea typeface="+mn-ea"/>
                <a:cs typeface="+mn-cs"/>
              </a:rPr>
              <a:t>nature</a:t>
            </a:r>
            <a:r>
              <a:rPr lang="fr-FR" sz="1200" kern="1200" dirty="0">
                <a:solidFill>
                  <a:schemeClr val="tx1"/>
                </a:solidFill>
                <a:effectLst/>
                <a:latin typeface="+mn-lt"/>
                <a:ea typeface="+mn-ea"/>
                <a:cs typeface="+mn-cs"/>
              </a:rPr>
              <a:t> dans l'assiette des cotisations, à partir des dépenses réellement engagées par l'employeur.</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Si de plus cette mise à disposition permanente s'analyse en fait comme une cession définitive, et si en particulier le salarié ne restitue pas l'outil </a:t>
            </a:r>
            <a:r>
              <a:rPr lang="fr-FR" sz="1200" b="1" kern="1200" dirty="0">
                <a:solidFill>
                  <a:schemeClr val="tx1"/>
                </a:solidFill>
                <a:effectLst/>
                <a:latin typeface="+mn-lt"/>
                <a:ea typeface="+mn-ea"/>
                <a:cs typeface="+mn-cs"/>
              </a:rPr>
              <a:t>NTIC</a:t>
            </a:r>
            <a:r>
              <a:rPr lang="fr-FR" sz="1200" kern="1200" dirty="0">
                <a:solidFill>
                  <a:schemeClr val="tx1"/>
                </a:solidFill>
                <a:effectLst/>
                <a:latin typeface="+mn-lt"/>
                <a:ea typeface="+mn-ea"/>
                <a:cs typeface="+mn-cs"/>
              </a:rPr>
              <a:t> lors de son départ de l'entreprise, il convient d'analyser cela comme une fourniture gratuite, et donc de réintégrer la totalité de l'</a:t>
            </a:r>
            <a:r>
              <a:rPr lang="fr-FR" sz="1200" b="1" kern="1200" dirty="0">
                <a:solidFill>
                  <a:schemeClr val="tx1"/>
                </a:solidFill>
                <a:effectLst/>
                <a:latin typeface="+mn-lt"/>
                <a:ea typeface="+mn-ea"/>
                <a:cs typeface="+mn-cs"/>
              </a:rPr>
              <a:t>avantage</a:t>
            </a:r>
            <a:r>
              <a:rPr lang="fr-FR" sz="1200" kern="1200" dirty="0">
                <a:solidFill>
                  <a:schemeClr val="tx1"/>
                </a:solidFill>
                <a:effectLst/>
                <a:latin typeface="+mn-lt"/>
                <a:ea typeface="+mn-ea"/>
                <a:cs typeface="+mn-cs"/>
              </a:rPr>
              <a:t> en </a:t>
            </a:r>
            <a:r>
              <a:rPr lang="fr-FR" sz="1200" b="1" kern="1200" dirty="0">
                <a:solidFill>
                  <a:schemeClr val="tx1"/>
                </a:solidFill>
                <a:effectLst/>
                <a:latin typeface="+mn-lt"/>
                <a:ea typeface="+mn-ea"/>
                <a:cs typeface="+mn-cs"/>
              </a:rPr>
              <a:t>nature</a:t>
            </a:r>
            <a:r>
              <a:rPr lang="fr-FR" sz="1200" kern="1200" dirty="0">
                <a:solidFill>
                  <a:schemeClr val="tx1"/>
                </a:solidFill>
                <a:effectLst/>
                <a:latin typeface="+mn-lt"/>
                <a:ea typeface="+mn-ea"/>
                <a:cs typeface="+mn-cs"/>
              </a:rPr>
              <a:t> dans l'assiette des cotisations.</a:t>
            </a:r>
            <a:br>
              <a:rPr lang="fr-FR" sz="1200" kern="1200" dirty="0">
                <a:solidFill>
                  <a:schemeClr val="tx1"/>
                </a:solidFill>
                <a:effectLst/>
                <a:latin typeface="+mn-lt"/>
                <a:ea typeface="+mn-ea"/>
                <a:cs typeface="+mn-cs"/>
              </a:rPr>
            </a:br>
            <a:r>
              <a:rPr lang="fr-FR" sz="1200" b="1" kern="1200" dirty="0">
                <a:solidFill>
                  <a:schemeClr val="tx1"/>
                </a:solidFill>
                <a:effectLst/>
                <a:latin typeface="+mn-lt"/>
                <a:ea typeface="+mn-ea"/>
                <a:cs typeface="+mn-cs"/>
              </a:rPr>
              <a:t>b.</a:t>
            </a:r>
            <a:r>
              <a:rPr lang="fr-FR" sz="1200" kern="1200" dirty="0">
                <a:solidFill>
                  <a:schemeClr val="tx1"/>
                </a:solidFill>
                <a:effectLst/>
                <a:latin typeface="+mn-lt"/>
                <a:ea typeface="+mn-ea"/>
                <a:cs typeface="+mn-cs"/>
              </a:rPr>
              <a:t> Toutefois, s'agissant de cet usage non professionnel, un dispositif transitoire d'exonération est prévu par l'article 4 de la loi de finances pour 2001 - loi 2000-1352 du 30 décembre 2000 - complété par l'article 29 de la loi de finances rectificative pour 2002 - loi 2002-1576 du 30 décembre 2002 :</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Bénéficie d'une exonération de cotisations sociales, de la CSG et de la CRDS, dans la limite globale de 1 525 € par salarié, l'</a:t>
            </a:r>
            <a:r>
              <a:rPr lang="fr-FR" sz="1200" b="1" kern="1200" dirty="0">
                <a:solidFill>
                  <a:schemeClr val="tx1"/>
                </a:solidFill>
                <a:effectLst/>
                <a:latin typeface="+mn-lt"/>
                <a:ea typeface="+mn-ea"/>
                <a:cs typeface="+mn-cs"/>
              </a:rPr>
              <a:t>avantage</a:t>
            </a:r>
            <a:r>
              <a:rPr lang="fr-FR" sz="1200" kern="1200" dirty="0">
                <a:solidFill>
                  <a:schemeClr val="tx1"/>
                </a:solidFill>
                <a:effectLst/>
                <a:latin typeface="+mn-lt"/>
                <a:ea typeface="+mn-ea"/>
                <a:cs typeface="+mn-cs"/>
              </a:rPr>
              <a:t> constitué par l'attribution ou la mise à disposition gratuite aux salariés de matériels informatiques neufs, de logiciels et la fourniture gratuite de prestations de services liées directement à l'utilisation de ces biens.</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L'exonération est applicable pour les opérations attribuées dans le cadre d'un accord d'entreprise ou de groupe conclu du 1</a:t>
            </a:r>
            <a:r>
              <a:rPr lang="fr-FR" sz="1200" kern="1200" baseline="30000" dirty="0">
                <a:solidFill>
                  <a:schemeClr val="tx1"/>
                </a:solidFill>
                <a:effectLst/>
                <a:latin typeface="+mn-lt"/>
                <a:ea typeface="+mn-ea"/>
                <a:cs typeface="+mn-cs"/>
              </a:rPr>
              <a:t>er</a:t>
            </a:r>
            <a:r>
              <a:rPr lang="fr-FR" sz="1200" kern="1200" dirty="0">
                <a:solidFill>
                  <a:schemeClr val="tx1"/>
                </a:solidFill>
                <a:effectLst/>
                <a:latin typeface="+mn-lt"/>
                <a:ea typeface="+mn-ea"/>
                <a:cs typeface="+mn-cs"/>
              </a:rPr>
              <a:t> janvier 2001 au 31 décembre 2005, sur option exercée dans le cadre du document formalisant l'accord. La mise à disposition aux bénéficiaires des biens ou prestations de services doit s'effectuer dans les douze mois de la conclusion de l'accord.</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La partie de l'</a:t>
            </a:r>
            <a:r>
              <a:rPr lang="fr-FR" sz="1200" b="1" kern="1200" dirty="0">
                <a:solidFill>
                  <a:schemeClr val="tx1"/>
                </a:solidFill>
                <a:effectLst/>
                <a:latin typeface="+mn-lt"/>
                <a:ea typeface="+mn-ea"/>
                <a:cs typeface="+mn-cs"/>
              </a:rPr>
              <a:t>avantage</a:t>
            </a:r>
            <a:r>
              <a:rPr lang="fr-FR" sz="1200" kern="1200" dirty="0">
                <a:solidFill>
                  <a:schemeClr val="tx1"/>
                </a:solidFill>
                <a:effectLst/>
                <a:latin typeface="+mn-lt"/>
                <a:ea typeface="+mn-ea"/>
                <a:cs typeface="+mn-cs"/>
              </a:rPr>
              <a:t> supérieure à la limite de 1 525 € doit être réintégrée dans l'assiette des cotisations, selon les modalités prévues au 1) ci-dessus.</a:t>
            </a: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8</a:t>
            </a:fld>
            <a:endParaRPr lang="fr-FR"/>
          </a:p>
        </p:txBody>
      </p:sp>
    </p:spTree>
    <p:extLst>
      <p:ext uri="{BB962C8B-B14F-4D97-AF65-F5344CB8AC3E}">
        <p14:creationId xmlns:p14="http://schemas.microsoft.com/office/powerpoint/2010/main" val="561455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dirty="0"/>
              <a:t>INVITATIONS</a:t>
            </a:r>
            <a:r>
              <a:rPr lang="fr-FR" sz="1200" b="1" baseline="0" dirty="0"/>
              <a:t> OCCASIONNELLES </a:t>
            </a:r>
            <a:r>
              <a:rPr lang="fr-FR" sz="1200" b="1" dirty="0"/>
              <a:t>940</a:t>
            </a:r>
            <a:endParaRPr lang="fr-FR" sz="1200" dirty="0"/>
          </a:p>
          <a:p>
            <a:r>
              <a:rPr lang="fr-FR" sz="1200" dirty="0"/>
              <a:t>L'administration considère qu'il n'y a pas lieu d'assimiler à un avantage en nature le bénéfice que retire le salarié d'une invitation occasionnelle par un </a:t>
            </a:r>
            <a:r>
              <a:rPr lang="fr-FR" sz="1200" b="1" dirty="0"/>
              <a:t>tiers</a:t>
            </a:r>
            <a:r>
              <a:rPr lang="fr-FR" sz="1200" dirty="0"/>
              <a:t> (client, fournisseur, par exemple).</a:t>
            </a:r>
            <a:br>
              <a:rPr lang="fr-FR" sz="1200" dirty="0"/>
            </a:br>
            <a:r>
              <a:rPr lang="fr-FR" sz="1200" dirty="0"/>
              <a:t>La même solution doit être retenue en cas d'invitation très occasionnelle de la part de l'</a:t>
            </a:r>
            <a:r>
              <a:rPr lang="fr-FR" sz="1200" b="1" dirty="0"/>
              <a:t>employeur.</a:t>
            </a:r>
            <a:br>
              <a:rPr lang="fr-FR" sz="1200" dirty="0"/>
            </a:br>
            <a:r>
              <a:rPr lang="fr-FR" sz="1200" dirty="0" err="1"/>
              <a:t>Inst</a:t>
            </a:r>
            <a:r>
              <a:rPr lang="fr-FR" sz="1200" dirty="0"/>
              <a:t>. </a:t>
            </a:r>
            <a:r>
              <a:rPr lang="fr-FR" sz="1200" dirty="0" err="1"/>
              <a:t>Acoss</a:t>
            </a:r>
            <a:r>
              <a:rPr lang="fr-FR" sz="1200" dirty="0"/>
              <a:t> 74-13 du 28 juin 1974.</a:t>
            </a:r>
            <a:r>
              <a:rPr lang="fr-FR" sz="1200" b="1" dirty="0"/>
              <a:t> Ndlr </a:t>
            </a:r>
            <a:endParaRPr lang="fr-FR" sz="1200" dirty="0"/>
          </a:p>
          <a:p>
            <a:r>
              <a:rPr lang="fr-FR" sz="1200" dirty="0"/>
              <a:t>Ces précisions sont antérieures à l'arrêté du 10 décembre 2002. Elles n'ont pas été reprises dans les commentaires administratifs intervenus dans ce cadre. Elles conservent cependant un intérêt.</a:t>
            </a:r>
            <a:br>
              <a:rPr lang="fr-FR" sz="1200" dirty="0"/>
            </a:br>
            <a:endParaRPr lang="fr-FR" sz="1200" dirty="0"/>
          </a:p>
          <a:p>
            <a:r>
              <a:rPr lang="fr-FR" sz="1200" dirty="0"/>
              <a:t>Il a été admis que pouvaient être considérés comme occasionnels les repas dont le </a:t>
            </a:r>
            <a:r>
              <a:rPr lang="fr-FR" sz="1200" b="1" dirty="0"/>
              <a:t>nombre</a:t>
            </a:r>
            <a:r>
              <a:rPr lang="fr-FR" sz="1200" dirty="0"/>
              <a:t> n'excède pas un par semaine ou cinq par mois.</a:t>
            </a:r>
            <a:br>
              <a:rPr lang="fr-FR" sz="1200" dirty="0"/>
            </a:br>
            <a:r>
              <a:rPr lang="fr-FR" sz="1200" dirty="0"/>
              <a:t>Guide </a:t>
            </a:r>
            <a:r>
              <a:rPr lang="fr-FR" sz="1200" dirty="0" err="1"/>
              <a:t>Acoss</a:t>
            </a:r>
            <a:r>
              <a:rPr lang="fr-FR" sz="1200" dirty="0"/>
              <a:t> du recouvrement n° 101 p. 44-24, éd. 1-95.</a:t>
            </a:r>
            <a:r>
              <a:rPr lang="fr-FR" sz="1200" b="1" dirty="0"/>
              <a:t> Ndlr </a:t>
            </a:r>
            <a:endParaRPr lang="fr-FR" sz="1200" dirty="0"/>
          </a:p>
          <a:p>
            <a:r>
              <a:rPr lang="fr-FR" sz="1200" dirty="0"/>
              <a:t>Ces précisions sont antérieures à l'arrêté du 10 décembre 2002. Elles n'ont pas été reprises dans les commentaires administratifs intervenus dans ce cadre. Elles conservent cependant un intérêt.</a:t>
            </a:r>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9</a:t>
            </a:fld>
            <a:endParaRPr lang="fr-FR"/>
          </a:p>
        </p:txBody>
      </p:sp>
    </p:spTree>
    <p:extLst>
      <p:ext uri="{BB962C8B-B14F-4D97-AF65-F5344CB8AC3E}">
        <p14:creationId xmlns:p14="http://schemas.microsoft.com/office/powerpoint/2010/main" val="2017967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18872" lvl="0" indent="0" algn="just">
              <a:buNone/>
            </a:pPr>
            <a:r>
              <a:rPr lang="fr-FR" dirty="0"/>
              <a:t>L’arrêté ministériel du 20 décembre 2002 modifié prévoit :</a:t>
            </a:r>
          </a:p>
          <a:p>
            <a:pPr lvl="0" algn="just">
              <a:buFontTx/>
              <a:buChar char="-"/>
            </a:pPr>
            <a:r>
              <a:rPr lang="fr-FR" dirty="0"/>
              <a:t>Les conditions générales de la déductibilité des frais professionnels en distinguant le remboursement des dépenses réelles ou l’indemnisation forfaitaire.</a:t>
            </a:r>
          </a:p>
          <a:p>
            <a:pPr lvl="0" algn="just">
              <a:buFontTx/>
              <a:buChar char="-"/>
            </a:pPr>
            <a:r>
              <a:rPr lang="fr-FR" dirty="0">
                <a:solidFill>
                  <a:srgbClr val="000000"/>
                </a:solidFill>
              </a:rPr>
              <a:t>des dispositions particulières à l'indemnisation sous forme d'allocations forfaitaires des frais professionnels liés à la </a:t>
            </a:r>
            <a:r>
              <a:rPr lang="fr-FR" b="1" dirty="0">
                <a:solidFill>
                  <a:srgbClr val="000000"/>
                </a:solidFill>
              </a:rPr>
              <a:t>nourriture et au logement,</a:t>
            </a:r>
            <a:r>
              <a:rPr lang="fr-FR" dirty="0">
                <a:solidFill>
                  <a:srgbClr val="000000"/>
                </a:solidFill>
              </a:rPr>
              <a:t> y compris les </a:t>
            </a:r>
            <a:r>
              <a:rPr lang="fr-FR" b="1" dirty="0">
                <a:solidFill>
                  <a:srgbClr val="000000"/>
                </a:solidFill>
              </a:rPr>
              <a:t>grands déplacements</a:t>
            </a:r>
            <a:r>
              <a:rPr lang="fr-FR" dirty="0">
                <a:solidFill>
                  <a:srgbClr val="000000"/>
                </a:solidFill>
              </a:rPr>
              <a:t> ;</a:t>
            </a:r>
          </a:p>
          <a:p>
            <a:pPr lvl="0" algn="just">
              <a:buFontTx/>
              <a:buChar char="-"/>
            </a:pPr>
            <a:r>
              <a:rPr lang="fr-FR" dirty="0"/>
              <a:t>des dispositions relatives à l'utilisation par le salarié de son </a:t>
            </a:r>
            <a:r>
              <a:rPr lang="fr-FR" b="1" dirty="0"/>
              <a:t>véhicule personnel</a:t>
            </a:r>
            <a:r>
              <a:rPr lang="fr-FR" dirty="0"/>
              <a:t> à des fins professionnelles ;</a:t>
            </a:r>
          </a:p>
          <a:p>
            <a:pPr lvl="0" algn="just">
              <a:buFontTx/>
              <a:buChar char="-"/>
            </a:pPr>
            <a:r>
              <a:rPr lang="fr-FR" dirty="0"/>
              <a:t>des dispositions relatives au </a:t>
            </a:r>
            <a:r>
              <a:rPr lang="fr-FR" b="1" dirty="0"/>
              <a:t>télétravail</a:t>
            </a:r>
            <a:r>
              <a:rPr lang="fr-FR" dirty="0"/>
              <a:t> et aux NTIC</a:t>
            </a:r>
          </a:p>
          <a:p>
            <a:pPr lvl="0" algn="just">
              <a:buFontTx/>
              <a:buChar char="-"/>
            </a:pPr>
            <a:r>
              <a:rPr lang="fr-FR" dirty="0"/>
              <a:t>des règles spécifiques à la </a:t>
            </a:r>
            <a:r>
              <a:rPr lang="fr-FR" b="1" dirty="0"/>
              <a:t>mobilité professionnelle</a:t>
            </a:r>
            <a:r>
              <a:rPr lang="fr-FR" dirty="0"/>
              <a:t> </a:t>
            </a:r>
          </a:p>
          <a:p>
            <a:pPr lvl="0" algn="just">
              <a:buClr>
                <a:schemeClr val="tx1"/>
              </a:buClr>
              <a:buFont typeface="Wingdings" panose="05000000000000000000" pitchFamily="2" charset="2"/>
              <a:buChar char="§"/>
            </a:pPr>
            <a:endParaRPr lang="fr-FR" dirty="0"/>
          </a:p>
          <a:p>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Le salarié reclassé d'un poste nécessitant des déplacements à un </a:t>
            </a:r>
            <a:r>
              <a:rPr lang="fr-FR" sz="1200" b="1" i="0" kern="1200" dirty="0">
                <a:solidFill>
                  <a:schemeClr val="tx1"/>
                </a:solidFill>
                <a:effectLst/>
                <a:latin typeface="+mn-lt"/>
                <a:ea typeface="+mn-ea"/>
                <a:cs typeface="+mn-cs"/>
              </a:rPr>
              <a:t>poste sédentaire</a:t>
            </a:r>
            <a:r>
              <a:rPr lang="fr-FR" sz="1200" b="0" i="0" kern="1200" dirty="0">
                <a:solidFill>
                  <a:schemeClr val="tx1"/>
                </a:solidFill>
                <a:effectLst/>
                <a:latin typeface="+mn-lt"/>
                <a:ea typeface="+mn-ea"/>
                <a:cs typeface="+mn-cs"/>
              </a:rPr>
              <a:t> ne peut plus prétendre au paiement des </a:t>
            </a:r>
            <a:r>
              <a:rPr lang="fr-FR" sz="1200" b="1" i="0" kern="1200" dirty="0">
                <a:solidFill>
                  <a:schemeClr val="tx1"/>
                </a:solidFill>
                <a:effectLst/>
                <a:latin typeface="+mn-lt"/>
                <a:ea typeface="+mn-ea"/>
                <a:cs typeface="+mn-cs"/>
              </a:rPr>
              <a:t>indemnités de déplacement</a:t>
            </a:r>
            <a:r>
              <a:rPr lang="fr-FR" sz="1200" b="0" i="0" kern="1200" dirty="0">
                <a:solidFill>
                  <a:schemeClr val="tx1"/>
                </a:solidFill>
                <a:effectLst/>
                <a:latin typeface="+mn-lt"/>
                <a:ea typeface="+mn-ea"/>
                <a:cs typeface="+mn-cs"/>
              </a:rPr>
              <a:t> dont il bénéficiait auparavant. En effet, l'accord du salarié n'est pas requis pour la suppression de ces indemnités, qui ne constituent pas un élément de rémunération contractuelle mais un remboursement de frais.</a:t>
            </a:r>
            <a:br>
              <a:rPr lang="fr-FR" dirty="0"/>
            </a:b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24 septembre 2014 n° 13-11.752</a:t>
            </a:r>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solidFill>
                  <a:prstClr val="black"/>
                </a:solidFill>
              </a:rPr>
              <a:pPr/>
              <a:t>10</a:t>
            </a:fld>
            <a:endParaRPr lang="fr-FR">
              <a:solidFill>
                <a:prstClr val="black"/>
              </a:solidFill>
            </a:endParaRPr>
          </a:p>
        </p:txBody>
      </p:sp>
    </p:spTree>
    <p:extLst>
      <p:ext uri="{BB962C8B-B14F-4D97-AF65-F5344CB8AC3E}">
        <p14:creationId xmlns:p14="http://schemas.microsoft.com/office/powerpoint/2010/main" val="2866199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 dépense doit être effective :</a:t>
            </a:r>
            <a:r>
              <a:rPr lang="fr-FR" baseline="0" dirty="0"/>
              <a:t> si le salarié n’a pas à effectuer la dépense, il ne peut être remboursé.</a:t>
            </a:r>
          </a:p>
          <a:p>
            <a:r>
              <a:rPr lang="fr-FR" baseline="0" dirty="0"/>
              <a:t>Si l ’employeur rembourse des frais de façon déconnectée de la réalité du travail, les frais seront alors qualifiés d’avantage en nature</a:t>
            </a:r>
          </a:p>
          <a:p>
            <a:endParaRPr lang="fr-FR" baseline="0" dirty="0"/>
          </a:p>
          <a:p>
            <a:r>
              <a:rPr lang="fr-FR" baseline="0" dirty="0"/>
              <a:t>Exemple :</a:t>
            </a:r>
          </a:p>
          <a:p>
            <a:endParaRPr lang="fr-FR" baseline="0" dirty="0"/>
          </a:p>
          <a:p>
            <a:r>
              <a:rPr lang="fr-FR" b="1" baseline="0" dirty="0"/>
              <a:t> indemnité de déplacement </a:t>
            </a:r>
            <a:r>
              <a:rPr lang="fr-FR" baseline="0" dirty="0"/>
              <a:t>:</a:t>
            </a:r>
          </a:p>
          <a:p>
            <a:endParaRPr lang="fr-FR" baseline="0" dirty="0"/>
          </a:p>
          <a:p>
            <a:r>
              <a:rPr lang="fr-FR" sz="1200" b="0" i="0" kern="1200" dirty="0">
                <a:solidFill>
                  <a:schemeClr val="tx1"/>
                </a:solidFill>
                <a:effectLst/>
                <a:latin typeface="+mn-lt"/>
                <a:ea typeface="+mn-ea"/>
                <a:cs typeface="+mn-cs"/>
              </a:rPr>
              <a:t>Les documents produits aux débats par l'employeur, tels que les bulletins de salaire, établissant que le montant de la prime de transport mensuelle variait en fonction de l'éloignement domicile/lieu de travail et que les déductions effectuées au prorata des périodes non travaillées n'avaient jamais été remises en cause, ni au plan individuel ni au plan collectif, la cour d'appel a pu en déduire que la </a:t>
            </a:r>
            <a:r>
              <a:rPr lang="fr-FR" sz="1200" b="1" i="0" kern="1200" dirty="0">
                <a:solidFill>
                  <a:schemeClr val="tx1"/>
                </a:solidFill>
                <a:effectLst/>
                <a:latin typeface="+mn-lt"/>
                <a:ea typeface="+mn-ea"/>
                <a:cs typeface="+mn-cs"/>
              </a:rPr>
              <a:t>prime de transport</a:t>
            </a:r>
            <a:r>
              <a:rPr lang="fr-FR" sz="1200" b="0" i="0" kern="1200" dirty="0">
                <a:solidFill>
                  <a:schemeClr val="tx1"/>
                </a:solidFill>
                <a:effectLst/>
                <a:latin typeface="+mn-lt"/>
                <a:ea typeface="+mn-ea"/>
                <a:cs typeface="+mn-cs"/>
              </a:rPr>
              <a:t> avait le caractère d'une indemnité de remboursement de frais, non soumise à cotisations sociales, et qu'elle n'avait pas à être versée en cas de suspension du contrat de travail pour congés maladie ou chômage partiel.</a:t>
            </a:r>
            <a:br>
              <a:rPr lang="fr-FR" dirty="0"/>
            </a:b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18 décembre 2012 n° 11-13.813 (n° 2697 F-PB), P. c/ Sté C &amp; K Components : </a:t>
            </a:r>
            <a:r>
              <a:rPr lang="fr-FR" sz="1200" b="0" i="0" kern="1200" dirty="0">
                <a:solidFill>
                  <a:schemeClr val="tx1"/>
                </a:solidFill>
                <a:effectLst/>
                <a:latin typeface="+mn-lt"/>
                <a:ea typeface="+mn-ea"/>
                <a:cs typeface="+mn-cs"/>
              </a:rPr>
              <a:t> </a:t>
            </a:r>
            <a:r>
              <a:rPr lang="fr-FR" sz="1200" b="0" i="0" u="none" strike="noStrike" kern="1200" dirty="0">
                <a:solidFill>
                  <a:schemeClr val="tx1"/>
                </a:solidFill>
                <a:effectLst/>
                <a:latin typeface="+mn-lt"/>
                <a:ea typeface="+mn-ea"/>
                <a:cs typeface="+mn-cs"/>
              </a:rPr>
              <a:t>RJS 3/13 n° 225</a:t>
            </a:r>
            <a:r>
              <a:rPr lang="fr-FR" sz="1200" b="0" i="0" kern="1200" dirty="0">
                <a:solidFill>
                  <a:schemeClr val="tx1"/>
                </a:solidFill>
                <a:effectLst/>
                <a:latin typeface="+mn-lt"/>
                <a:ea typeface="+mn-ea"/>
                <a:cs typeface="+mn-cs"/>
              </a:rPr>
              <a:t>, Bull. civ. V n° 340.</a:t>
            </a:r>
          </a:p>
          <a:p>
            <a:r>
              <a:rPr lang="fr-FR" sz="1200" b="1" i="0" kern="1200" dirty="0">
                <a:solidFill>
                  <a:schemeClr val="tx1"/>
                </a:solidFill>
                <a:effectLst/>
                <a:latin typeface="+mn-lt"/>
                <a:ea typeface="+mn-ea"/>
                <a:cs typeface="+mn-cs"/>
              </a:rPr>
              <a:t> Ndlr </a:t>
            </a:r>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Pour être qualifiée de remboursement de frais professionnels, une indemnité doit couvrir une dépense, d'une part, inhérente à l'emploi, c'est-à-dire découlant des conditions d'exécution du travail et imposant au salarié une charge supérieure à celles liées à la vie courante, d'autre part, effectivement exposée par le salarié. A défaut, l'indemnité est considérée comme un salaire malgré sa dénomination. Ainsi, une indemnité de petit déplacement qui n'est pas versée pour les journées non effectivement travaillées, ni pour les journées ayant donné lieu au paiement d'une indemnité de grand déplacement, constitue une indemnité pour frais professionnels et non un élément de salaire . A l'inverse, une indemnité d'un montant fixe versée à l'ensemble du personnel quel que soit l'éloignement de son domicile dont rien n'établit qu'elle soit attribuée forfaitairement en vue de rembourser des frais constitue un élément du salaire. Ce sont ces principes qui sont rappelés ici.</a:t>
            </a:r>
          </a:p>
          <a:p>
            <a:endParaRPr lang="fr-FR" sz="1200" b="0"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Indemnité</a:t>
            </a:r>
            <a:r>
              <a:rPr lang="fr-FR" sz="1200" b="1" i="0" kern="1200" baseline="0" dirty="0">
                <a:solidFill>
                  <a:schemeClr val="tx1"/>
                </a:solidFill>
                <a:effectLst/>
                <a:latin typeface="+mn-lt"/>
                <a:ea typeface="+mn-ea"/>
                <a:cs typeface="+mn-cs"/>
              </a:rPr>
              <a:t> de repas :</a:t>
            </a:r>
          </a:p>
          <a:p>
            <a:endParaRPr lang="fr-FR" sz="1200" b="1" i="0" kern="1200" baseline="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Ne constituent pas un remboursement de frais mais un élément du salaire les indemnités journalières forfaitaires de repas allouées aux salariés sédentaires comme aux salariés non sédentaires y compris lorsqu'ils ne sont pas amenés à exposer des dépenses réelles.</a:t>
            </a:r>
            <a:br>
              <a:rPr lang="fr-FR" dirty="0"/>
            </a:b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7 novembre 1985 n° 82-42.643</a:t>
            </a:r>
          </a:p>
          <a:p>
            <a:endParaRPr lang="fr-FR" sz="1200" b="0" i="0" u="none" strike="noStrike"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Ayant relevé que les modalités de fixation des indemnités de panier et de casse-croûte et les conditions d'octroi de ces indemnités et de l'indemnité de repas étaient indépendantes de la prise effective de repas par les salariés, ce dont il résultait qu'elles avaient été mises en place pour tenir compte de la nature et des conditions particulières de travail dans l'entreprise, la cour d'appel a pu décider que ces indemnités constituaient des compléments de salaire et devaient être incluses dans l'assiette de calcul de l'indemnité de congés payés.</a:t>
            </a:r>
            <a:br>
              <a:rPr lang="fr-FR" dirty="0"/>
            </a:b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12 novembre 2008 n° 07-41.351</a:t>
            </a:r>
          </a:p>
          <a:p>
            <a:endParaRPr lang="fr-FR" sz="1200" b="0" i="0" u="none" strike="noStrike" kern="1200" dirty="0">
              <a:solidFill>
                <a:schemeClr val="tx1"/>
              </a:solidFill>
              <a:effectLst/>
              <a:latin typeface="+mn-lt"/>
              <a:ea typeface="+mn-ea"/>
              <a:cs typeface="+mn-cs"/>
            </a:endParaRPr>
          </a:p>
          <a:p>
            <a:r>
              <a:rPr lang="fr-FR" sz="1200" b="1" i="0" u="none" strike="noStrike" kern="1200" dirty="0">
                <a:solidFill>
                  <a:schemeClr val="tx1"/>
                </a:solidFill>
                <a:effectLst/>
                <a:latin typeface="+mn-lt"/>
                <a:ea typeface="+mn-ea"/>
                <a:cs typeface="+mn-cs"/>
              </a:rPr>
              <a:t>Prime</a:t>
            </a:r>
            <a:r>
              <a:rPr lang="fr-FR" sz="1200" b="1" i="0" u="none" strike="noStrike" kern="1200" baseline="0" dirty="0">
                <a:solidFill>
                  <a:schemeClr val="tx1"/>
                </a:solidFill>
                <a:effectLst/>
                <a:latin typeface="+mn-lt"/>
                <a:ea typeface="+mn-ea"/>
                <a:cs typeface="+mn-cs"/>
              </a:rPr>
              <a:t> de transport </a:t>
            </a:r>
            <a:endParaRPr lang="fr-FR" sz="1200" b="1" i="0" u="none" strike="noStrike" kern="1200" dirty="0">
              <a:solidFill>
                <a:schemeClr val="tx1"/>
              </a:solidFill>
              <a:effectLst/>
              <a:latin typeface="+mn-lt"/>
              <a:ea typeface="+mn-ea"/>
              <a:cs typeface="+mn-cs"/>
            </a:endParaRPr>
          </a:p>
          <a:p>
            <a:endParaRPr lang="fr-FR" sz="1200" b="0" i="0" u="none" strike="noStrike"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Ayant relevé que l'indemnité forfaitaire mensuelle versée à la salariée en </a:t>
            </a:r>
            <a:r>
              <a:rPr lang="fr-FR" sz="1200" b="1" i="0" kern="1200" dirty="0">
                <a:solidFill>
                  <a:schemeClr val="tx1"/>
                </a:solidFill>
                <a:effectLst/>
                <a:latin typeface="+mn-lt"/>
                <a:ea typeface="+mn-ea"/>
                <a:cs typeface="+mn-cs"/>
              </a:rPr>
              <a:t>compensation de l'utilisation de son véhicule</a:t>
            </a:r>
            <a:r>
              <a:rPr lang="fr-FR" sz="1200" b="0" i="0" kern="1200" dirty="0">
                <a:solidFill>
                  <a:schemeClr val="tx1"/>
                </a:solidFill>
                <a:effectLst/>
                <a:latin typeface="+mn-lt"/>
                <a:ea typeface="+mn-ea"/>
                <a:cs typeface="+mn-cs"/>
              </a:rPr>
              <a:t> ne correspondait pas à des dépenses effectivement exposées, la cour d'appel a pu décider que cette indemnité constituait un élément de rémunération dont il convenait de tenir compte dans le calcul du salaire minimum conventionnel, peu important que l'employeur n'ait pas versé les cotisations sociales correspondantes qui étaient dues.</a:t>
            </a:r>
            <a:br>
              <a:rPr lang="fr-FR" dirty="0"/>
            </a:br>
            <a:r>
              <a:rPr lang="fr-FR" sz="1200" b="0" i="0" u="none" strike="noStrike" kern="1200" dirty="0" err="1">
                <a:solidFill>
                  <a:schemeClr val="tx1"/>
                </a:solidFill>
                <a:effectLst/>
                <a:latin typeface="+mn-lt"/>
                <a:ea typeface="+mn-ea"/>
                <a:cs typeface="+mn-cs"/>
              </a:rPr>
              <a:t>Cass</a:t>
            </a:r>
            <a:r>
              <a:rPr lang="fr-FR" sz="1200" b="0" i="0" u="none" strike="noStrike" kern="1200" dirty="0">
                <a:solidFill>
                  <a:schemeClr val="tx1"/>
                </a:solidFill>
                <a:effectLst/>
                <a:latin typeface="+mn-lt"/>
                <a:ea typeface="+mn-ea"/>
                <a:cs typeface="+mn-cs"/>
              </a:rPr>
              <a:t>. soc. 6 juin 2001 n° 99-42.280</a:t>
            </a:r>
            <a:endParaRPr lang="fr-FR" sz="1200" b="0" i="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solidFill>
                  <a:prstClr val="black"/>
                </a:solidFill>
              </a:rPr>
              <a:pPr/>
              <a:t>11</a:t>
            </a:fld>
            <a:endParaRPr lang="fr-FR">
              <a:solidFill>
                <a:prstClr val="black"/>
              </a:solidFill>
            </a:endParaRPr>
          </a:p>
        </p:txBody>
      </p:sp>
    </p:spTree>
    <p:extLst>
      <p:ext uri="{BB962C8B-B14F-4D97-AF65-F5344CB8AC3E}">
        <p14:creationId xmlns:p14="http://schemas.microsoft.com/office/powerpoint/2010/main" val="1082082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t>12</a:t>
            </a:fld>
            <a:endParaRPr lang="fr-FR"/>
          </a:p>
        </p:txBody>
      </p:sp>
    </p:spTree>
    <p:extLst>
      <p:ext uri="{BB962C8B-B14F-4D97-AF65-F5344CB8AC3E}">
        <p14:creationId xmlns:p14="http://schemas.microsoft.com/office/powerpoint/2010/main" val="1409113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I. Selon une jurisprudence bien établie, les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qu'un salarié justifie avoir exposés pour les besoins de son activité </a:t>
            </a:r>
            <a:r>
              <a:rPr lang="fr-FR" sz="1200" b="1" kern="1200" dirty="0">
                <a:solidFill>
                  <a:schemeClr val="tx1"/>
                </a:solidFill>
                <a:effectLst/>
                <a:latin typeface="+mn-lt"/>
                <a:ea typeface="+mn-ea"/>
                <a:cs typeface="+mn-cs"/>
              </a:rPr>
              <a:t>professionnelle</a:t>
            </a:r>
            <a:r>
              <a:rPr lang="fr-FR" sz="1200" kern="1200" dirty="0">
                <a:solidFill>
                  <a:schemeClr val="tx1"/>
                </a:solidFill>
                <a:effectLst/>
                <a:latin typeface="+mn-lt"/>
                <a:ea typeface="+mn-ea"/>
                <a:cs typeface="+mn-cs"/>
              </a:rPr>
              <a:t> et dans l'intérêt de l'employeur doivent lui être remboursés sans pouvoir être imputés sur la rémunération qui lui est due, à moins qu'il n'ait été contractuellement prévu qu'il en conserverait la </a:t>
            </a:r>
            <a:r>
              <a:rPr lang="fr-FR" sz="1200" b="1" kern="1200" dirty="0">
                <a:solidFill>
                  <a:schemeClr val="tx1"/>
                </a:solidFill>
                <a:effectLst/>
                <a:latin typeface="+mn-lt"/>
                <a:ea typeface="+mn-ea"/>
                <a:cs typeface="+mn-cs"/>
              </a:rPr>
              <a:t>charge</a:t>
            </a:r>
            <a:r>
              <a:rPr lang="fr-FR" sz="1200" kern="1200" dirty="0">
                <a:solidFill>
                  <a:schemeClr val="tx1"/>
                </a:solidFill>
                <a:effectLst/>
                <a:latin typeface="+mn-lt"/>
                <a:ea typeface="+mn-ea"/>
                <a:cs typeface="+mn-cs"/>
              </a:rPr>
              <a:t> moyennant le versement d'une somme forfaitaire fixée à l'avance et à la condition que la rémunération proprement dite du travail reste au moins égale au Smic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soc. 25 février 1998 n°95-44.096 : </a:t>
            </a:r>
            <a:r>
              <a:rPr lang="fr-FR" sz="1200" u="none" strike="noStrike" kern="1200" dirty="0">
                <a:solidFill>
                  <a:schemeClr val="tx1"/>
                </a:solidFill>
                <a:effectLst/>
                <a:latin typeface="+mn-lt"/>
                <a:ea typeface="+mn-ea"/>
                <a:cs typeface="+mn-cs"/>
              </a:rPr>
              <a:t>RJS 4/98 n° 464</a:t>
            </a:r>
            <a:r>
              <a:rPr lang="fr-FR" sz="1200" kern="1200" dirty="0">
                <a:solidFill>
                  <a:schemeClr val="tx1"/>
                </a:solidFill>
                <a:effectLst/>
                <a:latin typeface="+mn-lt"/>
                <a:ea typeface="+mn-ea"/>
                <a:cs typeface="+mn-cs"/>
              </a:rPr>
              <a:t> ;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soc. 9 janvier 2001 n° 98-44.833 : </a:t>
            </a:r>
            <a:r>
              <a:rPr lang="fr-FR" sz="1200" u="none" strike="noStrike" kern="1200" dirty="0">
                <a:solidFill>
                  <a:schemeClr val="tx1"/>
                </a:solidFill>
                <a:effectLst/>
                <a:latin typeface="+mn-lt"/>
                <a:ea typeface="+mn-ea"/>
                <a:cs typeface="+mn-cs"/>
              </a:rPr>
              <a:t>RJS 5/01 n° 604</a:t>
            </a:r>
            <a:r>
              <a:rPr lang="fr-FR" sz="1200" kern="1200" dirty="0">
                <a:solidFill>
                  <a:schemeClr val="tx1"/>
                </a:solidFill>
                <a:effectLst/>
                <a:latin typeface="+mn-lt"/>
                <a:ea typeface="+mn-ea"/>
                <a:cs typeface="+mn-cs"/>
              </a:rPr>
              <a:t> ;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soc. 7 mars 2012 n° 10-18.118 : </a:t>
            </a:r>
            <a:r>
              <a:rPr lang="fr-FR" sz="1200" u="none" strike="noStrike" kern="1200" dirty="0">
                <a:solidFill>
                  <a:schemeClr val="tx1"/>
                </a:solidFill>
                <a:effectLst/>
                <a:latin typeface="+mn-lt"/>
                <a:ea typeface="+mn-ea"/>
                <a:cs typeface="+mn-cs"/>
              </a:rPr>
              <a:t>RJS 5/12 n° 453</a:t>
            </a:r>
            <a:r>
              <a:rPr lang="fr-FR" sz="1200" kern="1200" dirty="0">
                <a:solidFill>
                  <a:schemeClr val="tx1"/>
                </a:solidFill>
                <a:effectLst/>
                <a:latin typeface="+mn-lt"/>
                <a:ea typeface="+mn-ea"/>
                <a:cs typeface="+mn-cs"/>
              </a:rPr>
              <a:t>). Une telle clause permet de libérer l'employeur des obligations comptables relatives aux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réellement exposés, l'idée étant que, dans la durée, un équilibre s'établit entre ce forfait et les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réels</a:t>
            </a:r>
            <a:r>
              <a:rPr lang="fr-FR" sz="1200" kern="1200" dirty="0">
                <a:solidFill>
                  <a:schemeClr val="tx1"/>
                </a:solidFill>
                <a:effectLst/>
                <a:latin typeface="+mn-lt"/>
                <a:ea typeface="+mn-ea"/>
                <a:cs typeface="+mn-cs"/>
              </a:rPr>
              <a:t>, même si ponctuellement l'un peut s'avérer supérieur aux autres, et inversement. </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Cette clause étant licite, la seule condition posée pour son opposabilité tenait, jusqu'ici, au respect du Smic. En cas d'atteinte à ce dernier en raison du montant des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réels</a:t>
            </a:r>
            <a:r>
              <a:rPr lang="fr-FR" sz="1200" kern="1200" dirty="0">
                <a:solidFill>
                  <a:schemeClr val="tx1"/>
                </a:solidFill>
                <a:effectLst/>
                <a:latin typeface="+mn-lt"/>
                <a:ea typeface="+mn-ea"/>
                <a:cs typeface="+mn-cs"/>
              </a:rPr>
              <a:t>, le salarié ne pouvait pas contester la clause elle-même, mais simplement réclamer la différence entre sa rémunération proprement dite et le Smic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soc. 7 mars 2012 précité).</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Indépendamment de l'atteinte au Smic, il peut arriver, cependant, que le forfait prévu soit sans rapport avec les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réellement exposés ou le devienne faute de réévaluation ou en raison de l'augmentation des </a:t>
            </a:r>
            <a:r>
              <a:rPr lang="fr-FR" sz="1200" b="1" kern="1200" dirty="0">
                <a:solidFill>
                  <a:schemeClr val="tx1"/>
                </a:solidFill>
                <a:effectLst/>
                <a:latin typeface="+mn-lt"/>
                <a:ea typeface="+mn-ea"/>
                <a:cs typeface="+mn-cs"/>
              </a:rPr>
              <a:t>charges</a:t>
            </a:r>
            <a:r>
              <a:rPr lang="fr-FR" sz="1200" kern="1200" dirty="0">
                <a:solidFill>
                  <a:schemeClr val="tx1"/>
                </a:solidFill>
                <a:effectLst/>
                <a:latin typeface="+mn-lt"/>
                <a:ea typeface="+mn-ea"/>
                <a:cs typeface="+mn-cs"/>
              </a:rPr>
              <a:t> du salarié, ce qui peut entraîner un transfert injustifié des </a:t>
            </a:r>
            <a:r>
              <a:rPr lang="fr-FR" sz="1200" b="1" kern="1200" dirty="0">
                <a:solidFill>
                  <a:schemeClr val="tx1"/>
                </a:solidFill>
                <a:effectLst/>
                <a:latin typeface="+mn-lt"/>
                <a:ea typeface="+mn-ea"/>
                <a:cs typeface="+mn-cs"/>
              </a:rPr>
              <a:t>charges</a:t>
            </a:r>
            <a:r>
              <a:rPr lang="fr-FR" sz="1200" kern="1200" dirty="0">
                <a:solidFill>
                  <a:schemeClr val="tx1"/>
                </a:solidFill>
                <a:effectLst/>
                <a:latin typeface="+mn-lt"/>
                <a:ea typeface="+mn-ea"/>
                <a:cs typeface="+mn-cs"/>
              </a:rPr>
              <a:t> de l'entreprise. C'est pourquoi la Cour de cassation complète sa jurisprudence en précisant qu'en cas de disproportion manifeste du forfait avec les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exposés, la clause de forfait n'est pas opposable au salarié.</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S'agissant de la détermination de la créance, la Cour de cassation rappelle, dans l'arrêt n° 11-19.663 (2</a:t>
            </a:r>
            <a:r>
              <a:rPr lang="fr-FR" sz="1200" kern="1200" baseline="30000" dirty="0">
                <a:solidFill>
                  <a:schemeClr val="tx1"/>
                </a:solidFill>
                <a:effectLst/>
                <a:latin typeface="+mn-lt"/>
                <a:ea typeface="+mn-ea"/>
                <a:cs typeface="+mn-cs"/>
              </a:rPr>
              <a:t>e</a:t>
            </a:r>
            <a:r>
              <a:rPr lang="fr-FR" sz="1200" kern="1200" dirty="0">
                <a:solidFill>
                  <a:schemeClr val="tx1"/>
                </a:solidFill>
                <a:effectLst/>
                <a:latin typeface="+mn-lt"/>
                <a:ea typeface="+mn-ea"/>
                <a:cs typeface="+mn-cs"/>
              </a:rPr>
              <a:t> espèce), qu'il appartient au salarié de démontrer le montant des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professionnels</a:t>
            </a:r>
            <a:r>
              <a:rPr lang="fr-FR" sz="1200" kern="1200" dirty="0">
                <a:solidFill>
                  <a:schemeClr val="tx1"/>
                </a:solidFill>
                <a:effectLst/>
                <a:latin typeface="+mn-lt"/>
                <a:ea typeface="+mn-ea"/>
                <a:cs typeface="+mn-cs"/>
              </a:rPr>
              <a:t> qui lui sont dus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soc. 16 juin 2011 n° 10-14.727 et 10-14.728 : </a:t>
            </a:r>
            <a:r>
              <a:rPr lang="fr-FR" sz="1200" u="none" strike="noStrike" kern="1200" dirty="0">
                <a:solidFill>
                  <a:schemeClr val="tx1"/>
                </a:solidFill>
                <a:effectLst/>
                <a:latin typeface="+mn-lt"/>
                <a:ea typeface="+mn-ea"/>
                <a:cs typeface="+mn-cs"/>
              </a:rPr>
              <a:t>RJS 10/11 n° 802</a:t>
            </a:r>
            <a:r>
              <a:rPr lang="fr-FR" sz="1200" kern="1200" dirty="0">
                <a:solidFill>
                  <a:schemeClr val="tx1"/>
                </a:solidFill>
                <a:effectLst/>
                <a:latin typeface="+mn-lt"/>
                <a:ea typeface="+mn-ea"/>
                <a:cs typeface="+mn-cs"/>
              </a:rPr>
              <a:t>). A notre sens, il lui appartient également d'apporter la preuve du caractère manifestement disproportionné du forfait contractuel avec les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réellement exposés. Le salarié devra donc conserver soigneusement les éléments de preuve s'il souhaite contester avec succès le forfait contractuel conclu avec l'employeur et en prouver la disproportion manifeste. En précisant, dans ce même arrêt, que la fixation du montant des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réellement exposés relève de l'appréciation souveraine des juges du fond, la Cour de cassation laisse par ailleurs entendre que le caractère manifestement disproportionné du forfait relève également de leur appréciation souveraine.</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Rappelons qu'en l'absence de disposition contractuelle ou conventionnelle prévoyant un remboursement forfaitaire, l'employeur ne peut pas valablement fixer unilatéralement les conditions de prise en </a:t>
            </a:r>
            <a:r>
              <a:rPr lang="fr-FR" sz="1200" b="1" kern="1200" dirty="0">
                <a:solidFill>
                  <a:schemeClr val="tx1"/>
                </a:solidFill>
                <a:effectLst/>
                <a:latin typeface="+mn-lt"/>
                <a:ea typeface="+mn-ea"/>
                <a:cs typeface="+mn-cs"/>
              </a:rPr>
              <a:t>charge</a:t>
            </a:r>
            <a:r>
              <a:rPr lang="fr-FR" sz="1200" kern="1200" dirty="0">
                <a:solidFill>
                  <a:schemeClr val="tx1"/>
                </a:solidFill>
                <a:effectLst/>
                <a:latin typeface="+mn-lt"/>
                <a:ea typeface="+mn-ea"/>
                <a:cs typeface="+mn-cs"/>
              </a:rPr>
              <a:t> des </a:t>
            </a:r>
            <a:r>
              <a:rPr lang="fr-FR" sz="1200" b="1" kern="1200" dirty="0">
                <a:solidFill>
                  <a:schemeClr val="tx1"/>
                </a:solidFill>
                <a:effectLst/>
                <a:latin typeface="+mn-lt"/>
                <a:ea typeface="+mn-ea"/>
                <a:cs typeface="+mn-cs"/>
              </a:rPr>
              <a:t>frais</a:t>
            </a:r>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professionnels</a:t>
            </a:r>
            <a:r>
              <a:rPr lang="fr-FR" sz="1200" kern="1200" dirty="0">
                <a:solidFill>
                  <a:schemeClr val="tx1"/>
                </a:solidFill>
                <a:effectLst/>
                <a:latin typeface="+mn-lt"/>
                <a:ea typeface="+mn-ea"/>
                <a:cs typeface="+mn-cs"/>
              </a:rPr>
              <a:t> du salarié en deçà de leur coût </a:t>
            </a:r>
            <a:r>
              <a:rPr lang="fr-FR" sz="1200" b="1" kern="1200" dirty="0">
                <a:solidFill>
                  <a:schemeClr val="tx1"/>
                </a:solidFill>
                <a:effectLst/>
                <a:latin typeface="+mn-lt"/>
                <a:ea typeface="+mn-ea"/>
                <a:cs typeface="+mn-cs"/>
              </a:rPr>
              <a:t>réel</a:t>
            </a:r>
            <a:r>
              <a:rPr lang="fr-FR" sz="1200" kern="1200" dirty="0">
                <a:solidFill>
                  <a:schemeClr val="tx1"/>
                </a:solidFill>
                <a:effectLst/>
                <a:latin typeface="+mn-lt"/>
                <a:ea typeface="+mn-ea"/>
                <a:cs typeface="+mn-cs"/>
              </a:rPr>
              <a:t> (</a:t>
            </a:r>
            <a:r>
              <a:rPr lang="fr-FR" sz="1200" kern="1200" dirty="0" err="1">
                <a:solidFill>
                  <a:schemeClr val="tx1"/>
                </a:solidFill>
                <a:effectLst/>
                <a:latin typeface="+mn-lt"/>
                <a:ea typeface="+mn-ea"/>
                <a:cs typeface="+mn-cs"/>
              </a:rPr>
              <a:t>Cass</a:t>
            </a:r>
            <a:r>
              <a:rPr lang="fr-FR" sz="1200" kern="1200" dirty="0">
                <a:solidFill>
                  <a:schemeClr val="tx1"/>
                </a:solidFill>
                <a:effectLst/>
                <a:latin typeface="+mn-lt"/>
                <a:ea typeface="+mn-ea"/>
                <a:cs typeface="+mn-cs"/>
              </a:rPr>
              <a:t>. soc. 23 septembre 2009 n° 07-44.477 :</a:t>
            </a:r>
            <a:r>
              <a:rPr lang="fr-FR" sz="1200" u="none" strike="noStrike" kern="1200" dirty="0">
                <a:solidFill>
                  <a:schemeClr val="tx1"/>
                </a:solidFill>
                <a:effectLst/>
                <a:latin typeface="+mn-lt"/>
                <a:ea typeface="+mn-ea"/>
                <a:cs typeface="+mn-cs"/>
              </a:rPr>
              <a:t>RJS 12/09 n° 934</a:t>
            </a:r>
            <a:r>
              <a:rPr lang="fr-FR" sz="1200" kern="1200" dirty="0">
                <a:solidFill>
                  <a:schemeClr val="tx1"/>
                </a:solidFill>
                <a:effectLst/>
                <a:latin typeface="+mn-lt"/>
                <a:ea typeface="+mn-ea"/>
                <a:cs typeface="+mn-cs"/>
              </a:rPr>
              <a:t>)</a:t>
            </a:r>
            <a:br>
              <a:rPr lang="fr-FR" sz="1200" kern="1200" dirty="0">
                <a:solidFill>
                  <a:schemeClr val="tx1"/>
                </a:solidFill>
                <a:effectLst/>
                <a:latin typeface="+mn-lt"/>
                <a:ea typeface="+mn-ea"/>
                <a:cs typeface="+mn-cs"/>
              </a:rPr>
            </a:br>
            <a:endParaRPr lang="fr-FR" dirty="0"/>
          </a:p>
        </p:txBody>
      </p:sp>
      <p:sp>
        <p:nvSpPr>
          <p:cNvPr id="4" name="Espace réservé du numéro de diapositive 3"/>
          <p:cNvSpPr>
            <a:spLocks noGrp="1"/>
          </p:cNvSpPr>
          <p:nvPr>
            <p:ph type="sldNum" sz="quarter" idx="10"/>
          </p:nvPr>
        </p:nvSpPr>
        <p:spPr/>
        <p:txBody>
          <a:bodyPr/>
          <a:lstStyle/>
          <a:p>
            <a:fld id="{8F54D780-84D2-4CE7-BCCB-892FC6F2BF9A}" type="slidenum">
              <a:rPr lang="fr-FR" smtClean="0">
                <a:solidFill>
                  <a:prstClr val="black"/>
                </a:solidFill>
              </a:rPr>
              <a:pPr/>
              <a:t>13</a:t>
            </a:fld>
            <a:endParaRPr lang="fr-FR">
              <a:solidFill>
                <a:prstClr val="black"/>
              </a:solidFill>
            </a:endParaRPr>
          </a:p>
        </p:txBody>
      </p:sp>
    </p:spTree>
    <p:extLst>
      <p:ext uri="{BB962C8B-B14F-4D97-AF65-F5344CB8AC3E}">
        <p14:creationId xmlns:p14="http://schemas.microsoft.com/office/powerpoint/2010/main" val="162114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solidFill>
                  <a:schemeClr val="tx1"/>
                </a:solidFill>
                <a:latin typeface="Arial Narrow" panose="020B0606020202030204" pitchFamily="34" charset="0"/>
              </a:defRPr>
            </a:lvl1pPr>
            <a:extLst/>
          </a:lstStyle>
          <a:p>
            <a:r>
              <a:rPr kumimoji="0" lang="fr-FR" dirty="0"/>
              <a:t>Modifiez le style du titre</a:t>
            </a:r>
            <a:endParaRPr kumimoji="0" lang="en-US" dirty="0"/>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dirty="0"/>
              <a:t>Modifiez le style des sous-titres du masque</a:t>
            </a:r>
            <a:endParaRPr kumimoji="0" lang="en-US"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‹N°›</a:t>
            </a:fld>
            <a:endParaRPr lang="fr-FR">
              <a:solidFill>
                <a:prstClr val="white">
                  <a:tint val="95000"/>
                </a:prstClr>
              </a:solidFill>
            </a:endParaRP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9285878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r>
              <a:rPr lang="fr-FR">
                <a:solidFill>
                  <a:prstClr val="black">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400619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re vertical 1"/>
          <p:cNvSpPr>
            <a:spLocks noGrp="1"/>
          </p:cNvSpPr>
          <p:nvPr>
            <p:ph type="title" orient="vert"/>
          </p:nvPr>
        </p:nvSpPr>
        <p:spPr>
          <a:xfrm>
            <a:off x="6781800" y="274640"/>
            <a:ext cx="19050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r>
              <a:rPr lang="fr-FR">
                <a:solidFill>
                  <a:prstClr val="black">
                    <a:tint val="95000"/>
                  </a:prstClr>
                </a:solidFill>
              </a:rPr>
              <a:t>18/05/2016</a:t>
            </a:r>
          </a:p>
        </p:txBody>
      </p:sp>
      <p:sp>
        <p:nvSpPr>
          <p:cNvPr id="5" name="Espace réservé du pied de page 4"/>
          <p:cNvSpPr>
            <a:spLocks noGrp="1"/>
          </p:cNvSpPr>
          <p:nvPr>
            <p:ph type="ftr" sz="quarter" idx="11"/>
          </p:nvPr>
        </p:nvSpPr>
        <p:spPr>
          <a:xfrm>
            <a:off x="2640597" y="6377459"/>
            <a:ext cx="3836404" cy="365125"/>
          </a:xfrm>
        </p:spPr>
        <p:txBody>
          <a:bodyPr/>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43138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lvl1pPr>
              <a:defRPr>
                <a:solidFill>
                  <a:schemeClr val="tx1"/>
                </a:solidFill>
                <a:latin typeface="Arial Narrow" panose="020B0606020202030204" pitchFamily="34" charset="0"/>
              </a:defRPr>
            </a:lvl1pPr>
            <a:extLst/>
          </a:lstStyle>
          <a:p>
            <a:r>
              <a:rPr kumimoji="0" lang="fr-FR" dirty="0"/>
              <a:t>Modifiez le style du titre</a:t>
            </a:r>
            <a:endParaRPr kumimoji="0" lang="en-US" dirty="0"/>
          </a:p>
        </p:txBody>
      </p:sp>
      <p:sp useBgFill="1">
        <p:nvSpPr>
          <p:cNvPr id="3" name="Espace réservé du contenu 2"/>
          <p:cNvSpPr>
            <a:spLocks noGrp="1"/>
          </p:cNvSpPr>
          <p:nvPr>
            <p:ph idx="1"/>
          </p:nvPr>
        </p:nvSpPr>
        <p:spPr>
          <a:ln>
            <a:solidFill>
              <a:schemeClr val="bg2"/>
            </a:solidFill>
          </a:ln>
        </p:spPr>
        <p:txBody>
          <a:bodyPr>
            <a:normAutofit/>
          </a:bodyPr>
          <a:lstStyle>
            <a:lvl1pPr>
              <a:buClrTx/>
              <a:defRPr sz="3600">
                <a:solidFill>
                  <a:schemeClr val="bg1"/>
                </a:solidFill>
                <a:latin typeface="Arial Narrow" panose="020B0606020202030204" pitchFamily="34" charset="0"/>
              </a:defRPr>
            </a:lvl1pPr>
            <a:lvl2pPr marL="731520" indent="-274320">
              <a:buClrTx/>
              <a:buFont typeface="Wingdings" panose="05000000000000000000" pitchFamily="2" charset="2"/>
              <a:buChar char="Ø"/>
              <a:defRPr sz="3200">
                <a:solidFill>
                  <a:schemeClr val="bg1"/>
                </a:solidFill>
                <a:latin typeface="Arial Narrow" panose="020B0606020202030204" pitchFamily="34" charset="0"/>
              </a:defRPr>
            </a:lvl2pPr>
            <a:lvl3pPr marL="996696" indent="-228600">
              <a:buClrTx/>
              <a:buFont typeface="Arial" panose="020B0604020202020204" pitchFamily="34" charset="0"/>
              <a:buChar char="•"/>
              <a:defRPr sz="2800">
                <a:solidFill>
                  <a:schemeClr val="bg1"/>
                </a:solidFill>
                <a:latin typeface="Arial Narrow" panose="020B0606020202030204" pitchFamily="34" charset="0"/>
              </a:defRPr>
            </a:lvl3pPr>
            <a:lvl4pPr marL="1216152" indent="-182880">
              <a:buClrTx/>
              <a:buFont typeface="Arial" panose="020B0604020202020204" pitchFamily="34" charset="0"/>
              <a:buChar char="‒"/>
              <a:defRPr sz="2400">
                <a:solidFill>
                  <a:schemeClr val="bg1"/>
                </a:solidFill>
                <a:latin typeface="Arial Narrow" panose="020B0606020202030204" pitchFamily="34" charset="0"/>
              </a:defRPr>
            </a:lvl4pPr>
            <a:lvl5pPr marL="1426464" indent="-182880">
              <a:buClrTx/>
              <a:buFont typeface="Arial" panose="020B0604020202020204" pitchFamily="34" charset="0"/>
              <a:buChar char="‒"/>
              <a:defRPr sz="2400">
                <a:solidFill>
                  <a:schemeClr val="bg1"/>
                </a:solidFill>
                <a:latin typeface="Arial Narrow" panose="020B0606020202030204" pitchFamily="34" charset="0"/>
              </a:defRPr>
            </a:lvl5pPr>
            <a:extLst/>
          </a:lstStyle>
          <a:p>
            <a:pPr lvl="0" eaLnBrk="1" latinLnBrk="0" hangingPunct="1"/>
            <a:r>
              <a:rPr lang="fr-FR" dirty="0"/>
              <a:t>Modifiez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‹N°›</a:t>
            </a:fld>
            <a:endParaRPr lang="fr-FR">
              <a:solidFill>
                <a:prstClr val="white">
                  <a:tint val="95000"/>
                </a:prstClr>
              </a:solidFill>
            </a:endParaRPr>
          </a:p>
        </p:txBody>
      </p:sp>
    </p:spTree>
    <p:extLst>
      <p:ext uri="{BB962C8B-B14F-4D97-AF65-F5344CB8AC3E}">
        <p14:creationId xmlns:p14="http://schemas.microsoft.com/office/powerpoint/2010/main" val="401179284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‹N°›</a:t>
            </a:fld>
            <a:endParaRPr lang="fr-FR">
              <a:solidFill>
                <a:prstClr val="white">
                  <a:tint val="95000"/>
                </a:prstClr>
              </a:solidFill>
            </a:endParaRPr>
          </a:p>
        </p:txBody>
      </p:sp>
    </p:spTree>
    <p:extLst>
      <p:ext uri="{BB962C8B-B14F-4D97-AF65-F5344CB8AC3E}">
        <p14:creationId xmlns:p14="http://schemas.microsoft.com/office/powerpoint/2010/main" val="21713813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r>
              <a:rPr lang="fr-FR">
                <a:solidFill>
                  <a:prstClr val="black">
                    <a:tint val="95000"/>
                  </a:prstClr>
                </a:solidFill>
              </a:rPr>
              <a:t>18/05/2016</a:t>
            </a:r>
          </a:p>
        </p:txBody>
      </p:sp>
      <p:sp>
        <p:nvSpPr>
          <p:cNvPr id="6" name="Espace réservé du pied de page 5"/>
          <p:cNvSpPr>
            <a:spLocks noGrp="1"/>
          </p:cNvSpPr>
          <p:nvPr>
            <p:ph type="ftr" sz="quarter" idx="11"/>
          </p:nvPr>
        </p:nvSpPr>
        <p:spPr/>
        <p:txBody>
          <a:bodyPr/>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7" name="Espace réservé du numéro de diapositive 6"/>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306329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Modifiez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Modifiez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r>
              <a:rPr lang="fr-FR">
                <a:solidFill>
                  <a:prstClr val="black">
                    <a:tint val="95000"/>
                  </a:prstClr>
                </a:solidFill>
              </a:rPr>
              <a:t>18/05/2016</a:t>
            </a:r>
          </a:p>
        </p:txBody>
      </p:sp>
      <p:sp>
        <p:nvSpPr>
          <p:cNvPr id="8" name="Espace réservé du pied de page 7"/>
          <p:cNvSpPr>
            <a:spLocks noGrp="1"/>
          </p:cNvSpPr>
          <p:nvPr>
            <p:ph type="ftr" sz="quarter" idx="11"/>
          </p:nvPr>
        </p:nvSpPr>
        <p:spPr/>
        <p:txBody>
          <a:bodyPr/>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9" name="Espace réservé du numéro de diapositive 8"/>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104373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r>
              <a:rPr lang="fr-FR">
                <a:solidFill>
                  <a:prstClr val="black">
                    <a:tint val="95000"/>
                  </a:prstClr>
                </a:solidFill>
              </a:rPr>
              <a:t>18/05/2016</a:t>
            </a:r>
          </a:p>
        </p:txBody>
      </p:sp>
      <p:sp>
        <p:nvSpPr>
          <p:cNvPr id="4" name="Espace réservé du pied de page 3"/>
          <p:cNvSpPr>
            <a:spLocks noGrp="1"/>
          </p:cNvSpPr>
          <p:nvPr>
            <p:ph type="ftr" sz="quarter" idx="11"/>
          </p:nvPr>
        </p:nvSpPr>
        <p:spPr/>
        <p:txBody>
          <a:bodyPr/>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5" name="Espace réservé du numéro de diapositive 4"/>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1302285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solidFill>
                  <a:prstClr val="black">
                    <a:tint val="95000"/>
                  </a:prstClr>
                </a:solidFill>
              </a:rPr>
              <a:t>18/05/2016</a:t>
            </a:r>
          </a:p>
        </p:txBody>
      </p:sp>
      <p:sp>
        <p:nvSpPr>
          <p:cNvPr id="3" name="Espace réservé du pied de page 2"/>
          <p:cNvSpPr>
            <a:spLocks noGrp="1"/>
          </p:cNvSpPr>
          <p:nvPr>
            <p:ph type="ftr" sz="quarter" idx="11"/>
          </p:nvPr>
        </p:nvSpPr>
        <p:spPr/>
        <p:txBody>
          <a:bodyPr/>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4" name="Espace réservé du numéro de diapositive 3"/>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4186897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Modifiez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r>
              <a:rPr lang="fr-FR">
                <a:solidFill>
                  <a:prstClr val="black">
                    <a:tint val="95000"/>
                  </a:prstClr>
                </a:solidFill>
              </a:rPr>
              <a:t>18/05/2016</a:t>
            </a:r>
          </a:p>
        </p:txBody>
      </p:sp>
      <p:sp>
        <p:nvSpPr>
          <p:cNvPr id="6" name="Espace réservé du pied de page 5"/>
          <p:cNvSpPr>
            <a:spLocks noGrp="1"/>
          </p:cNvSpPr>
          <p:nvPr>
            <p:ph type="ftr" sz="quarter" idx="11"/>
          </p:nvPr>
        </p:nvSpPr>
        <p:spPr/>
        <p:txBody>
          <a:bodyPr/>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7" name="Espace réservé du numéro de diapositive 6"/>
          <p:cNvSpPr>
            <a:spLocks noGrp="1"/>
          </p:cNvSpPr>
          <p:nvPr>
            <p:ph type="sldNum" sz="quarter" idx="12"/>
          </p:nvPr>
        </p:nvSpPr>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22994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Modifiez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r>
              <a:rPr lang="fr-FR">
                <a:solidFill>
                  <a:prstClr val="black">
                    <a:tint val="95000"/>
                  </a:prstClr>
                </a:solidFill>
              </a:rPr>
              <a:t>18/05/2016</a:t>
            </a: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fr-FR">
                <a:solidFill>
                  <a:prstClr val="white">
                    <a:shade val="50000"/>
                  </a:prstClr>
                </a:solidFill>
              </a:rPr>
              <a:t>DaeMPartners- Club des dirigeants de l'hôtellerie</a:t>
            </a:r>
            <a:endParaRPr lang="fr-FR" dirty="0">
              <a:solidFill>
                <a:prstClr val="white">
                  <a:shade val="50000"/>
                </a:prstClr>
              </a:solidFill>
            </a:endParaRP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189551017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Modifiez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r>
              <a:rPr lang="fr-FR">
                <a:solidFill>
                  <a:prstClr val="black">
                    <a:tint val="95000"/>
                  </a:prstClr>
                </a:solidFill>
              </a:rPr>
              <a:t>18/05/2016</a:t>
            </a: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fr-FR">
                <a:solidFill>
                  <a:prstClr val="black">
                    <a:tint val="95000"/>
                  </a:prstClr>
                </a:solidFill>
              </a:rPr>
              <a:t>DaeMPartners- Club des dirigeants de l'hôtellerie</a:t>
            </a:r>
            <a:endParaRPr lang="fr-FR" dirty="0">
              <a:solidFill>
                <a:prstClr val="black">
                  <a:tint val="95000"/>
                </a:prstClr>
              </a:solidFill>
            </a:endParaRP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2F9B493-24F9-4F09-884C-C80064ACA6F1}" type="slidenum">
              <a:rPr lang="fr-FR" smtClean="0">
                <a:solidFill>
                  <a:prstClr val="black">
                    <a:tint val="95000"/>
                  </a:prstClr>
                </a:solidFill>
              </a:rPr>
              <a:pPr/>
              <a:t>‹N°›</a:t>
            </a:fld>
            <a:endParaRPr lang="fr-FR">
              <a:solidFill>
                <a:prstClr val="black">
                  <a:tint val="95000"/>
                </a:prstClr>
              </a:solidFill>
            </a:endParaRPr>
          </a:p>
        </p:txBody>
      </p:sp>
    </p:spTree>
    <p:extLst>
      <p:ext uri="{BB962C8B-B14F-4D97-AF65-F5344CB8AC3E}">
        <p14:creationId xmlns:p14="http://schemas.microsoft.com/office/powerpoint/2010/main" val="36646171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124744"/>
            <a:ext cx="8077200" cy="1673352"/>
          </a:xfrm>
        </p:spPr>
        <p:txBody>
          <a:bodyPr>
            <a:noAutofit/>
          </a:bodyPr>
          <a:lstStyle/>
          <a:p>
            <a:pPr algn="ctr"/>
            <a:r>
              <a:rPr lang="fr-FR" sz="5400" dirty="0"/>
              <a:t>Avantages en nature</a:t>
            </a:r>
            <a:br>
              <a:rPr lang="fr-FR" sz="5400" dirty="0"/>
            </a:br>
            <a:r>
              <a:rPr lang="fr-FR" sz="5400" dirty="0"/>
              <a:t> Frais professionnels </a:t>
            </a:r>
            <a:br>
              <a:rPr lang="fr-FR" sz="5400" dirty="0"/>
            </a:br>
            <a:r>
              <a:rPr lang="fr-FR" sz="5400" dirty="0"/>
              <a:t>&amp; </a:t>
            </a:r>
            <a:br>
              <a:rPr lang="fr-FR" sz="5400" dirty="0"/>
            </a:br>
            <a:r>
              <a:rPr lang="fr-FR" sz="5400" dirty="0"/>
              <a:t>Risque URSSAF </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5517232"/>
            <a:ext cx="42608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2468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FRAIS PROFESSIONNELS </a:t>
            </a:r>
            <a:br>
              <a:rPr lang="fr-FR" dirty="0"/>
            </a:br>
            <a:r>
              <a:rPr lang="fr-FR" dirty="0"/>
              <a:t>Définition</a:t>
            </a:r>
          </a:p>
        </p:txBody>
      </p:sp>
      <p:sp>
        <p:nvSpPr>
          <p:cNvPr id="3" name="Espace réservé du contenu 2"/>
          <p:cNvSpPr>
            <a:spLocks noGrp="1"/>
          </p:cNvSpPr>
          <p:nvPr>
            <p:ph idx="1"/>
          </p:nvPr>
        </p:nvSpPr>
        <p:spPr/>
        <p:txBody>
          <a:bodyPr>
            <a:normAutofit fontScale="47500" lnSpcReduction="20000"/>
          </a:bodyPr>
          <a:lstStyle/>
          <a:p>
            <a:pPr algn="just">
              <a:buFont typeface="Wingdings" panose="05000000000000000000" pitchFamily="2" charset="2"/>
              <a:buChar char="q"/>
            </a:pPr>
            <a:r>
              <a:rPr lang="fr-FR" b="1" u="sng" dirty="0">
                <a:solidFill>
                  <a:schemeClr val="tx1"/>
                </a:solidFill>
              </a:rPr>
              <a:t>DEFINITION </a:t>
            </a:r>
            <a:r>
              <a:rPr lang="fr-FR" b="1" dirty="0">
                <a:solidFill>
                  <a:schemeClr val="tx1"/>
                </a:solidFill>
              </a:rPr>
              <a:t>: </a:t>
            </a:r>
            <a:r>
              <a:rPr lang="fr-FR" b="1" dirty="0"/>
              <a:t>sommes versées au salarié pour le rembourser des frais qu’il doit exposer </a:t>
            </a:r>
            <a:r>
              <a:rPr lang="fr-FR" b="1" u="sng" dirty="0"/>
              <a:t>en raison des conditions d’exécution de son travail</a:t>
            </a:r>
            <a:endParaRPr lang="fr-FR" dirty="0"/>
          </a:p>
          <a:p>
            <a:pPr marL="118872" lvl="0" indent="0" algn="just">
              <a:buNone/>
            </a:pPr>
            <a:endParaRPr lang="fr-FR" dirty="0"/>
          </a:p>
          <a:p>
            <a:pPr algn="just">
              <a:buFont typeface="Wingdings" panose="05000000000000000000" pitchFamily="2" charset="2"/>
              <a:buChar char="q"/>
            </a:pPr>
            <a:r>
              <a:rPr lang="fr-FR" b="1" dirty="0">
                <a:solidFill>
                  <a:schemeClr val="tx1"/>
                </a:solidFill>
              </a:rPr>
              <a:t>En droit de la sécurité sociale </a:t>
            </a:r>
            <a:r>
              <a:rPr lang="fr-FR" dirty="0"/>
              <a:t>(article L.242-1 al 3 du CSS) : </a:t>
            </a:r>
          </a:p>
          <a:p>
            <a:pPr marL="118872" lvl="0" indent="0" algn="just">
              <a:buNone/>
            </a:pPr>
            <a:r>
              <a:rPr lang="fr-FR" i="1" dirty="0"/>
              <a:t>« Il ne peut être opéré sur la rémunération ou le gain servant au calcul des cotisations (..)de déduction au titre des frais professionnels que dans les conditions et limites fixées par arrêté ministériel. »</a:t>
            </a:r>
          </a:p>
          <a:p>
            <a:pPr marL="118872" lvl="0" indent="0" algn="just">
              <a:buNone/>
            </a:pPr>
            <a:endParaRPr lang="fr-FR" i="1" dirty="0"/>
          </a:p>
          <a:p>
            <a:pPr algn="just">
              <a:buClr>
                <a:schemeClr val="tx1"/>
              </a:buClr>
              <a:buFont typeface="Wingdings" panose="05000000000000000000" pitchFamily="2" charset="2"/>
              <a:buChar char="q"/>
            </a:pPr>
            <a:r>
              <a:rPr lang="fr-FR" dirty="0"/>
              <a:t>Conséquence de la qualification de frais professionnels :</a:t>
            </a:r>
          </a:p>
          <a:p>
            <a:pPr lvl="1" algn="just">
              <a:buClr>
                <a:schemeClr val="tx1"/>
              </a:buClr>
            </a:pPr>
            <a:r>
              <a:rPr lang="fr-FR" dirty="0"/>
              <a:t>Les indemnités versées à ce titre sont exclues de la base de calcul de l’indemnité de CP, du préavis, de l’indemnité de retraite, etc… </a:t>
            </a:r>
          </a:p>
          <a:p>
            <a:pPr lvl="1" algn="just">
              <a:buClr>
                <a:schemeClr val="tx1"/>
              </a:buClr>
            </a:pPr>
            <a:r>
              <a:rPr lang="fr-FR" dirty="0"/>
              <a:t>Les frais professionnels ne sont pas soumis à cotisation dans certaines limites</a:t>
            </a:r>
          </a:p>
          <a:p>
            <a:pPr lvl="1" algn="just">
              <a:buClr>
                <a:schemeClr val="tx1"/>
              </a:buClr>
            </a:pPr>
            <a:r>
              <a:rPr lang="fr-FR" dirty="0"/>
              <a:t>Sauf contractualisation (cf. infra) l’accord du salarié n’est pas requis pour la suppression du remboursement de frais lorsque la modification des conditions de travail ne l’ expose plus auxdits frais  : </a:t>
            </a:r>
          </a:p>
          <a:p>
            <a:pPr marL="457200" lvl="1" indent="0" algn="just">
              <a:buClr>
                <a:schemeClr val="tx1"/>
              </a:buClr>
              <a:buNone/>
            </a:pPr>
            <a:endParaRPr lang="fr-FR" b="1" dirty="0">
              <a:solidFill>
                <a:schemeClr val="tx1"/>
              </a:solidFill>
            </a:endParaRPr>
          </a:p>
          <a:p>
            <a:pPr marL="457200" lvl="1" indent="0" algn="just">
              <a:buClr>
                <a:schemeClr val="tx1"/>
              </a:buClr>
              <a:buNone/>
            </a:pPr>
            <a:r>
              <a:rPr lang="fr-FR" b="1" dirty="0">
                <a:solidFill>
                  <a:schemeClr val="tx1"/>
                </a:solidFill>
              </a:rPr>
              <a:t>Le salarié reclassé depuis un poste nécessitant des déplacements à un poste sédentaire ne peut plus prétendre au paiement des indemnités de déplacement dont il bénéficiait auparavant</a:t>
            </a:r>
            <a:r>
              <a:rPr lang="fr-FR" dirty="0">
                <a:solidFill>
                  <a:schemeClr val="tx1"/>
                </a:solidFill>
              </a:rPr>
              <a:t>. En effet, </a:t>
            </a:r>
            <a:r>
              <a:rPr lang="fr-FR" b="1" dirty="0">
                <a:solidFill>
                  <a:schemeClr val="tx1"/>
                </a:solidFill>
              </a:rPr>
              <a:t>l'accord du salarié n'est pas requis pour la suppression de ces indemnités</a:t>
            </a:r>
            <a:r>
              <a:rPr lang="fr-FR" dirty="0">
                <a:solidFill>
                  <a:schemeClr val="tx1"/>
                </a:solidFill>
              </a:rPr>
              <a:t>, qui ne constituent pas un élément de rémunération contractuelle mais un remboursement de frais (</a:t>
            </a:r>
            <a:r>
              <a:rPr lang="fr-FR" dirty="0" err="1">
                <a:solidFill>
                  <a:schemeClr val="tx1"/>
                </a:solidFill>
              </a:rPr>
              <a:t>Cass</a:t>
            </a:r>
            <a:r>
              <a:rPr lang="fr-FR" dirty="0">
                <a:solidFill>
                  <a:schemeClr val="tx1"/>
                </a:solidFill>
              </a:rPr>
              <a:t>. soc. 24 septembre 2014 n° 13-11.752)</a:t>
            </a:r>
            <a:endParaRPr lang="fr-FR" i="1" dirty="0"/>
          </a:p>
          <a:p>
            <a:pPr marL="118872" lvl="0" indent="0" algn="just">
              <a:buNone/>
            </a:pPr>
            <a:endParaRPr lang="fr-FR" i="1" dirty="0"/>
          </a:p>
          <a:p>
            <a:pPr lvl="0" algn="just">
              <a:buFontTx/>
              <a:buChar char="-"/>
            </a:pPr>
            <a:endParaRPr lang="fr-FR" dirty="0"/>
          </a:p>
          <a:p>
            <a:pPr lvl="0" algn="just">
              <a:buFontTx/>
              <a:buChar char="-"/>
            </a:pPr>
            <a:endParaRPr lang="fr-FR" dirty="0"/>
          </a:p>
          <a:p>
            <a:pPr lvl="1" algn="just"/>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10</a:t>
            </a:fld>
            <a:endParaRPr lang="fr-FR">
              <a:solidFill>
                <a:prstClr val="white">
                  <a:tint val="95000"/>
                </a:prstClr>
              </a:solidFill>
            </a:endParaRPr>
          </a:p>
        </p:txBody>
      </p:sp>
    </p:spTree>
    <p:extLst>
      <p:ext uri="{BB962C8B-B14F-4D97-AF65-F5344CB8AC3E}">
        <p14:creationId xmlns:p14="http://schemas.microsoft.com/office/powerpoint/2010/main" val="3505360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FRAIS PROFESSIONNELS </a:t>
            </a:r>
            <a:br>
              <a:rPr lang="fr-FR" dirty="0"/>
            </a:br>
            <a:r>
              <a:rPr lang="fr-FR" dirty="0"/>
              <a:t>Nature juridique</a:t>
            </a:r>
          </a:p>
        </p:txBody>
      </p:sp>
      <p:sp>
        <p:nvSpPr>
          <p:cNvPr id="3" name="Espace réservé du contenu 2"/>
          <p:cNvSpPr>
            <a:spLocks noGrp="1"/>
          </p:cNvSpPr>
          <p:nvPr>
            <p:ph idx="1"/>
          </p:nvPr>
        </p:nvSpPr>
        <p:spPr/>
        <p:txBody>
          <a:bodyPr>
            <a:normAutofit fontScale="77500" lnSpcReduction="20000"/>
          </a:bodyPr>
          <a:lstStyle/>
          <a:p>
            <a:pPr marL="118872" lvl="0" indent="0" algn="ctr">
              <a:buNone/>
            </a:pPr>
            <a:r>
              <a:rPr lang="fr-FR" sz="2100" b="1" u="sng" dirty="0">
                <a:solidFill>
                  <a:schemeClr val="tx1"/>
                </a:solidFill>
              </a:rPr>
              <a:t>LA DIFFICILE DISTINCTION ENTRE FRAIS PROFESSIONNELS ET AVANTAGE EN NATURE </a:t>
            </a:r>
          </a:p>
          <a:p>
            <a:pPr marL="118872" lvl="0" indent="0" algn="just">
              <a:buNone/>
            </a:pPr>
            <a:endParaRPr lang="fr-FR" sz="1900" b="1" u="sng" dirty="0">
              <a:solidFill>
                <a:schemeClr val="tx1"/>
              </a:solidFill>
            </a:endParaRPr>
          </a:p>
          <a:p>
            <a:pPr marL="118872" lvl="0" indent="0" algn="just">
              <a:buNone/>
            </a:pPr>
            <a:r>
              <a:rPr lang="fr-FR" sz="2300" dirty="0">
                <a:solidFill>
                  <a:prstClr val="black"/>
                </a:solidFill>
              </a:rPr>
              <a:t>En pratique, il n’est pas toujours facile de déterminer la nature des sommes versées au salarié, elles peuvent être qualifiées de compléments de salaire versés à l’occasion du travail :</a:t>
            </a:r>
          </a:p>
          <a:p>
            <a:pPr marL="118872" lvl="0" indent="0" algn="just">
              <a:buNone/>
            </a:pPr>
            <a:endParaRPr lang="fr-FR" sz="2300" dirty="0">
              <a:solidFill>
                <a:prstClr val="black"/>
              </a:solidFill>
            </a:endParaRPr>
          </a:p>
          <a:p>
            <a:pPr lvl="0" algn="just">
              <a:buClr>
                <a:schemeClr val="tx1"/>
              </a:buClr>
              <a:buFont typeface="Wingdings" panose="05000000000000000000" pitchFamily="2" charset="2"/>
              <a:buChar char="q"/>
            </a:pPr>
            <a:r>
              <a:rPr lang="fr-FR" sz="2000" dirty="0"/>
              <a:t>Il convient, dans chaque cas particulier, de se référer aux </a:t>
            </a:r>
            <a:r>
              <a:rPr lang="fr-FR" sz="2000" b="1" dirty="0">
                <a:solidFill>
                  <a:schemeClr val="tx1"/>
                </a:solidFill>
              </a:rPr>
              <a:t>conditions réelles d'attribution </a:t>
            </a:r>
            <a:r>
              <a:rPr lang="fr-FR" sz="2000" dirty="0"/>
              <a:t>des différentes primes et indemnités pour déterminer leur caractère de salaire ou, au contraire, celui de remboursement des dépenses professionnelles.</a:t>
            </a:r>
          </a:p>
          <a:p>
            <a:pPr marL="118872" lvl="0" indent="0" algn="just">
              <a:buClr>
                <a:schemeClr val="tx1"/>
              </a:buClr>
              <a:buNone/>
            </a:pPr>
            <a:endParaRPr lang="fr-FR" sz="2000" dirty="0"/>
          </a:p>
          <a:p>
            <a:pPr lvl="0" algn="just">
              <a:buClr>
                <a:schemeClr val="tx1"/>
              </a:buClr>
              <a:buFont typeface="Wingdings" panose="05000000000000000000" pitchFamily="2" charset="2"/>
              <a:buChar char="q"/>
            </a:pPr>
            <a:r>
              <a:rPr lang="fr-FR" sz="2000" dirty="0">
                <a:solidFill>
                  <a:prstClr val="black"/>
                </a:solidFill>
              </a:rPr>
              <a:t>Pour qualifier la nature de l’indemnité versée, </a:t>
            </a:r>
            <a:r>
              <a:rPr lang="fr-FR" sz="2000" b="1" u="sng" dirty="0">
                <a:solidFill>
                  <a:prstClr val="black"/>
                </a:solidFill>
              </a:rPr>
              <a:t>la jurisprudence vérifie qu’il s’agit</a:t>
            </a:r>
            <a:r>
              <a:rPr lang="fr-FR" sz="2000" dirty="0">
                <a:solidFill>
                  <a:prstClr val="black"/>
                </a:solidFill>
              </a:rPr>
              <a:t>:</a:t>
            </a:r>
          </a:p>
          <a:p>
            <a:pPr lvl="1" algn="just">
              <a:buFontTx/>
              <a:buChar char="-"/>
            </a:pPr>
            <a:r>
              <a:rPr lang="fr-FR" sz="2000" b="1" dirty="0">
                <a:solidFill>
                  <a:prstClr val="black"/>
                </a:solidFill>
              </a:rPr>
              <a:t>D’une </a:t>
            </a:r>
            <a:r>
              <a:rPr lang="fr-FR" sz="2000" b="1" dirty="0">
                <a:solidFill>
                  <a:schemeClr val="tx1"/>
                </a:solidFill>
              </a:rPr>
              <a:t>dépense inhérente à l’emploi </a:t>
            </a:r>
            <a:r>
              <a:rPr lang="fr-FR" sz="2000" dirty="0">
                <a:solidFill>
                  <a:prstClr val="black"/>
                </a:solidFill>
              </a:rPr>
              <a:t>: découlant des conditions d’exécution du travail et imposant au salarié une charge supérieure à celles liées à la vie courante</a:t>
            </a:r>
          </a:p>
          <a:p>
            <a:pPr lvl="1" algn="just">
              <a:buFontTx/>
              <a:buChar char="-"/>
            </a:pPr>
            <a:r>
              <a:rPr lang="fr-FR" sz="2000" b="1" dirty="0">
                <a:solidFill>
                  <a:prstClr val="black"/>
                </a:solidFill>
              </a:rPr>
              <a:t>D’une </a:t>
            </a:r>
            <a:r>
              <a:rPr lang="fr-FR" sz="2000" b="1" dirty="0">
                <a:solidFill>
                  <a:schemeClr val="tx1"/>
                </a:solidFill>
              </a:rPr>
              <a:t>dépense effectivement exposée par le salarié</a:t>
            </a:r>
          </a:p>
          <a:p>
            <a:pPr lvl="1" algn="just">
              <a:buFontTx/>
              <a:buChar char="-"/>
            </a:pPr>
            <a:endParaRPr lang="fr-FR" sz="2000" dirty="0">
              <a:solidFill>
                <a:prstClr val="black"/>
              </a:solidFill>
            </a:endParaRPr>
          </a:p>
          <a:p>
            <a:pPr marL="164592" indent="0" algn="just">
              <a:buNone/>
            </a:pPr>
            <a:r>
              <a:rPr lang="fr-FR" sz="2400" b="1" dirty="0">
                <a:solidFill>
                  <a:prstClr val="black"/>
                </a:solidFill>
              </a:rPr>
              <a:t>A défaut, les sommes seront considérées comme du salaire</a:t>
            </a:r>
            <a:r>
              <a:rPr lang="fr-FR" sz="2400" b="1" dirty="0">
                <a:solidFill>
                  <a:srgbClr val="FF0000"/>
                </a:solidFill>
              </a:rPr>
              <a:t> </a:t>
            </a:r>
            <a:r>
              <a:rPr lang="fr-FR" sz="2400" b="1" dirty="0"/>
              <a:t>: elle seront prises en compte dans le calcul de l’indemnité de congés payé, indemnité de préavis, indemnité de licenciement , etc…. </a:t>
            </a:r>
          </a:p>
          <a:p>
            <a:pPr marL="164592" indent="0" algn="just">
              <a:buNone/>
            </a:pPr>
            <a:endParaRPr lang="fr-FR" sz="2400" b="1" dirty="0"/>
          </a:p>
          <a:p>
            <a:pPr marL="164592" indent="0" algn="just">
              <a:buNone/>
            </a:pPr>
            <a:r>
              <a:rPr lang="fr-FR" sz="2400" b="1" dirty="0"/>
              <a:t>Et si l’employeur n’a pas versé de cotisations sociales sur ces montants, il risque un redressement URSSAF.</a:t>
            </a:r>
            <a:endParaRPr lang="fr-FR" sz="2300" b="1" dirty="0"/>
          </a:p>
          <a:p>
            <a:pPr lvl="0" algn="just">
              <a:buFontTx/>
              <a:buChar char="-"/>
            </a:pPr>
            <a:endParaRPr lang="fr-FR" sz="2300" dirty="0">
              <a:solidFill>
                <a:prstClr val="black"/>
              </a:solidFill>
            </a:endParaRPr>
          </a:p>
          <a:p>
            <a:pPr marL="118872" indent="0">
              <a:buNone/>
            </a:pPr>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11</a:t>
            </a:fld>
            <a:endParaRPr lang="fr-FR">
              <a:solidFill>
                <a:prstClr val="white">
                  <a:tint val="95000"/>
                </a:prstClr>
              </a:solidFill>
            </a:endParaRPr>
          </a:p>
        </p:txBody>
      </p:sp>
    </p:spTree>
    <p:extLst>
      <p:ext uri="{BB962C8B-B14F-4D97-AF65-F5344CB8AC3E}">
        <p14:creationId xmlns:p14="http://schemas.microsoft.com/office/powerpoint/2010/main" val="49199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FRAIS PROFESSIONNELS </a:t>
            </a:r>
            <a:br>
              <a:rPr lang="fr-FR" dirty="0"/>
            </a:br>
            <a:r>
              <a:rPr lang="fr-FR" dirty="0"/>
              <a:t>Modalités de remboursement</a:t>
            </a:r>
          </a:p>
        </p:txBody>
      </p:sp>
      <p:sp>
        <p:nvSpPr>
          <p:cNvPr id="3" name="Espace réservé du contenu 2"/>
          <p:cNvSpPr>
            <a:spLocks noGrp="1"/>
          </p:cNvSpPr>
          <p:nvPr>
            <p:ph idx="1"/>
          </p:nvPr>
        </p:nvSpPr>
        <p:spPr/>
        <p:txBody>
          <a:bodyPr>
            <a:normAutofit fontScale="77500" lnSpcReduction="20000"/>
          </a:bodyPr>
          <a:lstStyle/>
          <a:p>
            <a:pPr>
              <a:buClr>
                <a:schemeClr val="tx1"/>
              </a:buClr>
              <a:buFont typeface="Wingdings" panose="05000000000000000000" pitchFamily="2" charset="2"/>
              <a:buChar char="q"/>
            </a:pPr>
            <a:r>
              <a:rPr lang="fr-FR" sz="2600" b="1" i="1" u="sng" dirty="0">
                <a:solidFill>
                  <a:schemeClr val="tx1"/>
                </a:solidFill>
                <a:cs typeface="Arial" panose="020B0604020202020204" pitchFamily="34" charset="0"/>
              </a:rPr>
              <a:t>Evaluation FORFAITAIRE </a:t>
            </a:r>
          </a:p>
          <a:p>
            <a:pPr marL="457200" lvl="1" indent="0">
              <a:buClr>
                <a:schemeClr val="tx1"/>
              </a:buClr>
              <a:buNone/>
            </a:pPr>
            <a:endParaRPr lang="fr-FR" sz="800" i="1" dirty="0">
              <a:cs typeface="Arial" panose="020B0604020202020204" pitchFamily="34" charset="0"/>
            </a:endParaRPr>
          </a:p>
          <a:p>
            <a:pPr algn="just">
              <a:buClr>
                <a:schemeClr val="tx1"/>
              </a:buClr>
              <a:buFont typeface="Wingdings" panose="05000000000000000000" pitchFamily="2" charset="2"/>
              <a:buChar char="§"/>
            </a:pPr>
            <a:r>
              <a:rPr lang="fr-FR" sz="2200" b="1" dirty="0">
                <a:solidFill>
                  <a:schemeClr val="tx1"/>
                </a:solidFill>
                <a:cs typeface="Arial" panose="020B0604020202020204" pitchFamily="34" charset="0"/>
              </a:rPr>
              <a:t>Frais concernés </a:t>
            </a:r>
            <a:r>
              <a:rPr lang="fr-FR" sz="2200" dirty="0">
                <a:cs typeface="Arial" panose="020B0604020202020204" pitchFamily="34" charset="0"/>
              </a:rPr>
              <a:t>: les </a:t>
            </a:r>
            <a:r>
              <a:rPr lang="fr-FR" sz="2200" b="1" dirty="0">
                <a:cs typeface="Arial" panose="020B0604020202020204" pitchFamily="34" charset="0"/>
              </a:rPr>
              <a:t>repas lors de déplacement professionnels</a:t>
            </a:r>
            <a:r>
              <a:rPr lang="fr-FR" sz="2200" dirty="0">
                <a:cs typeface="Arial" panose="020B0604020202020204" pitchFamily="34" charset="0"/>
              </a:rPr>
              <a:t>, </a:t>
            </a:r>
            <a:r>
              <a:rPr lang="fr-FR" sz="2200" b="1" dirty="0">
                <a:cs typeface="Arial" panose="020B0604020202020204" pitchFamily="34" charset="0"/>
              </a:rPr>
              <a:t>la restauration sur le lieux de travail</a:t>
            </a:r>
            <a:r>
              <a:rPr lang="fr-FR" sz="2200" dirty="0">
                <a:cs typeface="Arial" panose="020B0604020202020204" pitchFamily="34" charset="0"/>
              </a:rPr>
              <a:t>, les </a:t>
            </a:r>
            <a:r>
              <a:rPr lang="fr-FR" sz="2200" b="1" dirty="0">
                <a:cs typeface="Arial" panose="020B0604020202020204" pitchFamily="34" charset="0"/>
              </a:rPr>
              <a:t>frais kilométriques</a:t>
            </a:r>
            <a:r>
              <a:rPr lang="fr-FR" sz="2200" dirty="0">
                <a:cs typeface="Arial" panose="020B0604020202020204" pitchFamily="34" charset="0"/>
              </a:rPr>
              <a:t>, les </a:t>
            </a:r>
            <a:r>
              <a:rPr lang="fr-FR" sz="2200" b="1" dirty="0">
                <a:cs typeface="Arial" panose="020B0604020202020204" pitchFamily="34" charset="0"/>
              </a:rPr>
              <a:t>frais de grand déplacement</a:t>
            </a:r>
          </a:p>
          <a:p>
            <a:pPr marL="164592" indent="0" algn="just">
              <a:buClr>
                <a:schemeClr val="tx1"/>
              </a:buClr>
              <a:buNone/>
            </a:pPr>
            <a:endParaRPr lang="fr-FR" sz="2200" dirty="0">
              <a:cs typeface="Arial" panose="020B0604020202020204" pitchFamily="34" charset="0"/>
            </a:endParaRPr>
          </a:p>
          <a:p>
            <a:pPr algn="just">
              <a:buClr>
                <a:schemeClr val="tx1"/>
              </a:buClr>
              <a:buFont typeface="Wingdings" panose="05000000000000000000" pitchFamily="2" charset="2"/>
              <a:buChar char="§"/>
            </a:pPr>
            <a:r>
              <a:rPr lang="fr-FR" sz="2200" b="1" dirty="0">
                <a:solidFill>
                  <a:schemeClr val="tx1"/>
                </a:solidFill>
                <a:cs typeface="Arial" panose="020B0604020202020204" pitchFamily="34" charset="0"/>
              </a:rPr>
              <a:t>Régime social </a:t>
            </a:r>
            <a:r>
              <a:rPr lang="fr-FR" sz="2200" dirty="0">
                <a:cs typeface="Arial" panose="020B0604020202020204" pitchFamily="34" charset="0"/>
              </a:rPr>
              <a:t>: Les remboursements forfaitaires sont </a:t>
            </a:r>
            <a:r>
              <a:rPr lang="fr-FR" sz="2200" b="1" dirty="0">
                <a:cs typeface="Arial" panose="020B0604020202020204" pitchFamily="34" charset="0"/>
              </a:rPr>
              <a:t>exonérés de cotisations dans les limites fixées par l’arrêté du 20 décembre 2002</a:t>
            </a:r>
            <a:r>
              <a:rPr lang="fr-FR" sz="2200" dirty="0">
                <a:cs typeface="Arial" panose="020B0604020202020204" pitchFamily="34" charset="0"/>
              </a:rPr>
              <a:t>, sous réserve d’une utilisation conforme à leur objet.</a:t>
            </a:r>
          </a:p>
          <a:p>
            <a:pPr algn="just">
              <a:buClr>
                <a:schemeClr val="tx1"/>
              </a:buClr>
              <a:buFont typeface="Wingdings" panose="05000000000000000000" pitchFamily="2" charset="2"/>
              <a:buChar char="§"/>
            </a:pPr>
            <a:endParaRPr lang="fr-FR" sz="2200" dirty="0">
              <a:cs typeface="Arial" panose="020B0604020202020204" pitchFamily="34" charset="0"/>
            </a:endParaRPr>
          </a:p>
          <a:p>
            <a:pPr lvl="1" algn="just">
              <a:buClr>
                <a:schemeClr val="tx1"/>
              </a:buClr>
            </a:pPr>
            <a:r>
              <a:rPr lang="fr-FR" sz="1800" dirty="0">
                <a:cs typeface="Arial" panose="020B0604020202020204" pitchFamily="34" charset="0"/>
              </a:rPr>
              <a:t>Si l’allocation forfaitaire est supérieure aux limites fixées, </a:t>
            </a:r>
            <a:r>
              <a:rPr lang="fr-FR" sz="1600" dirty="0">
                <a:solidFill>
                  <a:srgbClr val="000000"/>
                </a:solidFill>
                <a:latin typeface="Arial"/>
              </a:rPr>
              <a:t>la fraction excédentaire est exclue de l’assiette des cotisations si l’employeur prouve que l’allocation a été utilisée conformément </a:t>
            </a:r>
            <a:r>
              <a:rPr lang="fr-FR" sz="1600" b="1" dirty="0">
                <a:solidFill>
                  <a:srgbClr val="000000"/>
                </a:solidFill>
                <a:latin typeface="Arial"/>
              </a:rPr>
              <a:t>à son objet en produisant les justificatifs</a:t>
            </a:r>
            <a:r>
              <a:rPr lang="fr-FR" sz="1600" dirty="0">
                <a:solidFill>
                  <a:srgbClr val="000000"/>
                </a:solidFill>
                <a:latin typeface="Arial"/>
              </a:rPr>
              <a:t>.</a:t>
            </a:r>
            <a:endParaRPr lang="fr-FR" sz="1800" dirty="0">
              <a:cs typeface="Arial" panose="020B0604020202020204" pitchFamily="34" charset="0"/>
            </a:endParaRPr>
          </a:p>
          <a:p>
            <a:pPr marL="164592" indent="0" algn="just">
              <a:buClr>
                <a:schemeClr val="tx1"/>
              </a:buClr>
              <a:buNone/>
            </a:pPr>
            <a:endParaRPr lang="fr-FR" sz="2200" dirty="0">
              <a:cs typeface="Arial" panose="020B0604020202020204" pitchFamily="34" charset="0"/>
            </a:endParaRPr>
          </a:p>
          <a:p>
            <a:pPr algn="just">
              <a:buClr>
                <a:schemeClr val="tx1"/>
              </a:buClr>
              <a:buFont typeface="Wingdings" panose="05000000000000000000" pitchFamily="2" charset="2"/>
              <a:buChar char="§"/>
            </a:pPr>
            <a:r>
              <a:rPr lang="fr-FR" sz="2200" b="1" dirty="0">
                <a:solidFill>
                  <a:schemeClr val="tx1"/>
                </a:solidFill>
              </a:rPr>
              <a:t>Bénéfice de la présomption d'utilisation conforme </a:t>
            </a:r>
            <a:r>
              <a:rPr lang="fr-FR" sz="2200" dirty="0"/>
              <a:t> </a:t>
            </a:r>
            <a:r>
              <a:rPr lang="fr-FR" sz="2000" dirty="0"/>
              <a:t>(Circ. DSS 7 du 7 janvier 2003 : BOSS 4/03 ; </a:t>
            </a:r>
            <a:r>
              <a:rPr lang="fr-FR" sz="2000" dirty="0" err="1"/>
              <a:t>Cass</a:t>
            </a:r>
            <a:r>
              <a:rPr lang="fr-FR" sz="2000" dirty="0"/>
              <a:t>. soc. 6 février 1992 n° 89-15.900) n’excluant pas la </a:t>
            </a:r>
            <a:r>
              <a:rPr lang="fr-FR" sz="2100" b="1" u="sng" dirty="0">
                <a:solidFill>
                  <a:prstClr val="black"/>
                </a:solidFill>
                <a:cs typeface="Arial" panose="020B0604020202020204" pitchFamily="34" charset="0"/>
              </a:rPr>
              <a:t>présentation d’une note de frais</a:t>
            </a:r>
            <a:r>
              <a:rPr lang="fr-FR" sz="2100" b="1" dirty="0">
                <a:solidFill>
                  <a:prstClr val="black"/>
                </a:solidFill>
                <a:cs typeface="Arial" panose="020B0604020202020204" pitchFamily="34" charset="0"/>
              </a:rPr>
              <a:t>. Il ne s’agit pas de justifier la dépense mais de permettre à l’employeur de justifier que  le bénéficie de l’exonération correspond aux situations de fait. </a:t>
            </a:r>
          </a:p>
          <a:p>
            <a:pPr marL="457200" lvl="1" indent="0" algn="just">
              <a:buClr>
                <a:schemeClr val="bg1"/>
              </a:buClr>
              <a:buNone/>
            </a:pPr>
            <a:endParaRPr lang="fr-FR" sz="2100" dirty="0">
              <a:cs typeface="Arial" panose="020B0604020202020204" pitchFamily="34" charset="0"/>
            </a:endParaRPr>
          </a:p>
          <a:p>
            <a:pPr marL="118872" indent="0" algn="just">
              <a:buNone/>
            </a:pPr>
            <a:endParaRPr lang="fr-FR" sz="1400" b="1" u="sng" dirty="0"/>
          </a:p>
          <a:p>
            <a:pPr algn="just">
              <a:buClr>
                <a:schemeClr val="tx1"/>
              </a:buClr>
              <a:buFont typeface="Wingdings" panose="05000000000000000000" pitchFamily="2" charset="2"/>
              <a:buChar char="Ø"/>
            </a:pPr>
            <a:r>
              <a:rPr lang="fr-FR" sz="2100" b="1" u="sng" dirty="0">
                <a:solidFill>
                  <a:schemeClr val="tx1"/>
                </a:solidFill>
              </a:rPr>
              <a:t>REMARQUE</a:t>
            </a:r>
            <a:r>
              <a:rPr lang="fr-FR" sz="2100" dirty="0"/>
              <a:t> : </a:t>
            </a:r>
            <a:r>
              <a:rPr lang="fr-FR" sz="2200" dirty="0"/>
              <a:t>régimes forfaitaires dérogatoires pour certaines fonctions (ex; Journalistes) :</a:t>
            </a:r>
          </a:p>
          <a:p>
            <a:pPr lvl="1" algn="just">
              <a:buClr>
                <a:schemeClr val="tx1"/>
              </a:buClr>
            </a:pPr>
            <a:r>
              <a:rPr lang="fr-FR" sz="1800" dirty="0"/>
              <a:t>L’option pour l’abattement est à l’initiative de l’employeur mais subordonnée à la consultation et à l’accord du ou des salariés ou de leurs représentants– l’employeur doit pouvoir justifier l’accord du salarié.</a:t>
            </a:r>
          </a:p>
          <a:p>
            <a:pPr lvl="1" algn="just">
              <a:buClr>
                <a:schemeClr val="tx1"/>
              </a:buClr>
            </a:pPr>
            <a:endParaRPr lang="fr-FR" sz="1700" dirty="0"/>
          </a:p>
          <a:p>
            <a:pPr marL="118872" indent="0" algn="just">
              <a:buClr>
                <a:schemeClr val="bg1"/>
              </a:buClr>
              <a:buNone/>
            </a:pPr>
            <a:endParaRPr lang="fr-FR" sz="1000" i="1" dirty="0">
              <a:cs typeface="Arial" panose="020B0604020202020204" pitchFamily="34" charset="0"/>
            </a:endParaRPr>
          </a:p>
          <a:p>
            <a:pPr marL="118872" indent="0" algn="just">
              <a:buNone/>
            </a:pPr>
            <a:endParaRPr lang="fr-FR" sz="1000"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12</a:t>
            </a:fld>
            <a:endParaRPr lang="fr-FR">
              <a:solidFill>
                <a:prstClr val="white">
                  <a:tint val="95000"/>
                </a:prstClr>
              </a:solidFill>
            </a:endParaRPr>
          </a:p>
        </p:txBody>
      </p:sp>
    </p:spTree>
    <p:extLst>
      <p:ext uri="{BB962C8B-B14F-4D97-AF65-F5344CB8AC3E}">
        <p14:creationId xmlns:p14="http://schemas.microsoft.com/office/powerpoint/2010/main" val="2583088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FRAIS PROFESSIONNELS </a:t>
            </a:r>
            <a:br>
              <a:rPr lang="fr-FR" dirty="0"/>
            </a:br>
            <a:r>
              <a:rPr lang="fr-FR" dirty="0"/>
              <a:t>Modalités de remboursement</a:t>
            </a:r>
          </a:p>
        </p:txBody>
      </p:sp>
      <p:sp>
        <p:nvSpPr>
          <p:cNvPr id="3" name="Espace réservé du contenu 2"/>
          <p:cNvSpPr>
            <a:spLocks noGrp="1"/>
          </p:cNvSpPr>
          <p:nvPr>
            <p:ph idx="1"/>
          </p:nvPr>
        </p:nvSpPr>
        <p:spPr/>
        <p:txBody>
          <a:bodyPr>
            <a:normAutofit fontScale="25000" lnSpcReduction="20000"/>
          </a:bodyPr>
          <a:lstStyle/>
          <a:p>
            <a:pPr algn="just">
              <a:buFont typeface="Wingdings" panose="05000000000000000000" pitchFamily="2" charset="2"/>
              <a:buChar char="q"/>
            </a:pPr>
            <a:r>
              <a:rPr lang="fr-FR" sz="7200" b="1" u="sng" dirty="0">
                <a:solidFill>
                  <a:schemeClr val="tx1"/>
                </a:solidFill>
              </a:rPr>
              <a:t>Clause contractuelle prévoyant un remboursement forfaitaire de frais </a:t>
            </a:r>
            <a:r>
              <a:rPr lang="fr-FR" sz="7200" dirty="0">
                <a:solidFill>
                  <a:schemeClr val="tx1"/>
                </a:solidFill>
              </a:rPr>
              <a:t>:</a:t>
            </a:r>
          </a:p>
          <a:p>
            <a:pPr marL="118872" indent="0" algn="just">
              <a:buNone/>
            </a:pPr>
            <a:endParaRPr lang="fr-FR" sz="5600" b="1" dirty="0">
              <a:solidFill>
                <a:schemeClr val="tx1"/>
              </a:solidFill>
            </a:endParaRPr>
          </a:p>
          <a:p>
            <a:pPr marL="576072" lvl="2" indent="-457200" algn="just">
              <a:spcBef>
                <a:spcPts val="0"/>
              </a:spcBef>
              <a:buSzPct val="80000"/>
              <a:buFont typeface="Wingdings" panose="05000000000000000000" pitchFamily="2" charset="2"/>
              <a:buChar char="§"/>
            </a:pPr>
            <a:r>
              <a:rPr lang="fr-FR" sz="5600" b="1" dirty="0"/>
              <a:t>Une  clause du contrat de travail peut prévoir que </a:t>
            </a:r>
            <a:r>
              <a:rPr lang="fr-FR" sz="5600" b="1" dirty="0">
                <a:solidFill>
                  <a:schemeClr val="tx1"/>
                </a:solidFill>
              </a:rPr>
              <a:t>le salarié conservera la charge des frais </a:t>
            </a:r>
            <a:r>
              <a:rPr lang="fr-FR" sz="5600" b="1" dirty="0"/>
              <a:t>exposés pour les besoins de son activité professionnelle </a:t>
            </a:r>
            <a:r>
              <a:rPr lang="fr-FR" sz="5600" b="1" dirty="0">
                <a:solidFill>
                  <a:schemeClr val="tx1"/>
                </a:solidFill>
              </a:rPr>
              <a:t>moyennant le versement d’une somme forfaitaire </a:t>
            </a:r>
          </a:p>
          <a:p>
            <a:pPr marL="118872" lvl="2" indent="0" algn="just">
              <a:spcBef>
                <a:spcPts val="0"/>
              </a:spcBef>
              <a:buSzPct val="80000"/>
              <a:buNone/>
            </a:pPr>
            <a:endParaRPr lang="fr-FR" sz="5600" b="1" dirty="0">
              <a:solidFill>
                <a:schemeClr val="tx1"/>
              </a:solidFill>
            </a:endParaRPr>
          </a:p>
          <a:p>
            <a:pPr marL="118872" lvl="2" indent="0" algn="just">
              <a:spcBef>
                <a:spcPts val="0"/>
              </a:spcBef>
              <a:buSzPct val="80000"/>
              <a:buNone/>
            </a:pPr>
            <a:r>
              <a:rPr lang="fr-FR" sz="5600" b="1" dirty="0"/>
              <a:t>à condition :</a:t>
            </a:r>
          </a:p>
          <a:p>
            <a:pPr marL="118872" lvl="2" indent="0" algn="just">
              <a:spcBef>
                <a:spcPts val="0"/>
              </a:spcBef>
              <a:buSzPct val="80000"/>
              <a:buNone/>
            </a:pPr>
            <a:endParaRPr lang="fr-FR" sz="5600" dirty="0"/>
          </a:p>
          <a:p>
            <a:pPr lvl="2" algn="just"/>
            <a:r>
              <a:rPr lang="fr-FR" sz="5600" dirty="0"/>
              <a:t>Que sa </a:t>
            </a:r>
            <a:r>
              <a:rPr lang="fr-FR" sz="5600" b="1" dirty="0"/>
              <a:t>rémunération reste égale au moins au smic</a:t>
            </a:r>
            <a:r>
              <a:rPr lang="fr-FR" sz="5600" dirty="0"/>
              <a:t> (hors clause de forfait)</a:t>
            </a:r>
          </a:p>
          <a:p>
            <a:pPr lvl="2" algn="just"/>
            <a:r>
              <a:rPr lang="fr-FR" sz="5600" dirty="0"/>
              <a:t>Que le forfait prévu </a:t>
            </a:r>
            <a:r>
              <a:rPr lang="fr-FR" sz="5600" b="1" dirty="0"/>
              <a:t>ne soit pas disproportionné par rapport aux dépenses réelles</a:t>
            </a:r>
            <a:r>
              <a:rPr lang="fr-FR" sz="5600" dirty="0"/>
              <a:t>. </a:t>
            </a:r>
          </a:p>
          <a:p>
            <a:pPr marL="768096" lvl="2" indent="0" algn="just">
              <a:buNone/>
            </a:pPr>
            <a:r>
              <a:rPr lang="fr-FR" sz="5600" b="1" dirty="0"/>
              <a:t>(</a:t>
            </a:r>
            <a:r>
              <a:rPr lang="fr-FR" sz="5600" dirty="0" err="1"/>
              <a:t>Cass</a:t>
            </a:r>
            <a:r>
              <a:rPr lang="fr-FR" sz="5600" dirty="0"/>
              <a:t>. soc. 20 juin 2013 n° 11-19.663, </a:t>
            </a:r>
            <a:r>
              <a:rPr lang="fr-FR" sz="5600" dirty="0" err="1"/>
              <a:t>Cass</a:t>
            </a:r>
            <a:r>
              <a:rPr lang="fr-FR" sz="5600" dirty="0"/>
              <a:t>. soc. 20 juin 2013 n° 11-23.071)</a:t>
            </a:r>
          </a:p>
          <a:p>
            <a:pPr marL="768096" lvl="2" indent="0" algn="just">
              <a:buNone/>
            </a:pPr>
            <a:endParaRPr lang="fr-FR" sz="5600" dirty="0"/>
          </a:p>
          <a:p>
            <a:pPr lvl="2" algn="just">
              <a:buFont typeface="Wingdings" panose="05000000000000000000" pitchFamily="2" charset="2"/>
              <a:buChar char="Ø"/>
            </a:pPr>
            <a:r>
              <a:rPr lang="fr-FR" sz="5600" dirty="0"/>
              <a:t>Si les frais exposés sont largement supérieurs au forfait, le salarié peut demander la différence. Il lui appartiendra de prouver le montant des frais dus. (</a:t>
            </a:r>
            <a:r>
              <a:rPr lang="fr-FR" sz="5600" dirty="0" err="1"/>
              <a:t>Cass</a:t>
            </a:r>
            <a:r>
              <a:rPr lang="fr-FR" sz="5600" dirty="0"/>
              <a:t>. soc. 7 mars 2012 n°10-18,118), </a:t>
            </a:r>
          </a:p>
          <a:p>
            <a:pPr marL="457200" lvl="1" indent="0" algn="just">
              <a:buNone/>
            </a:pPr>
            <a:endParaRPr lang="fr-FR" sz="5600" dirty="0"/>
          </a:p>
          <a:p>
            <a:pPr marL="709200" lvl="1" indent="-457200" algn="just">
              <a:buFont typeface="Wingdings" panose="05000000000000000000" pitchFamily="2" charset="2"/>
              <a:buChar char="§"/>
            </a:pPr>
            <a:r>
              <a:rPr lang="fr-FR" sz="5600" dirty="0"/>
              <a:t>Une telle clause permet de libérer l'employeur des obligations comptables relatives aux </a:t>
            </a:r>
            <a:r>
              <a:rPr lang="fr-FR" sz="5600" b="1" dirty="0"/>
              <a:t>frais</a:t>
            </a:r>
            <a:r>
              <a:rPr lang="fr-FR" sz="5600" dirty="0"/>
              <a:t> réellement exposés, l'idée étant que, dans la durée, un équilibre s'établisse entre ce forfait et les </a:t>
            </a:r>
            <a:r>
              <a:rPr lang="fr-FR" sz="5600" b="1" dirty="0"/>
              <a:t>frais</a:t>
            </a:r>
            <a:r>
              <a:rPr lang="fr-FR" sz="5600" dirty="0"/>
              <a:t> </a:t>
            </a:r>
            <a:r>
              <a:rPr lang="fr-FR" sz="5600" b="1" dirty="0"/>
              <a:t>réels</a:t>
            </a:r>
            <a:r>
              <a:rPr lang="fr-FR" sz="5600" dirty="0"/>
              <a:t>, même si ponctuellement l'un peut s'avérer supérieur aux autres, et inversement. </a:t>
            </a:r>
          </a:p>
          <a:p>
            <a:pPr marL="252000" lvl="1" indent="0" algn="just">
              <a:buNone/>
            </a:pPr>
            <a:endParaRPr lang="fr-FR" sz="5600" dirty="0"/>
          </a:p>
          <a:p>
            <a:pPr marL="709200" lvl="1" indent="-457200" algn="just">
              <a:buFont typeface="Wingdings" panose="05000000000000000000" pitchFamily="2" charset="2"/>
              <a:buChar char="§"/>
            </a:pPr>
            <a:r>
              <a:rPr lang="fr-FR" sz="5600" dirty="0"/>
              <a:t>La clause de remboursement de frais est contractualisée : elle ne peut  être modifiée sans l’accord du salarié.</a:t>
            </a:r>
          </a:p>
          <a:p>
            <a:pPr marL="118872" indent="0" algn="just">
              <a:buNone/>
            </a:pPr>
            <a:endParaRPr lang="fr-FR" sz="5600" dirty="0">
              <a:solidFill>
                <a:schemeClr val="tx1"/>
              </a:solidFill>
            </a:endParaRPr>
          </a:p>
          <a:p>
            <a:pPr marL="118872" indent="0" algn="just">
              <a:buNone/>
            </a:pPr>
            <a:r>
              <a:rPr lang="fr-FR" sz="5600" dirty="0">
                <a:solidFill>
                  <a:schemeClr val="tx1"/>
                </a:solidFill>
              </a:rPr>
              <a:t>Toutefois, du point de vue de la sécurité sociale, pour bénéficier d’une exonération de cotisation, les limites d’exonération doivent être respectées, ou les dépassements justifiés. Si l’employeur n’établit pas les circonstances de fait justifiant la prise en charge au titre des frais professionnels, l’allocation sera réintégrée dans l’assiette des cotisations dès le 1</a:t>
            </a:r>
            <a:r>
              <a:rPr lang="fr-FR" sz="5600" baseline="30000" dirty="0">
                <a:solidFill>
                  <a:schemeClr val="tx1"/>
                </a:solidFill>
              </a:rPr>
              <a:t>er</a:t>
            </a:r>
            <a:r>
              <a:rPr lang="fr-FR" sz="5600" dirty="0">
                <a:solidFill>
                  <a:schemeClr val="tx1"/>
                </a:solidFill>
              </a:rPr>
              <a:t> euro.</a:t>
            </a:r>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endParaRPr lang="fr-FR" dirty="0">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13</a:t>
            </a:fld>
            <a:endParaRPr lang="fr-FR">
              <a:solidFill>
                <a:prstClr val="white">
                  <a:tint val="95000"/>
                </a:prstClr>
              </a:solidFill>
            </a:endParaRPr>
          </a:p>
        </p:txBody>
      </p:sp>
    </p:spTree>
    <p:extLst>
      <p:ext uri="{BB962C8B-B14F-4D97-AF65-F5344CB8AC3E}">
        <p14:creationId xmlns:p14="http://schemas.microsoft.com/office/powerpoint/2010/main" val="3164936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FRAIS PROFESSIONNELS </a:t>
            </a:r>
            <a:br>
              <a:rPr lang="fr-FR" dirty="0"/>
            </a:br>
            <a:r>
              <a:rPr lang="fr-FR" dirty="0"/>
              <a:t>Modalités de remboursement</a:t>
            </a:r>
          </a:p>
        </p:txBody>
      </p:sp>
      <p:sp>
        <p:nvSpPr>
          <p:cNvPr id="3" name="Espace réservé du contenu 2"/>
          <p:cNvSpPr>
            <a:spLocks noGrp="1"/>
          </p:cNvSpPr>
          <p:nvPr>
            <p:ph idx="1"/>
          </p:nvPr>
        </p:nvSpPr>
        <p:spPr/>
        <p:txBody>
          <a:bodyPr>
            <a:normAutofit fontScale="77500" lnSpcReduction="20000"/>
          </a:bodyPr>
          <a:lstStyle/>
          <a:p>
            <a:pPr>
              <a:buClr>
                <a:schemeClr val="tx1"/>
              </a:buClr>
              <a:buFont typeface="Wingdings" panose="05000000000000000000" pitchFamily="2" charset="2"/>
              <a:buChar char="q"/>
            </a:pPr>
            <a:r>
              <a:rPr lang="fr-FR" sz="2800" b="1" i="1" u="sng" dirty="0">
                <a:solidFill>
                  <a:schemeClr val="tx1"/>
                </a:solidFill>
                <a:cs typeface="Arial" panose="020B0604020202020204" pitchFamily="34" charset="0"/>
              </a:rPr>
              <a:t>Evaluation REELLE </a:t>
            </a:r>
          </a:p>
          <a:p>
            <a:pPr marL="118872" indent="0" algn="just">
              <a:buClr>
                <a:schemeClr val="tx1"/>
              </a:buClr>
              <a:buNone/>
            </a:pPr>
            <a:endParaRPr lang="fr-FR" sz="1600" dirty="0"/>
          </a:p>
          <a:p>
            <a:pPr marL="118872" indent="0" algn="just">
              <a:buClr>
                <a:schemeClr val="tx1"/>
              </a:buClr>
              <a:buNone/>
            </a:pPr>
            <a:r>
              <a:rPr lang="fr-FR" sz="2600" u="sng" dirty="0"/>
              <a:t>Seront exclusivement remboursées sur valeur réelle des dépenses</a:t>
            </a:r>
            <a:r>
              <a:rPr lang="fr-FR" sz="2800" dirty="0"/>
              <a:t>:  </a:t>
            </a:r>
          </a:p>
          <a:p>
            <a:pPr marL="118872" indent="0" algn="just">
              <a:buClr>
                <a:schemeClr val="tx1"/>
              </a:buClr>
              <a:buNone/>
            </a:pPr>
            <a:endParaRPr lang="fr-FR" sz="2800" dirty="0"/>
          </a:p>
          <a:p>
            <a:pPr algn="just">
              <a:buClr>
                <a:schemeClr val="tx1"/>
              </a:buClr>
              <a:buFont typeface="Wingdings" panose="05000000000000000000" pitchFamily="2" charset="2"/>
              <a:buChar char="§"/>
            </a:pPr>
            <a:r>
              <a:rPr lang="fr-FR" sz="2600" dirty="0"/>
              <a:t>les frais engagés par le salarié dans le cadre de la mise en place du </a:t>
            </a:r>
            <a:r>
              <a:rPr lang="fr-FR" sz="2600" b="1" dirty="0">
                <a:solidFill>
                  <a:schemeClr val="tx1"/>
                </a:solidFill>
              </a:rPr>
              <a:t>télétravail</a:t>
            </a:r>
            <a:endParaRPr lang="fr-FR" sz="2600" dirty="0"/>
          </a:p>
          <a:p>
            <a:pPr algn="just">
              <a:buClr>
                <a:schemeClr val="tx1"/>
              </a:buClr>
              <a:buFont typeface="Wingdings" panose="05000000000000000000" pitchFamily="2" charset="2"/>
              <a:buChar char="§"/>
            </a:pPr>
            <a:r>
              <a:rPr lang="fr-FR" sz="2600" dirty="0"/>
              <a:t>les frais engagés par le salariés pour </a:t>
            </a:r>
            <a:r>
              <a:rPr lang="fr-FR" sz="2600" b="1" dirty="0">
                <a:solidFill>
                  <a:schemeClr val="tx1"/>
                </a:solidFill>
              </a:rPr>
              <a:t>l’utilisation des NTIC </a:t>
            </a:r>
            <a:r>
              <a:rPr lang="fr-FR" sz="2600" dirty="0"/>
              <a:t>(</a:t>
            </a:r>
            <a:r>
              <a:rPr lang="fr-FR" sz="2600" dirty="0" err="1"/>
              <a:t>Cass</a:t>
            </a:r>
            <a:r>
              <a:rPr lang="fr-FR" sz="2600" dirty="0"/>
              <a:t>, 2è civ, 28 mai 2014, n°13-18.212) </a:t>
            </a:r>
          </a:p>
          <a:p>
            <a:pPr algn="just">
              <a:buClr>
                <a:schemeClr val="tx1"/>
              </a:buClr>
              <a:buFont typeface="Wingdings" panose="05000000000000000000" pitchFamily="2" charset="2"/>
              <a:buChar char="§"/>
            </a:pPr>
            <a:r>
              <a:rPr lang="fr-FR" sz="2600" dirty="0"/>
              <a:t>Les frais de </a:t>
            </a:r>
            <a:r>
              <a:rPr lang="fr-FR" sz="2600" b="1" dirty="0">
                <a:solidFill>
                  <a:schemeClr val="tx1"/>
                </a:solidFill>
              </a:rPr>
              <a:t>déménagement suite à une mobilité professionnelle</a:t>
            </a:r>
            <a:endParaRPr lang="fr-FR" sz="2600" dirty="0"/>
          </a:p>
          <a:p>
            <a:pPr algn="just">
              <a:buClr>
                <a:schemeClr val="tx1"/>
              </a:buClr>
              <a:buFont typeface="Wingdings" panose="05000000000000000000" pitchFamily="2" charset="2"/>
              <a:buChar char="§"/>
            </a:pPr>
            <a:r>
              <a:rPr lang="fr-FR" sz="2600" dirty="0"/>
              <a:t>F</a:t>
            </a:r>
            <a:r>
              <a:rPr lang="fr-FR" sz="2800" dirty="0"/>
              <a:t>rais liés aux dépenses engagées par les salariés des entreprises françaises </a:t>
            </a:r>
            <a:r>
              <a:rPr lang="fr-FR" sz="2800" dirty="0">
                <a:solidFill>
                  <a:schemeClr val="tx1"/>
                </a:solidFill>
              </a:rPr>
              <a:t>détachés à l'étranger </a:t>
            </a:r>
            <a:r>
              <a:rPr lang="fr-FR" sz="2800" dirty="0"/>
              <a:t>et qui continuent de relever du régime général de Sécurité sociale</a:t>
            </a:r>
            <a:endParaRPr lang="fr-FR" sz="2600" dirty="0"/>
          </a:p>
          <a:p>
            <a:pPr marL="118872" indent="0" algn="just">
              <a:buClr>
                <a:schemeClr val="tx1"/>
              </a:buClr>
              <a:buNone/>
            </a:pPr>
            <a:endParaRPr lang="fr-FR" sz="2600" dirty="0"/>
          </a:p>
          <a:p>
            <a:pPr algn="just">
              <a:buClr>
                <a:schemeClr val="tx1"/>
              </a:buClr>
              <a:buFont typeface="Wingdings" panose="05000000000000000000" pitchFamily="2" charset="2"/>
              <a:buChar char="Ø"/>
            </a:pPr>
            <a:r>
              <a:rPr lang="fr-FR" sz="2600" b="1" u="sng" dirty="0">
                <a:solidFill>
                  <a:schemeClr val="tx1"/>
                </a:solidFill>
                <a:cs typeface="Arial" panose="020B0604020202020204" pitchFamily="34" charset="0"/>
              </a:rPr>
              <a:t>REMARQUE</a:t>
            </a:r>
            <a:r>
              <a:rPr lang="fr-FR" sz="1700" i="1" u="sng" dirty="0">
                <a:solidFill>
                  <a:schemeClr val="tx1"/>
                </a:solidFill>
                <a:cs typeface="Arial" panose="020B0604020202020204" pitchFamily="34" charset="0"/>
              </a:rPr>
              <a:t> </a:t>
            </a:r>
            <a:r>
              <a:rPr lang="fr-FR" sz="1700" i="1" dirty="0">
                <a:solidFill>
                  <a:schemeClr val="tx1"/>
                </a:solidFill>
                <a:cs typeface="Arial" panose="020B0604020202020204" pitchFamily="34" charset="0"/>
              </a:rPr>
              <a:t>:  </a:t>
            </a:r>
            <a:r>
              <a:rPr lang="fr-FR" sz="2800" dirty="0"/>
              <a:t>L'arrêté du 20 décembre 2002 ne prévoit </a:t>
            </a:r>
            <a:r>
              <a:rPr lang="fr-FR" sz="2800" b="1" dirty="0"/>
              <a:t>pas de limites d'exonération forfaitaire</a:t>
            </a:r>
            <a:r>
              <a:rPr lang="fr-FR" sz="2800" dirty="0"/>
              <a:t> pour ces frais. </a:t>
            </a:r>
            <a:r>
              <a:rPr lang="fr-FR" sz="2600" b="1" i="1" dirty="0">
                <a:cs typeface="Arial" panose="020B0604020202020204" pitchFamily="34" charset="0"/>
              </a:rPr>
              <a:t>La présentation et la conservation des justificatifs est essentielle pour ce mode de remboursement. </a:t>
            </a:r>
          </a:p>
          <a:p>
            <a:pPr marL="118872" indent="0" algn="just">
              <a:buClr>
                <a:schemeClr val="tx1"/>
              </a:buClr>
              <a:buNone/>
            </a:pPr>
            <a:endParaRPr lang="fr-FR" sz="2600" b="1" i="1" dirty="0">
              <a:cs typeface="Arial" panose="020B0604020202020204" pitchFamily="34" charset="0"/>
            </a:endParaRPr>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14</a:t>
            </a:fld>
            <a:endParaRPr lang="fr-FR">
              <a:solidFill>
                <a:prstClr val="white">
                  <a:tint val="95000"/>
                </a:prstClr>
              </a:solidFill>
            </a:endParaRPr>
          </a:p>
        </p:txBody>
      </p:sp>
    </p:spTree>
    <p:extLst>
      <p:ext uri="{BB962C8B-B14F-4D97-AF65-F5344CB8AC3E}">
        <p14:creationId xmlns:p14="http://schemas.microsoft.com/office/powerpoint/2010/main" val="2095163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a:t>FRAIS PROFESSIONNELS </a:t>
            </a:r>
            <a:br>
              <a:rPr lang="fr-FR" sz="3600" dirty="0"/>
            </a:br>
            <a:r>
              <a:rPr lang="fr-FR" sz="2400" dirty="0"/>
              <a:t>Frais de transport en commun - Domicile-lieu de travail</a:t>
            </a:r>
          </a:p>
        </p:txBody>
      </p:sp>
      <p:sp>
        <p:nvSpPr>
          <p:cNvPr id="3" name="Espace réservé du contenu 2"/>
          <p:cNvSpPr>
            <a:spLocks noGrp="1"/>
          </p:cNvSpPr>
          <p:nvPr>
            <p:ph idx="1"/>
          </p:nvPr>
        </p:nvSpPr>
        <p:spPr/>
        <p:txBody>
          <a:bodyPr>
            <a:noAutofit/>
          </a:bodyPr>
          <a:lstStyle/>
          <a:p>
            <a:pPr algn="just">
              <a:buFont typeface="Wingdings" panose="05000000000000000000" pitchFamily="2" charset="2"/>
              <a:buChar char="q"/>
            </a:pPr>
            <a:r>
              <a:rPr lang="fr-FR" sz="1600" b="1" u="sng" dirty="0">
                <a:solidFill>
                  <a:schemeClr val="tx1"/>
                </a:solidFill>
              </a:rPr>
              <a:t>PRINCIPE </a:t>
            </a:r>
            <a:r>
              <a:rPr lang="fr-FR" sz="1600" dirty="0"/>
              <a:t>: Tout employeur privé ou public situé sur le territoire français est tenu de prendre en charge </a:t>
            </a:r>
            <a:r>
              <a:rPr lang="fr-FR" sz="1600" b="1" u="sng" dirty="0"/>
              <a:t>au moins la moitié </a:t>
            </a:r>
            <a:r>
              <a:rPr lang="fr-FR" sz="1600" b="1" dirty="0"/>
              <a:t>du prix des titres d'abonnement </a:t>
            </a:r>
            <a:r>
              <a:rPr lang="fr-FR" sz="1600" dirty="0"/>
              <a:t>souscrits par ses salariés pour leurs déplacements réalisés entre leur résidence habituelle et leur lieu de travail, accomplis au moyen de transports publics (</a:t>
            </a:r>
            <a:r>
              <a:rPr lang="fr-FR" sz="1400" dirty="0"/>
              <a:t>C. </a:t>
            </a:r>
            <a:r>
              <a:rPr lang="fr-FR" sz="1400" dirty="0" err="1"/>
              <a:t>trav</a:t>
            </a:r>
            <a:r>
              <a:rPr lang="fr-FR" sz="1400" dirty="0"/>
              <a:t>., art. L. 3261-2 et R. 3261-1Circ. DGT-DSS n° 01, 28 janv. 2009) sauf convention collective plus favorable.</a:t>
            </a:r>
          </a:p>
          <a:p>
            <a:pPr algn="just">
              <a:buFont typeface="Wingdings" panose="05000000000000000000" pitchFamily="2" charset="2"/>
              <a:buChar char="q"/>
            </a:pPr>
            <a:r>
              <a:rPr lang="fr-FR" sz="1600" b="1" u="sng" dirty="0">
                <a:solidFill>
                  <a:schemeClr val="tx1"/>
                </a:solidFill>
              </a:rPr>
              <a:t>Quel type de transports</a:t>
            </a:r>
            <a:r>
              <a:rPr lang="fr-FR" sz="1600" dirty="0"/>
              <a:t>: cette indemnité vaut pour </a:t>
            </a:r>
            <a:r>
              <a:rPr lang="fr-FR" sz="1600" b="1" dirty="0"/>
              <a:t>tous les transports en communs publics</a:t>
            </a:r>
            <a:r>
              <a:rPr lang="fr-FR" sz="1600" dirty="0"/>
              <a:t>, y compris donc les </a:t>
            </a:r>
            <a:r>
              <a:rPr lang="fr-FR" sz="1600" b="1" dirty="0"/>
              <a:t>services publics de location de vélos </a:t>
            </a:r>
            <a:r>
              <a:rPr lang="fr-FR" sz="1600" dirty="0"/>
              <a:t>type « </a:t>
            </a:r>
            <a:r>
              <a:rPr lang="fr-FR" sz="1600" dirty="0" err="1"/>
              <a:t>Vélib</a:t>
            </a:r>
            <a:r>
              <a:rPr lang="fr-FR" sz="1600" dirty="0"/>
              <a:t>’ » </a:t>
            </a:r>
          </a:p>
          <a:p>
            <a:pPr algn="just">
              <a:buFont typeface="Wingdings" panose="05000000000000000000" pitchFamily="2" charset="2"/>
              <a:buChar char="q"/>
            </a:pPr>
            <a:endParaRPr lang="fr-FR" sz="1600" dirty="0"/>
          </a:p>
          <a:p>
            <a:pPr algn="just">
              <a:buFont typeface="Wingdings" panose="05000000000000000000" pitchFamily="2" charset="2"/>
              <a:buChar char="q"/>
            </a:pPr>
            <a:r>
              <a:rPr lang="fr-FR" sz="1600" b="1" u="sng" dirty="0">
                <a:solidFill>
                  <a:schemeClr val="tx1"/>
                </a:solidFill>
              </a:rPr>
              <a:t>Quel trajet?</a:t>
            </a:r>
            <a:r>
              <a:rPr lang="fr-FR" sz="1600" dirty="0"/>
              <a:t>: </a:t>
            </a:r>
            <a:r>
              <a:rPr lang="fr-FR" sz="1600" b="1" dirty="0"/>
              <a:t>pas de limitation du rayon dans lequel doit se situer la résidence du salarié ni de limitation de la prise en charge des frais de déplacement à ceux effectués dans la seule région Ile-de-France</a:t>
            </a:r>
            <a:r>
              <a:rPr lang="fr-FR" sz="1600" dirty="0"/>
              <a:t>. </a:t>
            </a:r>
            <a:r>
              <a:rPr lang="pt-BR" sz="1200" dirty="0"/>
              <a:t>Cass. soc., 12 déc. 2012, n° 11-25.089. </a:t>
            </a:r>
            <a:r>
              <a:rPr lang="fr-FR" sz="1200" dirty="0"/>
              <a:t> </a:t>
            </a:r>
            <a:r>
              <a:rPr lang="fr-FR" sz="1600" u="sng" dirty="0"/>
              <a:t>En conséquence</a:t>
            </a:r>
            <a:r>
              <a:rPr lang="fr-FR" sz="1600" dirty="0"/>
              <a:t>: </a:t>
            </a:r>
          </a:p>
          <a:p>
            <a:pPr lvl="2" algn="just">
              <a:buClr>
                <a:schemeClr val="tx1"/>
              </a:buClr>
              <a:buFont typeface="Wingdings" panose="05000000000000000000" pitchFamily="2" charset="2"/>
              <a:buChar char="Ø"/>
            </a:pPr>
            <a:r>
              <a:rPr lang="fr-FR" sz="1600" dirty="0"/>
              <a:t>La prise en charge s’applique a tous les titres de transport permettant au salarié d’accomplir l’intégralité du trajet de la résidence habituelle à son lieu de travail dans le temps le plus court.</a:t>
            </a:r>
          </a:p>
          <a:p>
            <a:pPr lvl="2" algn="just">
              <a:buClr>
                <a:schemeClr val="tx1"/>
              </a:buClr>
              <a:buFont typeface="Wingdings" panose="05000000000000000000" pitchFamily="2" charset="2"/>
              <a:buChar char="Ø"/>
            </a:pPr>
            <a:r>
              <a:rPr lang="pt-BR" sz="1600" dirty="0"/>
              <a:t>L’employeur ne saurait ainsi limiter la prise en charge au trajet au sein de l’Ile de France. Y compris lorsque le salarié déménage postérieurement à son embauche  allongeant son trajet. </a:t>
            </a:r>
          </a:p>
          <a:p>
            <a:pPr algn="just">
              <a:buClr>
                <a:schemeClr val="tx1"/>
              </a:buClr>
              <a:buFont typeface="Wingdings" panose="05000000000000000000" pitchFamily="2" charset="2"/>
              <a:buChar char="q"/>
            </a:pPr>
            <a:r>
              <a:rPr lang="pt-BR" sz="1600" b="1" u="sng" dirty="0">
                <a:solidFill>
                  <a:schemeClr val="tx1"/>
                </a:solidFill>
              </a:rPr>
              <a:t>Exceptions</a:t>
            </a:r>
            <a:r>
              <a:rPr lang="pt-BR" sz="1600" dirty="0"/>
              <a:t> : </a:t>
            </a:r>
            <a:r>
              <a:rPr lang="fr-FR" sz="1400" dirty="0"/>
              <a:t>l 'employeur n'est pas tenu de faire bénéficier de cette prise en charge les salariés bénéficiant déjà, pour leurs déplacements domicile-travail, d'</a:t>
            </a:r>
            <a:r>
              <a:rPr lang="fr-FR" sz="1400" b="1" dirty="0"/>
              <a:t>indemnités au moins égales</a:t>
            </a:r>
            <a:r>
              <a:rPr lang="fr-FR" sz="1400" dirty="0"/>
              <a:t> au montant de la prise en charge légale. (article R 3261-8 du code du travail). Idem, lorsque l’employeur organise lui-même le transport de ses salariés.</a:t>
            </a:r>
            <a:endParaRPr lang="pt-BR" sz="1400"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15</a:t>
            </a:fld>
            <a:endParaRPr lang="fr-FR">
              <a:solidFill>
                <a:prstClr val="white">
                  <a:tint val="95000"/>
                </a:prstClr>
              </a:solidFill>
            </a:endParaRPr>
          </a:p>
        </p:txBody>
      </p:sp>
    </p:spTree>
    <p:extLst>
      <p:ext uri="{BB962C8B-B14F-4D97-AF65-F5344CB8AC3E}">
        <p14:creationId xmlns:p14="http://schemas.microsoft.com/office/powerpoint/2010/main" val="3131533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FRAIS PROFESSIONNELS </a:t>
            </a:r>
            <a:br>
              <a:rPr lang="fr-FR" dirty="0"/>
            </a:br>
            <a:r>
              <a:rPr lang="fr-FR" dirty="0"/>
              <a:t>Frais de déplacement, NTIC…</a:t>
            </a:r>
          </a:p>
        </p:txBody>
      </p:sp>
      <p:sp>
        <p:nvSpPr>
          <p:cNvPr id="3" name="Espace réservé du contenu 2"/>
          <p:cNvSpPr>
            <a:spLocks noGrp="1"/>
          </p:cNvSpPr>
          <p:nvPr>
            <p:ph idx="1"/>
          </p:nvPr>
        </p:nvSpPr>
        <p:spPr/>
        <p:txBody>
          <a:bodyPr>
            <a:normAutofit fontScale="25000" lnSpcReduction="20000"/>
          </a:bodyPr>
          <a:lstStyle/>
          <a:p>
            <a:pPr algn="just">
              <a:buFont typeface="Wingdings" panose="05000000000000000000" pitchFamily="2" charset="2"/>
              <a:buChar char="q"/>
            </a:pPr>
            <a:r>
              <a:rPr lang="fr-FR" sz="6400" b="1" u="sng" dirty="0">
                <a:solidFill>
                  <a:schemeClr val="tx1"/>
                </a:solidFill>
              </a:rPr>
              <a:t>Indemnisation spécifiques conventionnelle : le GRAND Déplacement en métropole</a:t>
            </a:r>
          </a:p>
          <a:p>
            <a:pPr marL="118872" indent="0" algn="just">
              <a:buNone/>
            </a:pPr>
            <a:endParaRPr lang="fr-FR" sz="1600" b="1" dirty="0">
              <a:solidFill>
                <a:schemeClr val="tx1"/>
              </a:solidFill>
            </a:endParaRPr>
          </a:p>
          <a:p>
            <a:pPr lvl="1" algn="just">
              <a:buClr>
                <a:schemeClr val="tx1"/>
              </a:buClr>
            </a:pPr>
            <a:r>
              <a:rPr lang="fr-FR" sz="5600" b="1" dirty="0"/>
              <a:t>Les indemnités de </a:t>
            </a:r>
            <a:r>
              <a:rPr lang="fr-FR" sz="5600" b="1" u="sng" dirty="0"/>
              <a:t>grand déplacement </a:t>
            </a:r>
            <a:r>
              <a:rPr lang="fr-FR" sz="5600" b="1" dirty="0"/>
              <a:t>sont destinées à compenser les </a:t>
            </a:r>
            <a:r>
              <a:rPr lang="fr-FR" sz="5600" b="1" dirty="0">
                <a:solidFill>
                  <a:schemeClr val="tx1"/>
                </a:solidFill>
              </a:rPr>
              <a:t>dépenses supplémentaires de nourriture, logement </a:t>
            </a:r>
            <a:r>
              <a:rPr lang="fr-FR" sz="5600" b="1" dirty="0"/>
              <a:t>et petit déjeuner engagées par le salarié </a:t>
            </a:r>
            <a:r>
              <a:rPr lang="fr-FR" sz="5600" b="1" dirty="0">
                <a:solidFill>
                  <a:schemeClr val="tx1"/>
                </a:solidFill>
              </a:rPr>
              <a:t>empêché de regagner chaque jour </a:t>
            </a:r>
            <a:r>
              <a:rPr lang="fr-FR" sz="5600" b="1" dirty="0"/>
              <a:t>le lieu de sa </a:t>
            </a:r>
            <a:r>
              <a:rPr lang="fr-FR" sz="5600" b="1" dirty="0">
                <a:solidFill>
                  <a:schemeClr val="tx1"/>
                </a:solidFill>
              </a:rPr>
              <a:t>résidence</a:t>
            </a:r>
            <a:r>
              <a:rPr lang="fr-FR" sz="5600" b="1" dirty="0"/>
              <a:t> lorsque deux critères cumulatifs sont remplis: </a:t>
            </a:r>
          </a:p>
          <a:p>
            <a:pPr lvl="2" algn="just">
              <a:buClr>
                <a:schemeClr val="tx1"/>
              </a:buClr>
              <a:buFont typeface="Wingdings" panose="05000000000000000000" pitchFamily="2" charset="2"/>
              <a:buChar char="ü"/>
            </a:pPr>
            <a:r>
              <a:rPr lang="fr-FR" sz="5600" dirty="0"/>
              <a:t>la </a:t>
            </a:r>
            <a:r>
              <a:rPr lang="fr-FR" sz="5600" b="1" dirty="0"/>
              <a:t>distance</a:t>
            </a:r>
            <a:r>
              <a:rPr lang="fr-FR" sz="5600" dirty="0"/>
              <a:t> séparant le </a:t>
            </a:r>
            <a:r>
              <a:rPr lang="fr-FR" sz="5600" u="sng" dirty="0"/>
              <a:t>lieu de résidence </a:t>
            </a:r>
            <a:r>
              <a:rPr lang="fr-FR" sz="5600" dirty="0"/>
              <a:t>du lieu de déplacement est d’</a:t>
            </a:r>
            <a:r>
              <a:rPr lang="fr-FR" sz="5600" b="1" dirty="0"/>
              <a:t>au moins 50 km</a:t>
            </a:r>
            <a:r>
              <a:rPr lang="fr-FR" sz="5600" dirty="0"/>
              <a:t> (trajet aller) ;</a:t>
            </a:r>
            <a:endParaRPr lang="fr-FR" sz="4800" dirty="0"/>
          </a:p>
          <a:p>
            <a:pPr lvl="2" algn="just">
              <a:buClr>
                <a:schemeClr val="tx1"/>
              </a:buClr>
              <a:buFont typeface="Wingdings" panose="05000000000000000000" pitchFamily="2" charset="2"/>
              <a:buChar char="ü"/>
            </a:pPr>
            <a:r>
              <a:rPr lang="fr-FR" sz="5600" dirty="0"/>
              <a:t>et les </a:t>
            </a:r>
            <a:r>
              <a:rPr lang="fr-FR" sz="5600" b="1" dirty="0"/>
              <a:t>transports en commun</a:t>
            </a:r>
            <a:r>
              <a:rPr lang="fr-FR" sz="5600" dirty="0"/>
              <a:t> ne permettent pas au salarié de parcourir cette distance dans un temps inférieur à </a:t>
            </a:r>
            <a:r>
              <a:rPr lang="fr-FR" sz="5600" b="1" dirty="0"/>
              <a:t>1 heure 30</a:t>
            </a:r>
            <a:r>
              <a:rPr lang="fr-FR" sz="5600" dirty="0"/>
              <a:t> (trajet aller).</a:t>
            </a:r>
          </a:p>
          <a:p>
            <a:pPr lvl="1" algn="just">
              <a:buClr>
                <a:schemeClr val="tx1"/>
              </a:buClr>
            </a:pPr>
            <a:r>
              <a:rPr lang="fr-FR" sz="5600" dirty="0"/>
              <a:t>L’indemnité est forfaitaire, si les conditions ci-dessus ne sont pas réunies, l’employeur peut </a:t>
            </a:r>
            <a:r>
              <a:rPr lang="fr-FR" sz="5600" b="1" dirty="0"/>
              <a:t>démontrer</a:t>
            </a:r>
            <a:r>
              <a:rPr lang="fr-FR" sz="5600" dirty="0"/>
              <a:t> par des circonstances de fait que le salarié ne pouvait pas regagner son domicile.</a:t>
            </a:r>
          </a:p>
          <a:p>
            <a:pPr lvl="1" algn="just">
              <a:buClr>
                <a:schemeClr val="tx1"/>
              </a:buClr>
            </a:pPr>
            <a:r>
              <a:rPr lang="fr-FR" sz="5600" dirty="0"/>
              <a:t>Si le salarié déplace sa résidence (lieu d’habitation effectif) et se rapproche de son lieu de travail, il peut perdre le bénéfice de l’indemnité (et inversement).</a:t>
            </a:r>
          </a:p>
          <a:p>
            <a:pPr marL="457200" lvl="1" indent="0" algn="just">
              <a:buClr>
                <a:schemeClr val="tx1"/>
              </a:buClr>
              <a:buNone/>
            </a:pPr>
            <a:endParaRPr lang="fr-FR" sz="5600" dirty="0"/>
          </a:p>
          <a:p>
            <a:pPr algn="just">
              <a:buClr>
                <a:schemeClr val="tx1"/>
              </a:buClr>
              <a:buFont typeface="Wingdings" panose="05000000000000000000" pitchFamily="2" charset="2"/>
              <a:buChar char="q"/>
            </a:pPr>
            <a:r>
              <a:rPr lang="fr-FR" sz="6400" b="1" u="sng" dirty="0">
                <a:solidFill>
                  <a:schemeClr val="tx1"/>
                </a:solidFill>
              </a:rPr>
              <a:t>Indemnité de petit déplacement</a:t>
            </a:r>
          </a:p>
          <a:p>
            <a:pPr lvl="1" algn="just">
              <a:buClr>
                <a:schemeClr val="tx1"/>
              </a:buClr>
            </a:pPr>
            <a:r>
              <a:rPr lang="fr-FR" sz="5600" dirty="0"/>
              <a:t>Indemnisation forfaitaire des frais supplémentaires (transport et repas hors locaux de l’entreprise, sur chantier ou au restaurant) causés par les déplacement effectués pour se rendre sur les chantiers </a:t>
            </a:r>
          </a:p>
          <a:p>
            <a:pPr lvl="1" algn="just">
              <a:buClr>
                <a:schemeClr val="tx1"/>
              </a:buClr>
            </a:pPr>
            <a:endParaRPr lang="fr-FR" sz="5600" u="sng" dirty="0"/>
          </a:p>
          <a:p>
            <a:pPr algn="just">
              <a:buClr>
                <a:schemeClr val="tx1"/>
              </a:buClr>
              <a:buFont typeface="Wingdings" panose="05000000000000000000" pitchFamily="2" charset="2"/>
              <a:buChar char="q"/>
            </a:pPr>
            <a:r>
              <a:rPr lang="fr-FR" sz="7200" b="1" u="sng" dirty="0">
                <a:solidFill>
                  <a:schemeClr val="tx1"/>
                </a:solidFill>
              </a:rPr>
              <a:t>NTIC</a:t>
            </a:r>
            <a:r>
              <a:rPr lang="fr-FR" sz="7200" u="sng" dirty="0">
                <a:solidFill>
                  <a:schemeClr val="tx1"/>
                </a:solidFill>
              </a:rPr>
              <a:t> </a:t>
            </a:r>
            <a:r>
              <a:rPr lang="fr-FR" sz="7200" dirty="0">
                <a:solidFill>
                  <a:schemeClr val="tx1"/>
                </a:solidFill>
              </a:rPr>
              <a:t>: </a:t>
            </a:r>
            <a:r>
              <a:rPr lang="fr-FR" sz="5600" dirty="0"/>
              <a:t>Les frais engagés par le salarié à des fins professionnelles, pour l’utilisation des outils NTIC qu’il possède, sont considérés comme des charges à caractère spécial inhérentes à la fonction ou à l’emploi (téléphone portable, modem, progiciel..); leur évaluation doit être faite au réel, et le remboursement sur justificatif :</a:t>
            </a:r>
          </a:p>
          <a:p>
            <a:pPr lvl="1" algn="just">
              <a:buClr>
                <a:schemeClr val="tx1"/>
              </a:buClr>
            </a:pPr>
            <a:r>
              <a:rPr lang="fr-FR" sz="5600" dirty="0"/>
              <a:t>Une évaluation forfaitaire ne bénéficiera pas d’exonération de charge sociale ;</a:t>
            </a:r>
          </a:p>
          <a:p>
            <a:pPr lvl="1" algn="just">
              <a:buClr>
                <a:schemeClr val="tx1"/>
              </a:buClr>
            </a:pPr>
            <a:r>
              <a:rPr lang="fr-FR" sz="5600" dirty="0"/>
              <a:t>Si l’employeur ne peut justifier de la réalité des dépenses professionnelles, la part des frais professionnels est déterminée d’après la déclaration faite par le salarié, évaluant le nombre d’heures à usage strictement professionnel, dans la limite de 50 % de l’usage total.</a:t>
            </a:r>
            <a:endParaRPr lang="fr-FR" sz="5600" dirty="0">
              <a:solidFill>
                <a:srgbClr val="FF0000"/>
              </a:solidFill>
            </a:endParaRPr>
          </a:p>
          <a:p>
            <a:pPr algn="just">
              <a:buClr>
                <a:schemeClr val="tx1"/>
              </a:buClr>
            </a:pPr>
            <a:endParaRPr lang="fr-FR" sz="8800" dirty="0">
              <a:solidFill>
                <a:schemeClr val="accent3"/>
              </a:solidFill>
            </a:endParaRPr>
          </a:p>
          <a:p>
            <a:pPr lvl="1" algn="just">
              <a:buClr>
                <a:schemeClr val="tx1"/>
              </a:buClr>
            </a:pPr>
            <a:endParaRPr lang="fr-FR" sz="8400" b="1" u="sng" dirty="0">
              <a:solidFill>
                <a:schemeClr val="accent3"/>
              </a:solidFill>
            </a:endParaRPr>
          </a:p>
          <a:p>
            <a:pPr marL="118872" indent="0" algn="just">
              <a:buNone/>
            </a:pPr>
            <a:endParaRPr lang="fr-FR" sz="8000" b="1" u="sng" dirty="0">
              <a:solidFill>
                <a:schemeClr val="tx1"/>
              </a:solidFill>
            </a:endParaRPr>
          </a:p>
          <a:p>
            <a:pPr marL="850392" indent="-685800" algn="just">
              <a:buClr>
                <a:schemeClr val="tx1"/>
              </a:buClr>
            </a:pPr>
            <a:endParaRPr lang="fr-FR" sz="5200" b="1" dirty="0"/>
          </a:p>
          <a:p>
            <a:pPr lvl="1"/>
            <a:endParaRPr lang="fr-FR" sz="4300" dirty="0"/>
          </a:p>
          <a:p>
            <a:pPr lvl="2"/>
            <a:endParaRPr lang="fr-FR" sz="4600" dirty="0"/>
          </a:p>
          <a:p>
            <a:pPr lvl="1"/>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16</a:t>
            </a:fld>
            <a:endParaRPr lang="fr-FR">
              <a:solidFill>
                <a:prstClr val="white">
                  <a:tint val="95000"/>
                </a:prstClr>
              </a:solidFill>
            </a:endParaRPr>
          </a:p>
        </p:txBody>
      </p:sp>
    </p:spTree>
    <p:extLst>
      <p:ext uri="{BB962C8B-B14F-4D97-AF65-F5344CB8AC3E}">
        <p14:creationId xmlns:p14="http://schemas.microsoft.com/office/powerpoint/2010/main" val="3938778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Contentieux : avantages en nature</a:t>
            </a:r>
          </a:p>
        </p:txBody>
      </p:sp>
      <p:sp>
        <p:nvSpPr>
          <p:cNvPr id="3" name="Espace réservé du contenu 2"/>
          <p:cNvSpPr>
            <a:spLocks noGrp="1"/>
          </p:cNvSpPr>
          <p:nvPr>
            <p:ph idx="1"/>
          </p:nvPr>
        </p:nvSpPr>
        <p:spPr/>
        <p:txBody>
          <a:bodyPr>
            <a:normAutofit fontScale="25000" lnSpcReduction="20000"/>
          </a:bodyPr>
          <a:lstStyle/>
          <a:p>
            <a:pPr algn="just">
              <a:buClr>
                <a:schemeClr val="tx1"/>
              </a:buClr>
              <a:buFont typeface="Wingdings" panose="05000000000000000000" pitchFamily="2" charset="2"/>
              <a:buChar char="q"/>
            </a:pPr>
            <a:r>
              <a:rPr lang="fr-FR" sz="7200" b="1" i="1" dirty="0">
                <a:solidFill>
                  <a:schemeClr val="tx1"/>
                </a:solidFill>
              </a:rPr>
              <a:t>Peut-on faire du covoiturage avec son véhicule de fonction ?</a:t>
            </a:r>
            <a:endParaRPr lang="fr-FR" sz="7200" i="1" dirty="0">
              <a:solidFill>
                <a:schemeClr val="tx1"/>
              </a:solidFill>
            </a:endParaRPr>
          </a:p>
          <a:p>
            <a:pPr marL="118872" indent="0" algn="just">
              <a:buNone/>
            </a:pPr>
            <a:endParaRPr lang="fr-FR" b="1" dirty="0"/>
          </a:p>
          <a:p>
            <a:pPr marL="118872" indent="0" algn="just">
              <a:buNone/>
            </a:pPr>
            <a:r>
              <a:rPr lang="fr-FR" sz="5600" b="1" dirty="0"/>
              <a:t>Le covoiturage est licite à condition qu’il soit gratuit </a:t>
            </a:r>
            <a:r>
              <a:rPr lang="fr-FR" sz="5600" dirty="0"/>
              <a:t>ou que l’argent versé par les personnes transportées corresponde uniquement au partage des frais engendrés par le trajet. </a:t>
            </a:r>
            <a:r>
              <a:rPr lang="fr-FR" sz="5600" b="1" dirty="0"/>
              <a:t>Donc aucun bénéfice ne doit en être tiré</a:t>
            </a:r>
            <a:r>
              <a:rPr lang="fr-FR" sz="5600" dirty="0"/>
              <a:t>, </a:t>
            </a:r>
            <a:r>
              <a:rPr lang="fr-FR" sz="5600" b="1" dirty="0"/>
              <a:t>faute de quoi il s’agit d’une activité illégale de transport de passager</a:t>
            </a:r>
            <a:r>
              <a:rPr lang="fr-FR" sz="5600" dirty="0"/>
              <a:t>s. (</a:t>
            </a:r>
            <a:r>
              <a:rPr lang="fr-FR" sz="5600" dirty="0" err="1"/>
              <a:t>Cass</a:t>
            </a:r>
            <a:r>
              <a:rPr lang="fr-FR" sz="5600" dirty="0"/>
              <a:t> </a:t>
            </a:r>
            <a:r>
              <a:rPr lang="fr-FR" sz="5600" dirty="0" err="1"/>
              <a:t>com</a:t>
            </a:r>
            <a:r>
              <a:rPr lang="fr-FR" sz="5600" dirty="0"/>
              <a:t> 12 mars 2013 N° de pourvoi: 11-21908). </a:t>
            </a:r>
          </a:p>
          <a:p>
            <a:pPr marL="118872" indent="0" algn="just">
              <a:buNone/>
            </a:pPr>
            <a:endParaRPr lang="fr-FR" sz="5600" b="1" dirty="0"/>
          </a:p>
          <a:p>
            <a:pPr marL="118872" indent="0" algn="just">
              <a:buNone/>
            </a:pPr>
            <a:r>
              <a:rPr lang="fr-FR" sz="5600" b="1" dirty="0"/>
              <a:t>Or, dès lors qu’il s’agit d’un véhicule de fonction, le salarié en tire forcément un bénéfice puisque tous les frais sont pris en charge par l’employeur. </a:t>
            </a:r>
            <a:endParaRPr lang="fr-FR" sz="5600" dirty="0"/>
          </a:p>
          <a:p>
            <a:pPr marL="118872" indent="0" algn="just">
              <a:buClr>
                <a:schemeClr val="tx1"/>
              </a:buClr>
              <a:buNone/>
            </a:pPr>
            <a:endParaRPr lang="fr-FR" sz="5600" b="1" i="1" dirty="0"/>
          </a:p>
          <a:p>
            <a:pPr lvl="1" algn="just">
              <a:buClr>
                <a:schemeClr val="tx1"/>
              </a:buClr>
            </a:pPr>
            <a:r>
              <a:rPr lang="fr-FR" sz="4800" b="1" i="1" dirty="0"/>
              <a:t>Quid du salarié qui  tire profit du covoiturage avec sa voiture de fonction mais reverse les bénéfices à des associations caritatives ?  </a:t>
            </a:r>
            <a:r>
              <a:rPr lang="fr-FR" sz="4800" i="1" dirty="0"/>
              <a:t>Verdict du Conseil de Prud’hommes de Nantes le 4 juillet 2016 ! </a:t>
            </a:r>
          </a:p>
          <a:p>
            <a:pPr marL="457200" lvl="1" indent="0" algn="just">
              <a:buClr>
                <a:schemeClr val="tx1"/>
              </a:buClr>
              <a:buNone/>
            </a:pPr>
            <a:endParaRPr lang="fr-FR" sz="4800" b="1" i="1" dirty="0"/>
          </a:p>
          <a:p>
            <a:pPr lvl="1" algn="just">
              <a:buClr>
                <a:schemeClr val="tx1"/>
              </a:buClr>
            </a:pPr>
            <a:r>
              <a:rPr lang="fr-FR" sz="4800" b="1" i="1" dirty="0"/>
              <a:t>Quid du salarié qui sous-loue son logement de fonction? </a:t>
            </a:r>
            <a:r>
              <a:rPr lang="fr-FR" sz="4800" i="1" dirty="0"/>
              <a:t>L’essor des sites comme « </a:t>
            </a:r>
            <a:r>
              <a:rPr lang="fr-FR" sz="4800" i="1" dirty="0" err="1"/>
              <a:t>airbnb</a:t>
            </a:r>
            <a:r>
              <a:rPr lang="fr-FR" sz="4800" i="1" dirty="0"/>
              <a:t> » pourrait évidemment donner des idées ! Dans cette situation, on peut supposer que la location du  logement de fonction sans l’autorisation de l’employeur constituerait une faute du salarié, à fortiori si celui-ci en tire un bénéfice. </a:t>
            </a:r>
          </a:p>
          <a:p>
            <a:pPr marL="118872" indent="0" algn="just">
              <a:buNone/>
            </a:pPr>
            <a:endParaRPr lang="fr-FR" sz="4400" dirty="0"/>
          </a:p>
          <a:p>
            <a:pPr algn="just">
              <a:buFont typeface="Wingdings" panose="05000000000000000000" pitchFamily="2" charset="2"/>
              <a:buChar char="q"/>
            </a:pPr>
            <a:r>
              <a:rPr lang="fr-FR" sz="7200" b="1" i="1" dirty="0">
                <a:solidFill>
                  <a:schemeClr val="tx1"/>
                </a:solidFill>
              </a:rPr>
              <a:t>Conditionner  l’octroi de l’avantage en nature dés l’embauche: une solution ? </a:t>
            </a:r>
          </a:p>
          <a:p>
            <a:pPr marL="118872" indent="0" algn="just">
              <a:buNone/>
            </a:pPr>
            <a:endParaRPr lang="fr-FR" sz="5600" dirty="0"/>
          </a:p>
          <a:p>
            <a:pPr marL="118872" indent="0" algn="just">
              <a:buNone/>
            </a:pPr>
            <a:r>
              <a:rPr lang="fr-FR" sz="5600" b="1" dirty="0"/>
              <a:t>L’essentiel du contentieux en matière d’avantage en nature est relatif à leur suppression</a:t>
            </a:r>
            <a:r>
              <a:rPr lang="fr-FR" sz="5600" dirty="0"/>
              <a:t>. Dés lors que l’avantage en nature est contractualisé, sa suppression implique  en effet l’accord du salarié. </a:t>
            </a:r>
          </a:p>
          <a:p>
            <a:pPr marL="118872" indent="0" algn="just">
              <a:buNone/>
            </a:pPr>
            <a:endParaRPr lang="fr-FR" sz="5600" dirty="0"/>
          </a:p>
          <a:p>
            <a:pPr lvl="1" algn="just">
              <a:buClr>
                <a:schemeClr val="tx1"/>
              </a:buClr>
            </a:pPr>
            <a:r>
              <a:rPr lang="fr-FR" sz="5200" b="1" dirty="0"/>
              <a:t>Soumettre le bénéfice de l’avantage en nature à conditions dans le contrat de travail pourrait permettre de supprimer l’avantage automatiquement dés lors que le salarié ne répond plus aux conditions requises. </a:t>
            </a:r>
          </a:p>
          <a:p>
            <a:pPr lvl="1" algn="just">
              <a:buClr>
                <a:schemeClr val="tx1"/>
              </a:buClr>
            </a:pPr>
            <a:r>
              <a:rPr lang="fr-FR" sz="5200" u="sng" dirty="0"/>
              <a:t>Illustration</a:t>
            </a:r>
            <a:r>
              <a:rPr lang="fr-FR" sz="5200" dirty="0"/>
              <a:t>:</a:t>
            </a:r>
            <a:r>
              <a:rPr lang="fr-FR" sz="5200" b="1" dirty="0"/>
              <a:t> </a:t>
            </a:r>
            <a:r>
              <a:rPr lang="fr-FR" sz="4800" dirty="0"/>
              <a:t> le bénéfice d’une voiture de fonction serait conditionné à une distance prédéterminée entre le lieu de travail et le lieu de résidence. Ainsi, en cas de déménagement du salarié à proximité du lieu de travail, la suppression du véhicule de fonction pourrait difficilement être contestée. </a:t>
            </a:r>
          </a:p>
          <a:p>
            <a:pPr marL="118872" indent="0">
              <a:buNone/>
            </a:pPr>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17</a:t>
            </a:fld>
            <a:endParaRPr lang="fr-FR">
              <a:solidFill>
                <a:prstClr val="white">
                  <a:tint val="95000"/>
                </a:prstClr>
              </a:solidFill>
            </a:endParaRPr>
          </a:p>
        </p:txBody>
      </p:sp>
    </p:spTree>
    <p:extLst>
      <p:ext uri="{BB962C8B-B14F-4D97-AF65-F5344CB8AC3E}">
        <p14:creationId xmlns:p14="http://schemas.microsoft.com/office/powerpoint/2010/main" val="2313837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Contentieux : frais professionnels</a:t>
            </a:r>
          </a:p>
        </p:txBody>
      </p:sp>
      <p:sp>
        <p:nvSpPr>
          <p:cNvPr id="3" name="Espace réservé du contenu 2"/>
          <p:cNvSpPr>
            <a:spLocks noGrp="1"/>
          </p:cNvSpPr>
          <p:nvPr>
            <p:ph idx="1"/>
          </p:nvPr>
        </p:nvSpPr>
        <p:spPr/>
        <p:txBody>
          <a:bodyPr>
            <a:normAutofit fontScale="25000" lnSpcReduction="20000"/>
          </a:bodyPr>
          <a:lstStyle/>
          <a:p>
            <a:pPr algn="just">
              <a:buFont typeface="Wingdings" panose="05000000000000000000" pitchFamily="2" charset="2"/>
              <a:buChar char="q"/>
            </a:pPr>
            <a:r>
              <a:rPr lang="fr-FR" sz="6400" b="1" i="1" dirty="0">
                <a:solidFill>
                  <a:schemeClr val="tx1"/>
                </a:solidFill>
              </a:rPr>
              <a:t>Frais falsifiés </a:t>
            </a:r>
          </a:p>
          <a:p>
            <a:pPr lvl="1" algn="just"/>
            <a:r>
              <a:rPr lang="fr-FR" sz="5200" b="1" dirty="0"/>
              <a:t>Le remboursement de frais professionnels falsifiés peut être sanctionné par un licenciement pour faute </a:t>
            </a:r>
            <a:r>
              <a:rPr lang="fr-FR" sz="5200" dirty="0"/>
              <a:t>: </a:t>
            </a:r>
          </a:p>
          <a:p>
            <a:pPr lvl="2" algn="just"/>
            <a:r>
              <a:rPr lang="fr-FR" sz="5200" dirty="0"/>
              <a:t>La majoration frauduleuse des frais professionnels par un agent technique d’un service après-vente justifie son licenciement pour faute (</a:t>
            </a:r>
            <a:r>
              <a:rPr lang="fr-FR" sz="5200" dirty="0" err="1"/>
              <a:t>Cass</a:t>
            </a:r>
            <a:r>
              <a:rPr lang="fr-FR" sz="5200" dirty="0"/>
              <a:t>. soc., 13 sept. 2006, n</a:t>
            </a:r>
            <a:r>
              <a:rPr lang="fr-FR" sz="5200" baseline="30000" dirty="0"/>
              <a:t>o</a:t>
            </a:r>
            <a:r>
              <a:rPr lang="fr-FR" sz="5200" dirty="0"/>
              <a:t> 04-47.690) </a:t>
            </a:r>
          </a:p>
          <a:p>
            <a:pPr lvl="2" algn="just"/>
            <a:r>
              <a:rPr lang="fr-FR" sz="5200" dirty="0"/>
              <a:t>L’obtention frauduleuse du remboursement des frais de trajet entre le domicile et le lieu de travail d’un collaborateur, quand l’employeur ne s’est jamais engagé à les prendre en charge, constituent également des frais professionnels injustifiés. </a:t>
            </a:r>
            <a:r>
              <a:rPr lang="fr-FR" sz="4800" i="1" dirty="0"/>
              <a:t>Dans cette affaire, la direction faisait valoir qu’en octobre 1992, sur les 4 950 km décomptés, 3 000 km ne correspondaient pas à des déplacements professionnels et qu’il en était de même en décembre 1992 pour 2 300 km sur les 8 597 km décomptés (</a:t>
            </a:r>
            <a:r>
              <a:rPr lang="fr-FR" sz="4800" i="1" dirty="0" err="1"/>
              <a:t>Cass</a:t>
            </a:r>
            <a:r>
              <a:rPr lang="fr-FR" sz="4800" i="1" dirty="0"/>
              <a:t>. soc., 10 janv. 2001, n</a:t>
            </a:r>
            <a:r>
              <a:rPr lang="fr-FR" sz="4800" i="1" baseline="30000" dirty="0"/>
              <a:t>o</a:t>
            </a:r>
            <a:r>
              <a:rPr lang="fr-FR" sz="4800" i="1" dirty="0"/>
              <a:t> 98-44.162)</a:t>
            </a:r>
          </a:p>
          <a:p>
            <a:pPr marL="768096" lvl="2" indent="0" algn="just">
              <a:buNone/>
            </a:pPr>
            <a:endParaRPr lang="fr-FR" sz="5600" i="1" dirty="0"/>
          </a:p>
          <a:p>
            <a:pPr algn="just">
              <a:buFont typeface="Wingdings" panose="05000000000000000000" pitchFamily="2" charset="2"/>
              <a:buChar char="q"/>
            </a:pPr>
            <a:r>
              <a:rPr lang="fr-FR" sz="6400" b="1" i="1" dirty="0">
                <a:solidFill>
                  <a:schemeClr val="tx1"/>
                </a:solidFill>
              </a:rPr>
              <a:t>Frais abusifs de téléphone professionnel </a:t>
            </a:r>
            <a:endParaRPr lang="fr-FR" sz="6400" b="1" i="1" dirty="0"/>
          </a:p>
          <a:p>
            <a:pPr lvl="1" algn="just"/>
            <a:r>
              <a:rPr lang="fr-FR" sz="5200" b="1" dirty="0"/>
              <a:t>Quid du salarié en mission à l’étranger qui oublie de déconnecter son téléphone du web ? </a:t>
            </a:r>
            <a:r>
              <a:rPr lang="fr-FR" sz="5200" dirty="0"/>
              <a:t>Les retenus sur salaire étant prohibées, la facture reste en l’état du droit à la charge de l’employeur.</a:t>
            </a:r>
            <a:r>
              <a:rPr lang="fr-FR" sz="5200" b="1" dirty="0"/>
              <a:t> (</a:t>
            </a:r>
            <a:r>
              <a:rPr lang="fr-FR" sz="5200" i="1" dirty="0" err="1"/>
              <a:t>Cass</a:t>
            </a:r>
            <a:r>
              <a:rPr lang="fr-FR" sz="5200" i="1" dirty="0"/>
              <a:t>. soc. 15 mai 2014, n° 12-30148.). </a:t>
            </a:r>
            <a:r>
              <a:rPr lang="fr-FR" sz="4800" dirty="0"/>
              <a:t>Restent sous certaines conditions l’action civile en « répétition de l’</a:t>
            </a:r>
            <a:r>
              <a:rPr lang="fr-FR" sz="4800" dirty="0" err="1"/>
              <a:t>indû</a:t>
            </a:r>
            <a:r>
              <a:rPr lang="fr-FR" sz="4800" dirty="0"/>
              <a:t> » et la sanction disciplinaire pouvant aller jusqu’au licenciement</a:t>
            </a:r>
            <a:endParaRPr lang="fr-FR" sz="4800" b="1" dirty="0"/>
          </a:p>
          <a:p>
            <a:pPr marL="457200" lvl="1" indent="0" algn="just">
              <a:buNone/>
            </a:pPr>
            <a:endParaRPr lang="fr-FR" sz="5200" dirty="0"/>
          </a:p>
          <a:p>
            <a:pPr algn="just" fontAlgn="base">
              <a:buFont typeface="Wingdings" panose="05000000000000000000" pitchFamily="2" charset="2"/>
              <a:buChar char="q"/>
            </a:pPr>
            <a:r>
              <a:rPr lang="fr-FR" sz="6400" b="1" i="1" dirty="0">
                <a:solidFill>
                  <a:schemeClr val="tx1"/>
                </a:solidFill>
              </a:rPr>
              <a:t>Frais abusifs de repas d’affaires</a:t>
            </a:r>
            <a:r>
              <a:rPr lang="fr-FR" sz="6400" i="1" dirty="0"/>
              <a:t>:  </a:t>
            </a:r>
            <a:r>
              <a:rPr lang="fr-FR" sz="5200" dirty="0"/>
              <a:t>Du point de vue URSSAF « Pour être considérés comme des frais d'entreprise, les repas d'affaires doivent avoir un </a:t>
            </a:r>
            <a:r>
              <a:rPr lang="fr-FR" sz="5200" b="1" dirty="0"/>
              <a:t>caractère exceptionnel (c'est-à-dire un caractère irrégulier) et représenter des frais exposés en dehors de l'activité normale du salarié dans l'intérêt de l'entreprise</a:t>
            </a:r>
            <a:r>
              <a:rPr lang="fr-FR" sz="5200" dirty="0"/>
              <a:t>. Pour exclure ces frais de l'assiette des cotisations, </a:t>
            </a:r>
            <a:r>
              <a:rPr lang="fr-FR" sz="5200" b="1" dirty="0"/>
              <a:t>sauf abus manifeste</a:t>
            </a:r>
            <a:r>
              <a:rPr lang="fr-FR" sz="5200" dirty="0"/>
              <a:t>, l'employeur doit donc justifier ces frais en produisant les pièces comptables attestant de la réalité du repas d'affaires, de la qualité des personnes y ayant participé et du montant de la dépense » </a:t>
            </a:r>
          </a:p>
          <a:p>
            <a:pPr marL="118872" indent="0" algn="just" fontAlgn="base">
              <a:buNone/>
            </a:pPr>
            <a:r>
              <a:rPr lang="fr-FR" sz="5200" dirty="0"/>
              <a:t>         </a:t>
            </a:r>
            <a:r>
              <a:rPr lang="fr-FR" sz="4800" dirty="0"/>
              <a:t>Circ. DSS n</a:t>
            </a:r>
            <a:r>
              <a:rPr lang="fr-FR" sz="4800" baseline="30000" dirty="0"/>
              <a:t>o</a:t>
            </a:r>
            <a:r>
              <a:rPr lang="fr-FR" sz="4800" dirty="0"/>
              <a:t> 2003-07, 7 janv. 2003</a:t>
            </a:r>
          </a:p>
          <a:p>
            <a:pPr marL="841248" lvl="2" indent="-457200" algn="just">
              <a:spcBef>
                <a:spcPts val="0"/>
              </a:spcBef>
              <a:buSzPct val="80000"/>
              <a:buFont typeface="Wingdings" panose="05000000000000000000" pitchFamily="2" charset="2"/>
              <a:buChar char="Ø"/>
            </a:pPr>
            <a:r>
              <a:rPr lang="fr-FR" sz="5200" b="1" dirty="0"/>
              <a:t>Quid du commercial qui présente des notes de restaurant très élevées ? </a:t>
            </a:r>
            <a:r>
              <a:rPr lang="fr-FR" sz="5200" dirty="0"/>
              <a:t>La notion d’abus sera alors laissée à l’appréciation de l’administration. Pourront pas exemple être pris en compte les fonctions du  salariés, la nature du client, les usages dans l’entreprise… </a:t>
            </a:r>
          </a:p>
          <a:p>
            <a:pPr marL="841248" lvl="2" indent="-457200">
              <a:spcBef>
                <a:spcPts val="0"/>
              </a:spcBef>
              <a:buSzPct val="80000"/>
              <a:buFont typeface="Wingdings" panose="05000000000000000000" pitchFamily="2" charset="2"/>
              <a:buChar char="Ø"/>
            </a:pPr>
            <a:endParaRPr lang="fr-FR" sz="5200" dirty="0"/>
          </a:p>
          <a:p>
            <a:pPr marL="384048" lvl="2" indent="0">
              <a:spcBef>
                <a:spcPts val="0"/>
              </a:spcBef>
              <a:buSzPct val="80000"/>
              <a:buNone/>
            </a:pPr>
            <a:endParaRPr lang="fr-FR" sz="3200" dirty="0"/>
          </a:p>
          <a:p>
            <a:pPr marL="841248" lvl="2" indent="-457200">
              <a:spcBef>
                <a:spcPts val="0"/>
              </a:spcBef>
              <a:buSzPct val="80000"/>
              <a:buFont typeface="Wingdings" panose="05000000000000000000" pitchFamily="2" charset="2"/>
              <a:buChar char="Ø"/>
            </a:pPr>
            <a:endParaRPr lang="fr-FR" sz="3200" dirty="0"/>
          </a:p>
          <a:p>
            <a:pPr marL="118872" indent="0">
              <a:buNone/>
            </a:pPr>
            <a:endParaRPr lang="fr-FR" dirty="0"/>
          </a:p>
          <a:p>
            <a:pPr lvl="1"/>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18</a:t>
            </a:fld>
            <a:endParaRPr lang="fr-FR">
              <a:solidFill>
                <a:prstClr val="white">
                  <a:tint val="95000"/>
                </a:prstClr>
              </a:solidFill>
            </a:endParaRPr>
          </a:p>
        </p:txBody>
      </p:sp>
    </p:spTree>
    <p:extLst>
      <p:ext uri="{BB962C8B-B14F-4D97-AF65-F5344CB8AC3E}">
        <p14:creationId xmlns:p14="http://schemas.microsoft.com/office/powerpoint/2010/main" val="1025875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Contrôle URSSAF</a:t>
            </a:r>
            <a:br>
              <a:rPr lang="fr-FR" dirty="0"/>
            </a:br>
            <a:r>
              <a:rPr lang="fr-FR" dirty="0"/>
              <a:t>L’avis préalable </a:t>
            </a:r>
          </a:p>
        </p:txBody>
      </p:sp>
      <p:sp>
        <p:nvSpPr>
          <p:cNvPr id="3" name="Espace réservé du contenu 2"/>
          <p:cNvSpPr>
            <a:spLocks noGrp="1"/>
          </p:cNvSpPr>
          <p:nvPr>
            <p:ph idx="1"/>
          </p:nvPr>
        </p:nvSpPr>
        <p:spPr>
          <a:xfrm>
            <a:off x="457200" y="1775191"/>
            <a:ext cx="8229600" cy="4750153"/>
          </a:xfrm>
        </p:spPr>
        <p:txBody>
          <a:bodyPr>
            <a:normAutofit fontScale="25000" lnSpcReduction="20000"/>
          </a:bodyPr>
          <a:lstStyle/>
          <a:p>
            <a:pPr algn="just">
              <a:buFont typeface="Wingdings" panose="05000000000000000000" pitchFamily="2" charset="2"/>
              <a:buChar char="q"/>
            </a:pPr>
            <a:r>
              <a:rPr lang="fr-FR" sz="6400" b="1" u="sng" dirty="0">
                <a:solidFill>
                  <a:schemeClr val="tx1"/>
                </a:solidFill>
              </a:rPr>
              <a:t>L’AVIS PREALABLE</a:t>
            </a:r>
          </a:p>
          <a:p>
            <a:pPr marL="118872" indent="0" algn="just">
              <a:buNone/>
            </a:pPr>
            <a:endParaRPr lang="fr-FR" sz="5600" dirty="0"/>
          </a:p>
          <a:p>
            <a:pPr marL="118872" indent="0" algn="just">
              <a:buNone/>
            </a:pPr>
            <a:r>
              <a:rPr lang="fr-FR" sz="5600" dirty="0"/>
              <a:t>Sauf suspicion de travail dissimulé </a:t>
            </a:r>
            <a:r>
              <a:rPr lang="fr-FR" sz="5600" b="1" dirty="0"/>
              <a:t>l’envoi d’un avis préalable 15 jours avant le début des opérations de contrôle des agents de l’Urssaf est obligatoire</a:t>
            </a:r>
            <a:r>
              <a:rPr lang="fr-FR" sz="5600" dirty="0"/>
              <a:t>. À défaut, le redressement est nul sans qu’il y ait besoin de prouver un préjudice.  </a:t>
            </a:r>
            <a:r>
              <a:rPr lang="fr-FR" sz="5600" dirty="0" err="1"/>
              <a:t>Cass</a:t>
            </a:r>
            <a:r>
              <a:rPr lang="fr-FR" sz="5600" dirty="0"/>
              <a:t>. Soc. 10 juillet 2008 n°07-18-152).</a:t>
            </a:r>
          </a:p>
          <a:p>
            <a:pPr marL="118872" indent="0" algn="just">
              <a:buNone/>
            </a:pPr>
            <a:endParaRPr lang="fr-FR" sz="5600" dirty="0"/>
          </a:p>
          <a:p>
            <a:pPr marL="118872" indent="0" algn="just">
              <a:buNone/>
            </a:pPr>
            <a:r>
              <a:rPr lang="fr-FR" sz="5600" dirty="0"/>
              <a:t>L’avis peut être adressé à l’employeur </a:t>
            </a:r>
            <a:r>
              <a:rPr lang="fr-FR" sz="5600" b="1" dirty="0"/>
              <a:t>par tout moyen</a:t>
            </a:r>
            <a:r>
              <a:rPr lang="fr-FR" sz="5600" dirty="0"/>
              <a:t> permettant de rapporter la preuve de sa date de réception  (Décret 2013-1107 du 3 décembre 2013).  </a:t>
            </a:r>
          </a:p>
          <a:p>
            <a:pPr marL="118872" indent="0" algn="just">
              <a:buNone/>
            </a:pPr>
            <a:endParaRPr lang="fr-FR" sz="5600" dirty="0"/>
          </a:p>
          <a:p>
            <a:pPr lvl="1" algn="just"/>
            <a:r>
              <a:rPr lang="fr-FR" sz="5600" u="sng" dirty="0"/>
              <a:t>Il informe le cotisant</a:t>
            </a:r>
            <a:r>
              <a:rPr lang="fr-FR" sz="5600" dirty="0"/>
              <a:t>: </a:t>
            </a:r>
          </a:p>
          <a:p>
            <a:pPr marL="457200" lvl="1" indent="0" algn="just">
              <a:buNone/>
            </a:pPr>
            <a:endParaRPr lang="fr-FR" sz="5600" dirty="0"/>
          </a:p>
          <a:p>
            <a:pPr lvl="1" algn="just">
              <a:buFontTx/>
              <a:buChar char="-"/>
            </a:pPr>
            <a:r>
              <a:rPr lang="fr-FR" sz="5600" dirty="0"/>
              <a:t>De la </a:t>
            </a:r>
            <a:r>
              <a:rPr lang="fr-FR" sz="5600" b="1" dirty="0"/>
              <a:t>date et de l’heure </a:t>
            </a:r>
            <a:r>
              <a:rPr lang="fr-FR" sz="5600" dirty="0"/>
              <a:t>de la visite afin de lui permettre </a:t>
            </a:r>
            <a:r>
              <a:rPr lang="fr-FR" sz="5600" b="1" dirty="0"/>
              <a:t>d'organiser sa défense</a:t>
            </a:r>
          </a:p>
          <a:p>
            <a:pPr lvl="1" algn="just">
              <a:buFontTx/>
              <a:buChar char="-"/>
            </a:pPr>
            <a:r>
              <a:rPr lang="fr-FR" sz="5600" b="1" dirty="0"/>
              <a:t>De la possibilité de  se faire assister du conseil de son choix</a:t>
            </a:r>
            <a:endParaRPr lang="fr-FR" sz="5600" dirty="0"/>
          </a:p>
          <a:p>
            <a:pPr lvl="1" algn="just">
              <a:buFontTx/>
              <a:buChar char="-"/>
            </a:pPr>
            <a:r>
              <a:rPr lang="fr-FR" sz="5600" dirty="0"/>
              <a:t>Des </a:t>
            </a:r>
            <a:r>
              <a:rPr lang="fr-FR" sz="5600" b="1" dirty="0"/>
              <a:t>documents à préparer</a:t>
            </a:r>
            <a:endParaRPr lang="fr-FR" sz="5600" dirty="0"/>
          </a:p>
          <a:p>
            <a:pPr lvl="1" algn="just">
              <a:buFontTx/>
              <a:buChar char="-"/>
            </a:pPr>
            <a:r>
              <a:rPr lang="fr-FR" sz="5600" dirty="0"/>
              <a:t>De l’existence de la </a:t>
            </a:r>
            <a:r>
              <a:rPr lang="fr-FR" sz="5600" i="1" dirty="0">
                <a:solidFill>
                  <a:schemeClr val="tx1"/>
                </a:solidFill>
              </a:rPr>
              <a:t>charte du cotisant contrôlé </a:t>
            </a:r>
          </a:p>
          <a:p>
            <a:pPr lvl="1" algn="just">
              <a:buFontTx/>
              <a:buChar char="-"/>
            </a:pPr>
            <a:r>
              <a:rPr lang="fr-FR" sz="5600" dirty="0"/>
              <a:t>Le redressement consécutif à un avis qui ne comporterait pas toute ces mentions encoure la nullité. (</a:t>
            </a:r>
            <a:r>
              <a:rPr lang="fr-FR" sz="5600" dirty="0" err="1"/>
              <a:t>Cass</a:t>
            </a:r>
            <a:r>
              <a:rPr lang="fr-FR" sz="5600" dirty="0"/>
              <a:t>. 2°civ. 18 septembre 2014 n°13-17.084, </a:t>
            </a:r>
            <a:r>
              <a:rPr lang="fr-FR" sz="5600" dirty="0" err="1"/>
              <a:t>Cass</a:t>
            </a:r>
            <a:r>
              <a:rPr lang="fr-FR" sz="5600" dirty="0"/>
              <a:t>. 2°civ. 3 avril 2014 n°13-11.516). </a:t>
            </a:r>
          </a:p>
          <a:p>
            <a:pPr marL="118872" indent="0" algn="just">
              <a:buNone/>
            </a:pPr>
            <a:endParaRPr lang="fr-FR" sz="5600" dirty="0"/>
          </a:p>
          <a:p>
            <a:pPr algn="just">
              <a:buFont typeface="Wingdings" panose="05000000000000000000" pitchFamily="2" charset="2"/>
              <a:buChar char="q"/>
            </a:pPr>
            <a:r>
              <a:rPr lang="fr-FR" sz="6400" b="1" u="sng" dirty="0">
                <a:solidFill>
                  <a:schemeClr val="tx1"/>
                </a:solidFill>
              </a:rPr>
              <a:t>BIEN PREPARER LE CONTRÔLE </a:t>
            </a:r>
          </a:p>
          <a:p>
            <a:pPr marL="118872" indent="0" algn="just">
              <a:buNone/>
            </a:pPr>
            <a:endParaRPr lang="fr-FR" sz="5600" dirty="0"/>
          </a:p>
          <a:p>
            <a:pPr marL="118872" indent="0" algn="just">
              <a:buNone/>
            </a:pPr>
            <a:r>
              <a:rPr lang="fr-FR" sz="5600" dirty="0"/>
              <a:t>Que le contrôle s’effectue sur pièce ou sur place, il convient de </a:t>
            </a:r>
            <a:r>
              <a:rPr lang="fr-FR" sz="5600" b="1" dirty="0"/>
              <a:t>préparer minutieusement les documents </a:t>
            </a:r>
            <a:r>
              <a:rPr lang="fr-FR" sz="5600" dirty="0"/>
              <a:t>mentionnés dans l’avis mais également tout documents qui pourraient être demandés par l’agent en cours de contrôle.  </a:t>
            </a:r>
          </a:p>
          <a:p>
            <a:pPr marL="118872" indent="0" algn="just">
              <a:buNone/>
            </a:pPr>
            <a:endParaRPr lang="fr-FR" sz="5600" dirty="0"/>
          </a:p>
          <a:p>
            <a:pPr marL="118872" indent="0" algn="just">
              <a:buNone/>
            </a:pPr>
            <a:r>
              <a:rPr lang="fr-FR" sz="5600" dirty="0"/>
              <a:t>Dans la mesure du possible, il est préférable d’être présent lors du contrôle en tant que chef d’entreprise. L’assistance de la personne chargée de la gestion des salaires pour la préparation des documents est évidemment souhaitable. </a:t>
            </a:r>
          </a:p>
          <a:p>
            <a:pPr marL="118872" indent="0">
              <a:buNone/>
            </a:pPr>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19</a:t>
            </a:fld>
            <a:endParaRPr lang="fr-FR">
              <a:solidFill>
                <a:prstClr val="white">
                  <a:tint val="95000"/>
                </a:prstClr>
              </a:solidFill>
            </a:endParaRPr>
          </a:p>
        </p:txBody>
      </p:sp>
    </p:spTree>
    <p:extLst>
      <p:ext uri="{BB962C8B-B14F-4D97-AF65-F5344CB8AC3E}">
        <p14:creationId xmlns:p14="http://schemas.microsoft.com/office/powerpoint/2010/main" val="1674106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100" dirty="0"/>
              <a:t>AVANTAGE EN NATURE : </a:t>
            </a:r>
            <a:br>
              <a:rPr lang="fr-FR" sz="4100" dirty="0"/>
            </a:br>
            <a:r>
              <a:rPr lang="fr-FR" sz="4100" dirty="0"/>
              <a:t>Nature juridique </a:t>
            </a:r>
          </a:p>
        </p:txBody>
      </p:sp>
      <p:sp>
        <p:nvSpPr>
          <p:cNvPr id="3" name="Espace réservé du contenu 2"/>
          <p:cNvSpPr>
            <a:spLocks noGrp="1"/>
          </p:cNvSpPr>
          <p:nvPr>
            <p:ph idx="1"/>
          </p:nvPr>
        </p:nvSpPr>
        <p:spPr/>
        <p:txBody>
          <a:bodyPr>
            <a:normAutofit fontScale="25000" lnSpcReduction="20000"/>
          </a:bodyPr>
          <a:lstStyle/>
          <a:p>
            <a:pPr algn="just">
              <a:buClr>
                <a:schemeClr val="tx1"/>
              </a:buClr>
              <a:buFont typeface="Wingdings" panose="05000000000000000000" pitchFamily="2" charset="2"/>
              <a:buChar char="q"/>
            </a:pPr>
            <a:r>
              <a:rPr lang="fr-FR" sz="7200" b="1" u="sng" dirty="0">
                <a:solidFill>
                  <a:schemeClr val="tx1"/>
                </a:solidFill>
              </a:rPr>
              <a:t>DEFINITION : </a:t>
            </a:r>
          </a:p>
          <a:p>
            <a:pPr marL="118872" indent="0" algn="just">
              <a:buClr>
                <a:schemeClr val="tx1"/>
              </a:buClr>
              <a:buNone/>
            </a:pPr>
            <a:r>
              <a:rPr lang="fr-FR" sz="6400" i="1" dirty="0"/>
              <a:t>Prestations ou biens </a:t>
            </a:r>
            <a:r>
              <a:rPr lang="fr-FR" sz="6400" dirty="0">
                <a:cs typeface="Arial" panose="020B0604020202020204" pitchFamily="34" charset="0"/>
              </a:rPr>
              <a:t>fournis au salarié </a:t>
            </a:r>
            <a:r>
              <a:rPr lang="fr-FR" sz="6400" b="1" u="sng" dirty="0">
                <a:cs typeface="Arial" panose="020B0604020202020204" pitchFamily="34" charset="0"/>
              </a:rPr>
              <a:t>pour ses besoins personnels</a:t>
            </a:r>
            <a:r>
              <a:rPr lang="fr-FR" sz="6400" b="1" dirty="0">
                <a:cs typeface="Arial" panose="020B0604020202020204" pitchFamily="34" charset="0"/>
              </a:rPr>
              <a:t> </a:t>
            </a:r>
            <a:r>
              <a:rPr lang="fr-FR" sz="6400" dirty="0">
                <a:cs typeface="Arial" panose="020B0604020202020204" pitchFamily="34" charset="0"/>
              </a:rPr>
              <a:t>par l’employeur </a:t>
            </a:r>
          </a:p>
          <a:p>
            <a:pPr lvl="1" algn="just">
              <a:buClr>
                <a:schemeClr val="tx1"/>
              </a:buClr>
              <a:buFont typeface="Wingdings" panose="05000000000000000000" pitchFamily="2" charset="2"/>
              <a:buChar char="§"/>
            </a:pPr>
            <a:r>
              <a:rPr lang="fr-FR" sz="6400" dirty="0">
                <a:cs typeface="Arial" panose="020B0604020202020204" pitchFamily="34" charset="0"/>
              </a:rPr>
              <a:t>Soit </a:t>
            </a:r>
            <a:r>
              <a:rPr lang="fr-FR" sz="6400" b="1" dirty="0">
                <a:cs typeface="Arial" panose="020B0604020202020204" pitchFamily="34" charset="0"/>
              </a:rPr>
              <a:t>gratuitement</a:t>
            </a:r>
            <a:r>
              <a:rPr lang="fr-FR" sz="6400" dirty="0">
                <a:cs typeface="Arial" panose="020B0604020202020204" pitchFamily="34" charset="0"/>
              </a:rPr>
              <a:t> par l'employeur </a:t>
            </a:r>
          </a:p>
          <a:p>
            <a:pPr lvl="1" algn="just">
              <a:buClr>
                <a:schemeClr val="tx1"/>
              </a:buClr>
              <a:buFont typeface="Wingdings" panose="05000000000000000000" pitchFamily="2" charset="2"/>
              <a:buChar char="§"/>
            </a:pPr>
            <a:r>
              <a:rPr lang="fr-FR" sz="6400" dirty="0">
                <a:cs typeface="Arial" panose="020B0604020202020204" pitchFamily="34" charset="0"/>
              </a:rPr>
              <a:t>Soit moyennant une </a:t>
            </a:r>
            <a:r>
              <a:rPr lang="fr-FR" sz="6400" b="1" dirty="0">
                <a:cs typeface="Arial" panose="020B0604020202020204" pitchFamily="34" charset="0"/>
              </a:rPr>
              <a:t>participation du salarié inférieure à leur valeur réelle</a:t>
            </a:r>
            <a:endParaRPr lang="fr-FR" sz="6400" dirty="0">
              <a:cs typeface="Arial" panose="020B0604020202020204" pitchFamily="34" charset="0"/>
            </a:endParaRPr>
          </a:p>
          <a:p>
            <a:pPr marL="118872" indent="0" algn="just">
              <a:buClr>
                <a:schemeClr val="tx1"/>
              </a:buClr>
              <a:buNone/>
            </a:pPr>
            <a:endParaRPr lang="fr-FR" sz="4800" dirty="0">
              <a:cs typeface="Arial" panose="020B0604020202020204" pitchFamily="34" charset="0"/>
            </a:endParaRPr>
          </a:p>
          <a:p>
            <a:pPr marL="118872" indent="0" algn="just">
              <a:buClr>
                <a:schemeClr val="tx1"/>
              </a:buClr>
              <a:buNone/>
            </a:pPr>
            <a:endParaRPr lang="fr-FR" sz="800" dirty="0">
              <a:cs typeface="Arial" panose="020B0604020202020204" pitchFamily="34" charset="0"/>
            </a:endParaRPr>
          </a:p>
          <a:p>
            <a:pPr algn="just">
              <a:buClr>
                <a:schemeClr val="tx1"/>
              </a:buClr>
              <a:buFont typeface="Wingdings" panose="05000000000000000000" pitchFamily="2" charset="2"/>
              <a:buChar char="q"/>
            </a:pPr>
            <a:r>
              <a:rPr lang="fr-FR" sz="7200" b="1" u="sng" dirty="0">
                <a:solidFill>
                  <a:schemeClr val="tx1"/>
                </a:solidFill>
                <a:cs typeface="Arial" panose="020B0604020202020204" pitchFamily="34" charset="0"/>
              </a:rPr>
              <a:t>MISE EN PLACE DE L’AVANTAGE :</a:t>
            </a:r>
          </a:p>
          <a:p>
            <a:pPr marL="118872" indent="0" algn="just">
              <a:buClr>
                <a:schemeClr val="tx1"/>
              </a:buClr>
              <a:buNone/>
            </a:pPr>
            <a:endParaRPr lang="fr-FR" sz="6400" dirty="0">
              <a:cs typeface="Arial" panose="020B0604020202020204" pitchFamily="34" charset="0"/>
            </a:endParaRPr>
          </a:p>
          <a:p>
            <a:pPr lvl="1" indent="-273600" algn="just">
              <a:buClr>
                <a:schemeClr val="tx1"/>
              </a:buClr>
              <a:buFont typeface="Wingdings" panose="05000000000000000000" pitchFamily="2" charset="2"/>
              <a:buChar char="§"/>
            </a:pPr>
            <a:r>
              <a:rPr lang="fr-FR" sz="6400" b="1" dirty="0">
                <a:cs typeface="Arial" panose="020B0604020202020204" pitchFamily="34" charset="0"/>
              </a:rPr>
              <a:t>Soit en raison du poste ou de la fonction, par voie contractuelle ou d’accord collectif</a:t>
            </a:r>
            <a:r>
              <a:rPr lang="fr-FR" sz="6400" dirty="0">
                <a:cs typeface="Arial" panose="020B0604020202020204" pitchFamily="34" charset="0"/>
              </a:rPr>
              <a:t>:  fourniture d'un logement ou d’un véhicule de fonction ou de nourriture dans le secteur de l’hôtellerie restauration par exemple</a:t>
            </a:r>
          </a:p>
          <a:p>
            <a:pPr marL="118872" indent="-273600" algn="just">
              <a:buClr>
                <a:schemeClr val="tx1"/>
              </a:buClr>
              <a:buNone/>
            </a:pPr>
            <a:r>
              <a:rPr lang="fr-FR" sz="6400" dirty="0">
                <a:cs typeface="Arial" panose="020B0604020202020204" pitchFamily="34" charset="0"/>
              </a:rPr>
              <a:t>	</a:t>
            </a:r>
          </a:p>
          <a:p>
            <a:pPr lvl="1" indent="-273600" algn="just">
              <a:buClr>
                <a:schemeClr val="tx1"/>
              </a:buClr>
              <a:buFont typeface="Wingdings" panose="05000000000000000000" pitchFamily="2" charset="2"/>
              <a:buChar char="§"/>
            </a:pPr>
            <a:r>
              <a:rPr lang="fr-FR" sz="6400" b="1" dirty="0">
                <a:cs typeface="Arial" panose="020B0604020202020204" pitchFamily="34" charset="0"/>
              </a:rPr>
              <a:t>Soit en raison d'un usage de l'entreprise</a:t>
            </a:r>
            <a:r>
              <a:rPr lang="fr-FR" sz="6400" dirty="0">
                <a:cs typeface="Arial" panose="020B0604020202020204" pitchFamily="34" charset="0"/>
              </a:rPr>
              <a:t>. Il peut alors s'agir de la fourniture gratuite ou à des tarifs préférentiels de biens et services produits par l'entreprise </a:t>
            </a:r>
          </a:p>
          <a:p>
            <a:pPr marL="457920" lvl="1" indent="0" algn="just">
              <a:buClr>
                <a:schemeClr val="tx1"/>
              </a:buClr>
              <a:buNone/>
            </a:pPr>
            <a:endParaRPr lang="fr-FR" sz="6400" dirty="0">
              <a:cs typeface="Arial" panose="020B0604020202020204" pitchFamily="34" charset="0"/>
            </a:endParaRPr>
          </a:p>
          <a:p>
            <a:pPr lvl="1" indent="-273600" algn="just">
              <a:buClr>
                <a:schemeClr val="tx1"/>
              </a:buClr>
              <a:buFont typeface="Wingdings" panose="05000000000000000000" pitchFamily="2" charset="2"/>
              <a:buChar char="§"/>
            </a:pPr>
            <a:r>
              <a:rPr lang="fr-FR" sz="6400" b="1" dirty="0">
                <a:cs typeface="Arial" panose="020B0604020202020204" pitchFamily="34" charset="0"/>
              </a:rPr>
              <a:t>Soit de façon ponctuelle et liée à un événement particulier </a:t>
            </a:r>
            <a:r>
              <a:rPr lang="fr-FR" sz="6400" dirty="0">
                <a:cs typeface="Arial" panose="020B0604020202020204" pitchFamily="34" charset="0"/>
              </a:rPr>
              <a:t>(cadeau, voyage, invitation à déjeuner… )</a:t>
            </a:r>
          </a:p>
          <a:p>
            <a:pPr marL="118872" indent="0" algn="just">
              <a:buClr>
                <a:schemeClr val="tx1"/>
              </a:buClr>
              <a:buNone/>
            </a:pPr>
            <a:endParaRPr lang="fr-FR" sz="4400" dirty="0"/>
          </a:p>
          <a:p>
            <a:pPr marL="118872" indent="0" algn="just">
              <a:buClr>
                <a:schemeClr val="tx1"/>
              </a:buClr>
              <a:buNone/>
            </a:pPr>
            <a:endParaRPr lang="fr-FR" sz="2400" b="1" u="sng" dirty="0"/>
          </a:p>
          <a:p>
            <a:pPr algn="just">
              <a:buClr>
                <a:schemeClr val="tx1"/>
              </a:buClr>
              <a:buFont typeface="Wingdings" panose="05000000000000000000" pitchFamily="2" charset="2"/>
              <a:buChar char="q"/>
            </a:pPr>
            <a:r>
              <a:rPr lang="fr-FR" sz="7200" b="1" u="sng" dirty="0">
                <a:solidFill>
                  <a:schemeClr val="tx1"/>
                </a:solidFill>
              </a:rPr>
              <a:t>REGIME FISCAL ET SOCIAL : </a:t>
            </a:r>
          </a:p>
          <a:p>
            <a:pPr marL="118872" indent="0" algn="just">
              <a:buClr>
                <a:schemeClr val="tx1"/>
              </a:buClr>
              <a:buNone/>
            </a:pPr>
            <a:endParaRPr lang="fr-FR" sz="4400" dirty="0"/>
          </a:p>
          <a:p>
            <a:pPr marL="118872" indent="0">
              <a:buClr>
                <a:schemeClr val="tx1"/>
              </a:buClr>
              <a:buNone/>
            </a:pPr>
            <a:r>
              <a:rPr lang="fr-FR" sz="6400" dirty="0"/>
              <a:t>Les avantages constitue un </a:t>
            </a:r>
            <a:r>
              <a:rPr lang="fr-FR" sz="6400" b="1" dirty="0"/>
              <a:t>élément de rémunération </a:t>
            </a:r>
            <a:r>
              <a:rPr lang="fr-FR" sz="6400" dirty="0"/>
              <a:t>en ce qu’ils permettent aux salariés de faire l’économie de frais qu’ils auraient dû normalement supporter. Ils sont dès lors soumis à cotisations sociales  et à l’impôt sur le revenu.  </a:t>
            </a:r>
            <a:r>
              <a:rPr lang="fr-FR" sz="4400" dirty="0"/>
              <a:t>( CSS, art. L. 242-1  </a:t>
            </a:r>
            <a:r>
              <a:rPr lang="fr-FR" sz="4400" dirty="0">
                <a:cs typeface="Arial" panose="020B0604020202020204" pitchFamily="34" charset="0"/>
              </a:rPr>
              <a:t>CGI, art. 82 BOI-RSA-BASE-20-20,  10) </a:t>
            </a:r>
          </a:p>
          <a:p>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endParaRPr lang="fr-FR" dirty="0">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2</a:t>
            </a:fld>
            <a:endParaRPr lang="fr-FR">
              <a:solidFill>
                <a:prstClr val="white">
                  <a:tint val="95000"/>
                </a:prstClr>
              </a:solidFill>
            </a:endParaRPr>
          </a:p>
        </p:txBody>
      </p:sp>
    </p:spTree>
    <p:extLst>
      <p:ext uri="{BB962C8B-B14F-4D97-AF65-F5344CB8AC3E}">
        <p14:creationId xmlns:p14="http://schemas.microsoft.com/office/powerpoint/2010/main" val="1604895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Contrôle URSSAF </a:t>
            </a:r>
            <a:br>
              <a:rPr lang="fr-FR" dirty="0"/>
            </a:br>
            <a:r>
              <a:rPr lang="fr-FR" dirty="0"/>
              <a:t>La lettre d’observations  </a:t>
            </a:r>
          </a:p>
        </p:txBody>
      </p:sp>
      <p:sp>
        <p:nvSpPr>
          <p:cNvPr id="3" name="Espace réservé du contenu 2"/>
          <p:cNvSpPr>
            <a:spLocks noGrp="1"/>
          </p:cNvSpPr>
          <p:nvPr>
            <p:ph idx="1"/>
          </p:nvPr>
        </p:nvSpPr>
        <p:spPr/>
        <p:txBody>
          <a:bodyPr>
            <a:normAutofit fontScale="25000" lnSpcReduction="20000"/>
          </a:bodyPr>
          <a:lstStyle/>
          <a:p>
            <a:pPr algn="just">
              <a:buFont typeface="Wingdings" panose="05000000000000000000" pitchFamily="2" charset="2"/>
              <a:buChar char="q"/>
            </a:pPr>
            <a:r>
              <a:rPr lang="fr-FR" sz="6400" b="1" u="sng" dirty="0">
                <a:solidFill>
                  <a:schemeClr val="tx1"/>
                </a:solidFill>
              </a:rPr>
              <a:t>Les inspecteurs doivent communiquer leurs observations, qu’il y ait ou non redressement</a:t>
            </a:r>
          </a:p>
          <a:p>
            <a:pPr marL="118872" indent="0" algn="just">
              <a:buNone/>
            </a:pPr>
            <a:endParaRPr lang="fr-FR" sz="2000" dirty="0"/>
          </a:p>
          <a:p>
            <a:pPr lvl="1" algn="just"/>
            <a:r>
              <a:rPr lang="fr-FR" sz="5600" b="1" i="1" u="sng" dirty="0">
                <a:solidFill>
                  <a:schemeClr val="tx1"/>
                </a:solidFill>
              </a:rPr>
              <a:t>Si pas de redressement envisagé </a:t>
            </a:r>
            <a:r>
              <a:rPr lang="fr-FR" sz="5600" b="1" i="1" dirty="0">
                <a:solidFill>
                  <a:schemeClr val="tx1"/>
                </a:solidFill>
              </a:rPr>
              <a:t>: </a:t>
            </a:r>
          </a:p>
          <a:p>
            <a:pPr lvl="2" algn="just"/>
            <a:r>
              <a:rPr lang="fr-FR" sz="5600" b="1" dirty="0"/>
              <a:t>L’absence d’observations </a:t>
            </a:r>
            <a:r>
              <a:rPr lang="fr-FR" sz="5600" dirty="0"/>
              <a:t>dans la lettre vaut </a:t>
            </a:r>
            <a:r>
              <a:rPr lang="fr-FR" sz="5600" b="1" dirty="0"/>
              <a:t>accord tacite des pratiques du cotisant</a:t>
            </a:r>
            <a:r>
              <a:rPr lang="fr-FR" sz="5600" dirty="0"/>
              <a:t>. </a:t>
            </a:r>
            <a:r>
              <a:rPr lang="fr-FR" sz="5600" i="1" dirty="0"/>
              <a:t>(CSS, art. R. 243-59, al. 9).</a:t>
            </a:r>
            <a:r>
              <a:rPr lang="fr-FR" sz="5600" dirty="0"/>
              <a:t> Le cotisant pourra donc se prévaloir de ce document dans le cadre d’un </a:t>
            </a:r>
            <a:r>
              <a:rPr lang="fr-FR" sz="5600"/>
              <a:t>futur redressement </a:t>
            </a:r>
            <a:endParaRPr lang="fr-FR" sz="5600" dirty="0"/>
          </a:p>
          <a:p>
            <a:pPr lvl="2" algn="just"/>
            <a:r>
              <a:rPr lang="fr-FR" sz="5600" dirty="0"/>
              <a:t>Les </a:t>
            </a:r>
            <a:r>
              <a:rPr lang="fr-FR" sz="5600" b="1" dirty="0"/>
              <a:t>observations formulées pour l’avenir en des termes impératifs </a:t>
            </a:r>
            <a:r>
              <a:rPr lang="fr-FR" sz="5600" dirty="0"/>
              <a:t>constituent une décision de l’organisme de recouvrement </a:t>
            </a:r>
            <a:r>
              <a:rPr lang="fr-FR" sz="5600" b="1" dirty="0"/>
              <a:t>susceptible d’un recours devant les juridictions du contentieux général de la sécurité sociale </a:t>
            </a:r>
            <a:r>
              <a:rPr lang="fr-FR" sz="5600" i="1" dirty="0"/>
              <a:t>(</a:t>
            </a:r>
            <a:r>
              <a:rPr lang="fr-FR" sz="5600" i="1" dirty="0" err="1"/>
              <a:t>Cass</a:t>
            </a:r>
            <a:r>
              <a:rPr lang="fr-FR" sz="5600" i="1" dirty="0"/>
              <a:t>. 2</a:t>
            </a:r>
            <a:r>
              <a:rPr lang="fr-FR" sz="5600" i="1" baseline="30000" dirty="0"/>
              <a:t>e</a:t>
            </a:r>
            <a:r>
              <a:rPr lang="fr-FR" sz="5600" i="1" dirty="0"/>
              <a:t> civ., 19 juin 2008, n° 07-11.571)</a:t>
            </a:r>
          </a:p>
          <a:p>
            <a:pPr marL="768096" lvl="2" indent="0" algn="just">
              <a:buNone/>
            </a:pPr>
            <a:endParaRPr lang="fr-FR" sz="800" dirty="0"/>
          </a:p>
          <a:p>
            <a:pPr lvl="1" algn="just"/>
            <a:r>
              <a:rPr lang="fr-FR" sz="5600" b="1" i="1" u="sng" dirty="0">
                <a:solidFill>
                  <a:schemeClr val="tx1"/>
                </a:solidFill>
              </a:rPr>
              <a:t>Si un redressement est envisagé :</a:t>
            </a:r>
            <a:r>
              <a:rPr lang="fr-FR" sz="5600" b="1" i="1" dirty="0">
                <a:solidFill>
                  <a:schemeClr val="tx1"/>
                </a:solidFill>
              </a:rPr>
              <a:t> </a:t>
            </a:r>
            <a:endParaRPr lang="fr-FR" sz="5600" dirty="0"/>
          </a:p>
          <a:p>
            <a:pPr lvl="2" algn="just"/>
            <a:r>
              <a:rPr lang="fr-FR" sz="5600" dirty="0"/>
              <a:t>Les observations doivent être </a:t>
            </a:r>
            <a:r>
              <a:rPr lang="fr-FR" sz="5600" b="1" dirty="0"/>
              <a:t>suffisamment détaillées</a:t>
            </a:r>
            <a:r>
              <a:rPr lang="fr-FR" sz="5600" dirty="0"/>
              <a:t> et c</a:t>
            </a:r>
            <a:r>
              <a:rPr lang="fr-FR" sz="5600" b="1" dirty="0"/>
              <a:t>irconstanciées</a:t>
            </a:r>
            <a:r>
              <a:rPr lang="fr-FR" sz="5600" dirty="0"/>
              <a:t> pour permettre au cotisant contrôlé d’exercer son droit à la défense </a:t>
            </a:r>
            <a:r>
              <a:rPr lang="fr-FR" sz="5600" i="1" dirty="0"/>
              <a:t>(Circ. DSS/SDF/5B n° 99-726 du 30 décembre 1999)</a:t>
            </a:r>
            <a:endParaRPr lang="fr-FR" sz="5600" dirty="0"/>
          </a:p>
          <a:p>
            <a:pPr lvl="2" algn="just"/>
            <a:r>
              <a:rPr lang="fr-FR" sz="5600" dirty="0"/>
              <a:t>l’Urssaf doit mentionner</a:t>
            </a:r>
            <a:r>
              <a:rPr lang="fr-FR" sz="5600" i="1" dirty="0"/>
              <a:t>: </a:t>
            </a:r>
            <a:r>
              <a:rPr lang="fr-FR" sz="5600" dirty="0"/>
              <a:t>les </a:t>
            </a:r>
            <a:r>
              <a:rPr lang="fr-FR" sz="5600" b="1" dirty="0"/>
              <a:t>chefs de redressement envisagés</a:t>
            </a:r>
            <a:r>
              <a:rPr lang="fr-FR" sz="5600" dirty="0"/>
              <a:t>; les </a:t>
            </a:r>
            <a:r>
              <a:rPr lang="fr-FR" sz="5600" b="1" dirty="0"/>
              <a:t>périodes concernées</a:t>
            </a:r>
            <a:r>
              <a:rPr lang="fr-FR" sz="5600" dirty="0"/>
              <a:t> ; le </a:t>
            </a:r>
            <a:r>
              <a:rPr lang="fr-FR" sz="5600" b="1" dirty="0"/>
              <a:t>mode de calcul,</a:t>
            </a:r>
            <a:r>
              <a:rPr lang="fr-FR" sz="5600" dirty="0"/>
              <a:t>  les éventuelles </a:t>
            </a:r>
            <a:r>
              <a:rPr lang="fr-FR" sz="5600" b="1" dirty="0"/>
              <a:t>majorations et pénalités</a:t>
            </a:r>
            <a:r>
              <a:rPr lang="fr-FR" sz="5600" dirty="0"/>
              <a:t> envisagées</a:t>
            </a:r>
          </a:p>
          <a:p>
            <a:pPr marL="768096" lvl="2" indent="0" algn="just">
              <a:buNone/>
            </a:pPr>
            <a:endParaRPr lang="fr-FR" sz="3600" dirty="0"/>
          </a:p>
          <a:p>
            <a:pPr lvl="0" algn="just">
              <a:buFont typeface="Wingdings" panose="05000000000000000000" pitchFamily="2" charset="2"/>
              <a:buChar char="q"/>
            </a:pPr>
            <a:r>
              <a:rPr lang="fr-FR" sz="6400" b="1" u="sng" dirty="0">
                <a:solidFill>
                  <a:schemeClr val="tx1"/>
                </a:solidFill>
              </a:rPr>
              <a:t>Dans tous les cas vous disposez d’un délai de 30 jours pour répondre par LRAR</a:t>
            </a:r>
          </a:p>
          <a:p>
            <a:pPr marL="118872" lvl="0" indent="0" algn="just">
              <a:buNone/>
            </a:pPr>
            <a:endParaRPr lang="fr-FR" dirty="0"/>
          </a:p>
          <a:p>
            <a:pPr lvl="1" algn="just"/>
            <a:r>
              <a:rPr lang="fr-FR" sz="5600" dirty="0"/>
              <a:t>La lettre d’observations mentionne ce droit de réponse et </a:t>
            </a:r>
            <a:r>
              <a:rPr lang="fr-FR" sz="5600" b="1" dirty="0"/>
              <a:t>la faculté </a:t>
            </a:r>
            <a:r>
              <a:rPr lang="fr-FR" sz="5600" dirty="0"/>
              <a:t>de </a:t>
            </a:r>
            <a:r>
              <a:rPr lang="fr-FR" sz="5600" b="1" dirty="0"/>
              <a:t>se faire assister</a:t>
            </a:r>
            <a:r>
              <a:rPr lang="fr-FR" sz="5600" dirty="0"/>
              <a:t> d’un </a:t>
            </a:r>
            <a:r>
              <a:rPr lang="fr-FR" sz="5600" b="1" dirty="0"/>
              <a:t>conseil</a:t>
            </a:r>
            <a:endParaRPr lang="fr-FR" sz="5600" dirty="0"/>
          </a:p>
          <a:p>
            <a:pPr lvl="1" algn="just"/>
            <a:r>
              <a:rPr lang="fr-FR" sz="5600" dirty="0"/>
              <a:t>La réponse est </a:t>
            </a:r>
            <a:r>
              <a:rPr lang="fr-FR" sz="5600" b="1" dirty="0"/>
              <a:t>motivée en droit et en faits </a:t>
            </a:r>
            <a:r>
              <a:rPr lang="fr-FR" sz="5600" dirty="0"/>
              <a:t>et peut aussi comporter des </a:t>
            </a:r>
            <a:r>
              <a:rPr lang="fr-FR" sz="5600" b="1" dirty="0"/>
              <a:t>documents et pièces.</a:t>
            </a:r>
            <a:endParaRPr lang="fr-FR" sz="5600" dirty="0"/>
          </a:p>
          <a:p>
            <a:pPr lvl="1" algn="just"/>
            <a:r>
              <a:rPr lang="fr-FR" sz="5600" dirty="0"/>
              <a:t>Le non exercice du droit de réponse ne prive pas de la faculté d’invoquer </a:t>
            </a:r>
            <a:r>
              <a:rPr lang="fr-FR" sz="5600" b="1" dirty="0"/>
              <a:t>l’insuffisance d’observations devant le TASS </a:t>
            </a:r>
            <a:r>
              <a:rPr lang="fr-FR" sz="5600" i="1" dirty="0"/>
              <a:t>(</a:t>
            </a:r>
            <a:r>
              <a:rPr lang="fr-FR" sz="5600" i="1" dirty="0" err="1"/>
              <a:t>Cass</a:t>
            </a:r>
            <a:r>
              <a:rPr lang="fr-FR" sz="5600" i="1" dirty="0"/>
              <a:t>. 2</a:t>
            </a:r>
            <a:r>
              <a:rPr lang="fr-FR" sz="5600" i="1" baseline="30000" dirty="0"/>
              <a:t>e</a:t>
            </a:r>
            <a:r>
              <a:rPr lang="fr-FR" sz="5600" i="1" dirty="0"/>
              <a:t> civ., 9 février 2006, n° 04-30.535)</a:t>
            </a:r>
            <a:endParaRPr lang="fr-FR" sz="5600" dirty="0"/>
          </a:p>
          <a:p>
            <a:pPr lvl="1" algn="just"/>
            <a:r>
              <a:rPr lang="fr-FR" sz="5600" dirty="0"/>
              <a:t>Si le cotisant répond dans le délai imparti, la mise en recouvrement </a:t>
            </a:r>
            <a:r>
              <a:rPr lang="fr-FR" sz="5600" b="1" dirty="0"/>
              <a:t>ne peut intervenir</a:t>
            </a:r>
            <a:r>
              <a:rPr lang="fr-FR" sz="5600" dirty="0"/>
              <a:t> :</a:t>
            </a:r>
          </a:p>
          <a:p>
            <a:pPr lvl="2" algn="just"/>
            <a:r>
              <a:rPr lang="fr-FR" sz="5600" b="1" dirty="0"/>
              <a:t>ni avant</a:t>
            </a:r>
            <a:r>
              <a:rPr lang="fr-FR" sz="5600" dirty="0"/>
              <a:t> l’</a:t>
            </a:r>
            <a:r>
              <a:rPr lang="fr-FR" sz="5600" b="1" dirty="0"/>
              <a:t>expiration</a:t>
            </a:r>
            <a:r>
              <a:rPr lang="fr-FR" sz="5600" dirty="0"/>
              <a:t> de ce </a:t>
            </a:r>
            <a:r>
              <a:rPr lang="fr-FR" sz="5600" b="1" dirty="0"/>
              <a:t>délai</a:t>
            </a:r>
            <a:r>
              <a:rPr lang="fr-FR" sz="5600" dirty="0"/>
              <a:t> </a:t>
            </a:r>
          </a:p>
          <a:p>
            <a:pPr lvl="2" algn="just"/>
            <a:r>
              <a:rPr lang="fr-FR" sz="5600" b="1" dirty="0"/>
              <a:t>ni avant</a:t>
            </a:r>
            <a:r>
              <a:rPr lang="fr-FR" sz="5600" dirty="0"/>
              <a:t> que </a:t>
            </a:r>
            <a:r>
              <a:rPr lang="fr-FR" sz="5600" b="1" dirty="0"/>
              <a:t>l’inspecteur du recouvrement ait répondu</a:t>
            </a:r>
            <a:r>
              <a:rPr lang="fr-FR" sz="5600" dirty="0"/>
              <a:t> aux observations de l’employeur </a:t>
            </a:r>
            <a:r>
              <a:rPr lang="fr-FR" sz="5600" i="1" dirty="0"/>
              <a:t>(CSS, art. R. 243-59, al. 7)</a:t>
            </a:r>
            <a:endParaRPr lang="fr-FR" sz="5600" dirty="0"/>
          </a:p>
          <a:p>
            <a:pPr marL="118872" indent="0">
              <a:buNone/>
            </a:pPr>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endParaRPr lang="fr-FR" dirty="0">
              <a:solidFill>
                <a:prstClr val="white">
                  <a:tint val="95000"/>
                </a:prstClr>
              </a:solidFill>
            </a:endParaRP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20</a:t>
            </a:fld>
            <a:endParaRPr lang="fr-FR">
              <a:solidFill>
                <a:prstClr val="white">
                  <a:tint val="95000"/>
                </a:prstClr>
              </a:solidFill>
            </a:endParaRPr>
          </a:p>
        </p:txBody>
      </p:sp>
    </p:spTree>
    <p:extLst>
      <p:ext uri="{BB962C8B-B14F-4D97-AF65-F5344CB8AC3E}">
        <p14:creationId xmlns:p14="http://schemas.microsoft.com/office/powerpoint/2010/main" val="1541258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100" dirty="0"/>
              <a:t>AVANTAGE EN NATURE : </a:t>
            </a:r>
            <a:br>
              <a:rPr lang="fr-FR" sz="4100" dirty="0"/>
            </a:br>
            <a:r>
              <a:rPr lang="fr-FR" sz="4100" dirty="0"/>
              <a:t>Modalités de remboursement  </a:t>
            </a:r>
          </a:p>
        </p:txBody>
      </p:sp>
      <p:sp>
        <p:nvSpPr>
          <p:cNvPr id="3" name="Espace réservé du contenu 2"/>
          <p:cNvSpPr>
            <a:spLocks noGrp="1"/>
          </p:cNvSpPr>
          <p:nvPr>
            <p:ph idx="1"/>
          </p:nvPr>
        </p:nvSpPr>
        <p:spPr/>
        <p:txBody>
          <a:bodyPr>
            <a:normAutofit fontScale="47500" lnSpcReduction="20000"/>
          </a:bodyPr>
          <a:lstStyle/>
          <a:p>
            <a:pPr marL="118872" indent="0" algn="ctr">
              <a:buClr>
                <a:schemeClr val="tx1"/>
              </a:buClr>
              <a:buNone/>
            </a:pPr>
            <a:r>
              <a:rPr lang="fr-FR" b="1" u="sng" dirty="0"/>
              <a:t>L'arrêté du 10 décembre 2002 prévoit deux modes d'évaluation :</a:t>
            </a:r>
          </a:p>
          <a:p>
            <a:pPr algn="ctr">
              <a:buClr>
                <a:schemeClr val="tx1"/>
              </a:buClr>
            </a:pPr>
            <a:endParaRPr lang="fr-FR" b="1" u="sng" dirty="0"/>
          </a:p>
          <a:p>
            <a:pPr marL="171450" indent="-171450" algn="just">
              <a:buClr>
                <a:schemeClr val="tx1"/>
              </a:buClr>
              <a:buFont typeface="Wingdings" panose="05000000000000000000" pitchFamily="2" charset="2"/>
              <a:buChar char="q"/>
            </a:pPr>
            <a:r>
              <a:rPr lang="fr-FR" b="1" dirty="0">
                <a:solidFill>
                  <a:schemeClr val="tx1"/>
                </a:solidFill>
              </a:rPr>
              <a:t> </a:t>
            </a:r>
            <a:r>
              <a:rPr lang="fr-FR" b="1" u="sng" dirty="0">
                <a:solidFill>
                  <a:schemeClr val="tx1"/>
                </a:solidFill>
              </a:rPr>
              <a:t>EVALUATION FORFAITAIRE</a:t>
            </a:r>
            <a:r>
              <a:rPr lang="fr-FR" b="1" dirty="0">
                <a:solidFill>
                  <a:schemeClr val="tx1"/>
                </a:solidFill>
              </a:rPr>
              <a:t>:</a:t>
            </a:r>
          </a:p>
          <a:p>
            <a:pPr algn="just">
              <a:buClr>
                <a:schemeClr val="tx1"/>
              </a:buClr>
            </a:pPr>
            <a:endParaRPr lang="fr-FR" b="1" dirty="0"/>
          </a:p>
          <a:p>
            <a:pPr algn="just">
              <a:buClr>
                <a:schemeClr val="tx1"/>
              </a:buClr>
            </a:pPr>
            <a:r>
              <a:rPr lang="fr-FR" b="1" dirty="0"/>
              <a:t>Concerne uniquement les principaux avantages en nature</a:t>
            </a:r>
            <a:r>
              <a:rPr lang="fr-FR" dirty="0"/>
              <a:t> : nourriture, logement, véhicule et outils issus des NTIC, sauf s'ils sont fournis à des mandataires sociaux. </a:t>
            </a:r>
          </a:p>
          <a:p>
            <a:pPr marL="118872" indent="0" algn="just">
              <a:buClr>
                <a:schemeClr val="tx1"/>
              </a:buClr>
              <a:buNone/>
            </a:pPr>
            <a:br>
              <a:rPr lang="fr-FR" dirty="0"/>
            </a:br>
            <a:r>
              <a:rPr lang="fr-FR" dirty="0"/>
              <a:t>Les montants forfaitaires des avantages en nature nourriture et logement sont revalorisés au 1</a:t>
            </a:r>
            <a:r>
              <a:rPr lang="fr-FR" baseline="30000" dirty="0"/>
              <a:t>er</a:t>
            </a:r>
            <a:r>
              <a:rPr lang="fr-FR" dirty="0"/>
              <a:t> janvier de chaque année. </a:t>
            </a:r>
          </a:p>
          <a:p>
            <a:pPr algn="just">
              <a:buClr>
                <a:schemeClr val="tx1"/>
              </a:buClr>
            </a:pPr>
            <a:endParaRPr lang="fr-FR" dirty="0"/>
          </a:p>
          <a:p>
            <a:pPr marL="285750" indent="-285750" algn="just">
              <a:buClr>
                <a:schemeClr val="tx1"/>
              </a:buClr>
              <a:buFont typeface="Wingdings" panose="05000000000000000000" pitchFamily="2" charset="2"/>
              <a:buChar char="q"/>
            </a:pPr>
            <a:r>
              <a:rPr lang="fr-FR" b="1" u="sng" dirty="0">
                <a:solidFill>
                  <a:schemeClr val="tx1"/>
                </a:solidFill>
              </a:rPr>
              <a:t>EVALUATION SELON LA VALEUR REELLE</a:t>
            </a:r>
            <a:r>
              <a:rPr lang="fr-FR" b="1" dirty="0">
                <a:solidFill>
                  <a:schemeClr val="tx1"/>
                </a:solidFill>
              </a:rPr>
              <a:t>: </a:t>
            </a:r>
          </a:p>
          <a:p>
            <a:pPr marL="118872" indent="0" algn="just">
              <a:buClr>
                <a:schemeClr val="tx1"/>
              </a:buClr>
              <a:buNone/>
            </a:pPr>
            <a:endParaRPr lang="fr-FR" b="1" dirty="0"/>
          </a:p>
          <a:p>
            <a:pPr algn="just">
              <a:buClr>
                <a:schemeClr val="tx1"/>
              </a:buClr>
            </a:pPr>
            <a:r>
              <a:rPr lang="fr-FR" b="1" dirty="0"/>
              <a:t>Concerne tous les avantages en nature autres que nourriture</a:t>
            </a:r>
          </a:p>
          <a:p>
            <a:pPr algn="just">
              <a:buClr>
                <a:schemeClr val="tx1"/>
              </a:buClr>
            </a:pPr>
            <a:r>
              <a:rPr lang="fr-FR" b="1" dirty="0"/>
              <a:t>Il convient dans ce cas là de conserver les </a:t>
            </a:r>
            <a:r>
              <a:rPr lang="fr-FR" b="1" u="sng" dirty="0"/>
              <a:t>justificatifs</a:t>
            </a:r>
            <a:r>
              <a:rPr lang="fr-FR" b="1" dirty="0"/>
              <a:t> en cas de contrôle</a:t>
            </a:r>
          </a:p>
          <a:p>
            <a:pPr marL="118872" indent="0" algn="just">
              <a:buClr>
                <a:schemeClr val="tx1"/>
              </a:buClr>
              <a:buNone/>
            </a:pPr>
            <a:br>
              <a:rPr lang="fr-FR" dirty="0"/>
            </a:br>
            <a:r>
              <a:rPr lang="fr-FR" dirty="0"/>
              <a:t>La valeur réelle est déterminée sur la base de l'économie réalisée par les salariés qui en bénéficient, et non sur la base du prix de revient pour l'employeur.</a:t>
            </a:r>
          </a:p>
          <a:p>
            <a:pPr marL="118872" indent="0" algn="just">
              <a:buClr>
                <a:schemeClr val="tx1"/>
              </a:buClr>
              <a:buNone/>
            </a:pPr>
            <a:br>
              <a:rPr lang="fr-FR" dirty="0"/>
            </a:br>
            <a:r>
              <a:rPr lang="fr-FR" dirty="0"/>
              <a:t>Si les avantages nourriture et logement sont fournis à un dirigeant d'entreprise, ils sont obligatoirement déterminés d'après la valeur réelle.</a:t>
            </a:r>
          </a:p>
          <a:p>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3</a:t>
            </a:fld>
            <a:endParaRPr lang="fr-FR">
              <a:solidFill>
                <a:prstClr val="white">
                  <a:tint val="95000"/>
                </a:prstClr>
              </a:solidFill>
            </a:endParaRPr>
          </a:p>
        </p:txBody>
      </p:sp>
    </p:spTree>
    <p:extLst>
      <p:ext uri="{BB962C8B-B14F-4D97-AF65-F5344CB8AC3E}">
        <p14:creationId xmlns:p14="http://schemas.microsoft.com/office/powerpoint/2010/main" val="286530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100" dirty="0"/>
              <a:t>AVANTAGE EN NATURE  </a:t>
            </a:r>
            <a:br>
              <a:rPr lang="fr-FR" sz="4100" dirty="0"/>
            </a:br>
            <a:r>
              <a:rPr lang="fr-FR" sz="4100" dirty="0"/>
              <a:t>Modification / Suppression </a:t>
            </a:r>
          </a:p>
        </p:txBody>
      </p:sp>
      <p:sp>
        <p:nvSpPr>
          <p:cNvPr id="3" name="Espace réservé du contenu 2"/>
          <p:cNvSpPr>
            <a:spLocks noGrp="1"/>
          </p:cNvSpPr>
          <p:nvPr>
            <p:ph idx="1"/>
          </p:nvPr>
        </p:nvSpPr>
        <p:spPr/>
        <p:txBody>
          <a:bodyPr>
            <a:normAutofit/>
          </a:bodyPr>
          <a:lstStyle/>
          <a:p>
            <a:pPr marL="118872" indent="0" algn="just">
              <a:buClr>
                <a:schemeClr val="tx1"/>
              </a:buClr>
              <a:buNone/>
            </a:pPr>
            <a:r>
              <a:rPr lang="fr-FR" sz="1600" b="1" i="1" dirty="0"/>
              <a:t>Quid lorsqu’un avantage en nature devient trop couteux ou que le salarié en fait un usage abusif ? </a:t>
            </a:r>
          </a:p>
          <a:p>
            <a:pPr marL="118872" indent="0" algn="just">
              <a:buClr>
                <a:schemeClr val="tx1"/>
              </a:buClr>
              <a:buNone/>
            </a:pPr>
            <a:endParaRPr lang="fr-FR" sz="900" dirty="0"/>
          </a:p>
          <a:p>
            <a:pPr algn="just">
              <a:buClr>
                <a:schemeClr val="tx1"/>
              </a:buClr>
              <a:buFont typeface="Wingdings" panose="05000000000000000000" pitchFamily="2" charset="2"/>
              <a:buChar char="q"/>
            </a:pPr>
            <a:r>
              <a:rPr lang="fr-FR" sz="1600" b="1" u="sng" dirty="0">
                <a:solidFill>
                  <a:schemeClr val="tx1"/>
                </a:solidFill>
              </a:rPr>
              <a:t>GARE A LA SANCTION PECUNIAIRE ILLICITE !</a:t>
            </a:r>
          </a:p>
          <a:p>
            <a:pPr marL="118872" indent="0" algn="just">
              <a:buClr>
                <a:schemeClr val="tx1"/>
              </a:buClr>
              <a:buNone/>
            </a:pPr>
            <a:endParaRPr lang="fr-FR" sz="1200" dirty="0"/>
          </a:p>
          <a:p>
            <a:pPr marL="118872" indent="0" algn="just">
              <a:buClr>
                <a:schemeClr val="tx1"/>
              </a:buClr>
              <a:buNone/>
            </a:pPr>
            <a:r>
              <a:rPr lang="fr-FR" sz="1400" b="1" dirty="0"/>
              <a:t>L’avantage en nature ayant la nature de salaire, toute suppression ou modification unilatérale constitue une sanction pécuniaire prohibée</a:t>
            </a:r>
            <a:r>
              <a:rPr lang="fr-FR" sz="1400" dirty="0"/>
              <a:t>.  </a:t>
            </a:r>
            <a:endParaRPr lang="fr-FR" sz="300" dirty="0"/>
          </a:p>
          <a:p>
            <a:pPr lvl="1" algn="just">
              <a:buClr>
                <a:schemeClr val="tx1"/>
              </a:buClr>
              <a:buFont typeface="Wingdings" panose="05000000000000000000" pitchFamily="2" charset="2"/>
              <a:buChar char="§"/>
            </a:pPr>
            <a:r>
              <a:rPr lang="fr-FR" sz="1200" dirty="0"/>
              <a:t>La suppression de la carte permettant d'obtenir 200 litres d'essence par mois en raison d'une utilisation à des fins non professionnelles (</a:t>
            </a:r>
            <a:r>
              <a:rPr lang="fr-FR" sz="1200" dirty="0" err="1"/>
              <a:t>Cass</a:t>
            </a:r>
            <a:r>
              <a:rPr lang="fr-FR" sz="1200" dirty="0"/>
              <a:t>. soc., 23 juin 2010, n° 09-40.825)</a:t>
            </a:r>
          </a:p>
          <a:p>
            <a:pPr marL="118872" indent="0" algn="just">
              <a:buClr>
                <a:schemeClr val="tx1"/>
              </a:buClr>
              <a:buNone/>
            </a:pPr>
            <a:endParaRPr lang="fr-FR" sz="400" dirty="0"/>
          </a:p>
          <a:p>
            <a:pPr lvl="1" algn="just">
              <a:buClr>
                <a:schemeClr val="tx1"/>
              </a:buClr>
              <a:buFont typeface="Wingdings" panose="05000000000000000000" pitchFamily="2" charset="2"/>
              <a:buChar char="§"/>
            </a:pPr>
            <a:r>
              <a:rPr lang="fr-FR" sz="1200" dirty="0"/>
              <a:t>La suppression de l'avantage constitué par l'attribution de billets d'avion à prix réduit accordé à un salarié au motif que l'intéressé en avait fait un usage commercial formellement interdit par le règlement du personnel (</a:t>
            </a:r>
            <a:r>
              <a:rPr lang="fr-FR" sz="1200" dirty="0" err="1"/>
              <a:t>Cass</a:t>
            </a:r>
            <a:r>
              <a:rPr lang="fr-FR" sz="1200" dirty="0"/>
              <a:t>. soc., 7 juill. 2010, n° 09-41.281)  </a:t>
            </a:r>
          </a:p>
          <a:p>
            <a:pPr marL="118872" indent="0" algn="just">
              <a:buClr>
                <a:schemeClr val="tx1"/>
              </a:buClr>
              <a:buNone/>
            </a:pPr>
            <a:endParaRPr lang="fr-FR" sz="1200" dirty="0"/>
          </a:p>
          <a:p>
            <a:pPr algn="just">
              <a:buClr>
                <a:schemeClr val="tx1"/>
              </a:buClr>
              <a:buFont typeface="Wingdings" panose="05000000000000000000" pitchFamily="2" charset="2"/>
              <a:buChar char="q"/>
            </a:pPr>
            <a:r>
              <a:rPr lang="fr-FR" sz="1600" b="1" u="sng" dirty="0">
                <a:solidFill>
                  <a:schemeClr val="tx1"/>
                </a:solidFill>
              </a:rPr>
              <a:t>CE QUI EST ADMIS </a:t>
            </a:r>
            <a:r>
              <a:rPr lang="fr-FR" sz="1600" dirty="0">
                <a:solidFill>
                  <a:schemeClr val="tx1"/>
                </a:solidFill>
              </a:rPr>
              <a:t>: </a:t>
            </a:r>
          </a:p>
          <a:p>
            <a:pPr marL="118872" indent="0" algn="just">
              <a:buClr>
                <a:schemeClr val="tx1"/>
              </a:buClr>
              <a:buNone/>
            </a:pPr>
            <a:endParaRPr lang="fr-FR" sz="1200" dirty="0"/>
          </a:p>
          <a:p>
            <a:pPr marL="118872" indent="0" algn="just">
              <a:buClr>
                <a:schemeClr val="tx1"/>
              </a:buClr>
              <a:buNone/>
            </a:pPr>
            <a:r>
              <a:rPr lang="fr-FR" sz="1400" b="1" dirty="0"/>
              <a:t>Dés lors que l’attribution de l’avantage en nature est conventionnelle ou contractuelle, vous ne pouvez ni en modifier unilatéralement les conditions d’attribution, ni le supprimer. </a:t>
            </a:r>
            <a:r>
              <a:rPr lang="fr-FR" sz="1400" u="sng" dirty="0"/>
              <a:t>L'employeur peut modifier ou mettre fin</a:t>
            </a:r>
            <a:r>
              <a:rPr lang="fr-FR" sz="1400" dirty="0"/>
              <a:t> :</a:t>
            </a:r>
          </a:p>
          <a:p>
            <a:pPr marL="118872" indent="0" algn="just">
              <a:buClr>
                <a:schemeClr val="tx1"/>
              </a:buClr>
              <a:buNone/>
            </a:pPr>
            <a:endParaRPr lang="fr-FR" sz="700" dirty="0"/>
          </a:p>
          <a:p>
            <a:pPr algn="just">
              <a:buClr>
                <a:schemeClr val="tx1"/>
              </a:buClr>
              <a:buFont typeface="Wingdings" panose="05000000000000000000" pitchFamily="2" charset="2"/>
              <a:buChar char="§"/>
            </a:pPr>
            <a:r>
              <a:rPr lang="fr-FR" sz="1400" b="1" dirty="0"/>
              <a:t>à un avantage conventionnel, en dénonçant l'accord collectif </a:t>
            </a:r>
            <a:r>
              <a:rPr lang="fr-FR" sz="1200" dirty="0"/>
              <a:t>conformément aux règles générales de dénonciation. </a:t>
            </a:r>
          </a:p>
          <a:p>
            <a:pPr marL="118872" indent="0" algn="just">
              <a:buClr>
                <a:schemeClr val="tx1"/>
              </a:buClr>
              <a:buNone/>
            </a:pPr>
            <a:endParaRPr lang="fr-FR" sz="200" dirty="0"/>
          </a:p>
          <a:p>
            <a:pPr algn="just">
              <a:buClr>
                <a:schemeClr val="tx1"/>
              </a:buClr>
              <a:buFont typeface="Wingdings" panose="05000000000000000000" pitchFamily="2" charset="2"/>
              <a:buChar char="§"/>
            </a:pPr>
            <a:r>
              <a:rPr lang="fr-FR" sz="1400" b="1" dirty="0"/>
              <a:t>à un avantage contractuel, en renégociant avec son salarié un avenant au contrat de travail</a:t>
            </a:r>
          </a:p>
          <a:p>
            <a:pPr marL="118872" indent="0" algn="just">
              <a:buClr>
                <a:schemeClr val="tx1"/>
              </a:buClr>
              <a:buNone/>
            </a:pPr>
            <a:endParaRPr lang="fr-FR" sz="500" dirty="0"/>
          </a:p>
          <a:p>
            <a:pPr algn="just">
              <a:buClr>
                <a:schemeClr val="tx1"/>
              </a:buClr>
              <a:buFont typeface="Wingdings" panose="05000000000000000000" pitchFamily="2" charset="2"/>
              <a:buChar char="§"/>
            </a:pPr>
            <a:r>
              <a:rPr lang="fr-FR" sz="1400" b="1" dirty="0"/>
              <a:t>à un avantage résultant d'un usage ou engagement unilatéral, en dénonçant celui-ci</a:t>
            </a:r>
            <a:r>
              <a:rPr lang="fr-FR" sz="1200" dirty="0"/>
              <a:t> selon les modalités classiques de dénonciations. </a:t>
            </a:r>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4</a:t>
            </a:fld>
            <a:endParaRPr lang="fr-FR">
              <a:solidFill>
                <a:prstClr val="white">
                  <a:tint val="95000"/>
                </a:prstClr>
              </a:solidFill>
            </a:endParaRPr>
          </a:p>
        </p:txBody>
      </p:sp>
    </p:spTree>
    <p:extLst>
      <p:ext uri="{BB962C8B-B14F-4D97-AF65-F5344CB8AC3E}">
        <p14:creationId xmlns:p14="http://schemas.microsoft.com/office/powerpoint/2010/main" val="1375310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100" dirty="0"/>
              <a:t>AVANTAGE EN NATURE </a:t>
            </a:r>
            <a:br>
              <a:rPr lang="fr-FR" sz="4100" dirty="0"/>
            </a:br>
            <a:r>
              <a:rPr lang="fr-FR" sz="4100" dirty="0"/>
              <a:t>Rupture du contrat de travail </a:t>
            </a:r>
          </a:p>
        </p:txBody>
      </p:sp>
      <p:sp>
        <p:nvSpPr>
          <p:cNvPr id="3" name="Espace réservé du contenu 2"/>
          <p:cNvSpPr>
            <a:spLocks noGrp="1"/>
          </p:cNvSpPr>
          <p:nvPr>
            <p:ph idx="1"/>
          </p:nvPr>
        </p:nvSpPr>
        <p:spPr/>
        <p:txBody>
          <a:bodyPr>
            <a:normAutofit fontScale="25000" lnSpcReduction="20000"/>
          </a:bodyPr>
          <a:lstStyle/>
          <a:p>
            <a:pPr marL="118872" indent="0" algn="just">
              <a:lnSpc>
                <a:spcPct val="120000"/>
              </a:lnSpc>
              <a:buClr>
                <a:schemeClr val="tx1"/>
              </a:buClr>
              <a:buNone/>
            </a:pPr>
            <a:r>
              <a:rPr lang="fr-FR" sz="6400" b="1" i="1" dirty="0">
                <a:cs typeface="Arial" panose="020B0604020202020204" pitchFamily="34" charset="0"/>
              </a:rPr>
              <a:t>La rupture du contrat de travail entraîne logiquement la perte du bénéfice des avantages en nature. </a:t>
            </a:r>
          </a:p>
          <a:p>
            <a:pPr marL="118872" indent="0" algn="just">
              <a:lnSpc>
                <a:spcPct val="120000"/>
              </a:lnSpc>
              <a:buClr>
                <a:schemeClr val="tx1"/>
              </a:buClr>
              <a:buNone/>
            </a:pPr>
            <a:endParaRPr lang="fr-FR" sz="4000" dirty="0">
              <a:cs typeface="Arial" panose="020B0604020202020204" pitchFamily="34" charset="0"/>
            </a:endParaRPr>
          </a:p>
          <a:p>
            <a:pPr algn="just">
              <a:lnSpc>
                <a:spcPct val="120000"/>
              </a:lnSpc>
              <a:buClr>
                <a:schemeClr val="tx1"/>
              </a:buClr>
              <a:buFont typeface="Wingdings" panose="05000000000000000000" pitchFamily="2" charset="2"/>
              <a:buChar char="q"/>
            </a:pPr>
            <a:r>
              <a:rPr lang="fr-FR" sz="6400" b="1" u="sng" dirty="0">
                <a:solidFill>
                  <a:schemeClr val="tx1"/>
                </a:solidFill>
                <a:cs typeface="Arial" panose="020B0604020202020204" pitchFamily="34" charset="0"/>
              </a:rPr>
              <a:t>PRINCIPE DE MAINTIEN DES SALAIRES PENDANT LE PREAVIS MEME EN CAS DE DISPENSE</a:t>
            </a:r>
            <a:r>
              <a:rPr lang="fr-FR" sz="6400" b="1" dirty="0">
                <a:solidFill>
                  <a:schemeClr val="tx1"/>
                </a:solidFill>
                <a:cs typeface="Arial" panose="020B0604020202020204" pitchFamily="34" charset="0"/>
              </a:rPr>
              <a:t> </a:t>
            </a:r>
            <a:r>
              <a:rPr lang="fr-FR" sz="6400" b="1" dirty="0">
                <a:cs typeface="Arial" panose="020B0604020202020204" pitchFamily="34" charset="0"/>
              </a:rPr>
              <a:t>:</a:t>
            </a:r>
          </a:p>
          <a:p>
            <a:pPr marL="118872" indent="0" algn="just">
              <a:lnSpc>
                <a:spcPct val="120000"/>
              </a:lnSpc>
              <a:buClr>
                <a:schemeClr val="tx1"/>
              </a:buClr>
              <a:buNone/>
            </a:pPr>
            <a:endParaRPr lang="fr-FR" sz="6400" b="1" dirty="0">
              <a:cs typeface="Arial" panose="020B0604020202020204" pitchFamily="34" charset="0"/>
            </a:endParaRPr>
          </a:p>
          <a:p>
            <a:pPr lvl="1" algn="just">
              <a:lnSpc>
                <a:spcPct val="120000"/>
              </a:lnSpc>
              <a:buClr>
                <a:schemeClr val="tx1"/>
              </a:buClr>
              <a:buFont typeface="Wingdings" panose="05000000000000000000" pitchFamily="2" charset="2"/>
              <a:buChar char="§"/>
            </a:pPr>
            <a:r>
              <a:rPr lang="fr-FR" sz="5600" u="sng" dirty="0">
                <a:cs typeface="Arial" panose="020B0604020202020204" pitchFamily="34" charset="0"/>
              </a:rPr>
              <a:t>Si le salarié exécute son préavis </a:t>
            </a:r>
            <a:r>
              <a:rPr lang="fr-FR" sz="5600" dirty="0">
                <a:cs typeface="Arial" panose="020B0604020202020204" pitchFamily="34" charset="0"/>
              </a:rPr>
              <a:t>: il bénéficie des avantages en nature jusqu’à la rupture de son contrat</a:t>
            </a:r>
          </a:p>
          <a:p>
            <a:pPr lvl="1" algn="just">
              <a:lnSpc>
                <a:spcPct val="120000"/>
              </a:lnSpc>
              <a:buClr>
                <a:schemeClr val="tx1"/>
              </a:buClr>
              <a:buFont typeface="Wingdings" panose="05000000000000000000" pitchFamily="2" charset="2"/>
              <a:buChar char="§"/>
            </a:pPr>
            <a:r>
              <a:rPr lang="fr-FR" sz="5600" u="sng" dirty="0">
                <a:cs typeface="Arial" panose="020B0604020202020204" pitchFamily="34" charset="0"/>
              </a:rPr>
              <a:t>Si le salarié est dispensé d’exécuter son préavi</a:t>
            </a:r>
            <a:r>
              <a:rPr lang="fr-FR" sz="5600" dirty="0">
                <a:cs typeface="Arial" panose="020B0604020202020204" pitchFamily="34" charset="0"/>
              </a:rPr>
              <a:t>s :  la dispense d’exécution du préavis ne saurait justifier une diminution du salaire. Deux options s’offrent à l’employeur: </a:t>
            </a:r>
          </a:p>
          <a:p>
            <a:pPr lvl="2" algn="just">
              <a:lnSpc>
                <a:spcPct val="120000"/>
              </a:lnSpc>
              <a:buClr>
                <a:schemeClr val="tx1"/>
              </a:buClr>
              <a:buFont typeface="Wingdings" panose="05000000000000000000" pitchFamily="2" charset="2"/>
              <a:buChar char="ü"/>
            </a:pPr>
            <a:r>
              <a:rPr lang="fr-FR" sz="5600" dirty="0">
                <a:cs typeface="Arial" panose="020B0604020202020204" pitchFamily="34" charset="0"/>
              </a:rPr>
              <a:t>soit verser une </a:t>
            </a:r>
            <a:r>
              <a:rPr lang="fr-FR" sz="5600" b="1" dirty="0">
                <a:cs typeface="Arial" panose="020B0604020202020204" pitchFamily="34" charset="0"/>
              </a:rPr>
              <a:t>indemnisation pour compenser la perte de l'avantage en nature pendant le préavis </a:t>
            </a:r>
            <a:r>
              <a:rPr lang="fr-FR" sz="5600" dirty="0">
                <a:cs typeface="Arial" panose="020B0604020202020204" pitchFamily="34" charset="0"/>
              </a:rPr>
              <a:t>;</a:t>
            </a:r>
          </a:p>
          <a:p>
            <a:pPr lvl="2" algn="just">
              <a:lnSpc>
                <a:spcPct val="120000"/>
              </a:lnSpc>
              <a:buClr>
                <a:schemeClr val="tx1"/>
              </a:buClr>
              <a:buFont typeface="Wingdings" panose="05000000000000000000" pitchFamily="2" charset="2"/>
              <a:buChar char="ü"/>
            </a:pPr>
            <a:r>
              <a:rPr lang="fr-FR" sz="5600" dirty="0">
                <a:cs typeface="Arial" panose="020B0604020202020204" pitchFamily="34" charset="0"/>
              </a:rPr>
              <a:t>soit laisser le salarié continuer à </a:t>
            </a:r>
            <a:r>
              <a:rPr lang="fr-FR" sz="5600" b="1" dirty="0">
                <a:cs typeface="Arial" panose="020B0604020202020204" pitchFamily="34" charset="0"/>
              </a:rPr>
              <a:t>bénéficier de l'avantage en nature jusqu'à la date de rupture du contrat de travail. </a:t>
            </a:r>
          </a:p>
          <a:p>
            <a:pPr marL="768096" lvl="2" indent="0" algn="just">
              <a:lnSpc>
                <a:spcPct val="120000"/>
              </a:lnSpc>
              <a:buClr>
                <a:schemeClr val="tx1"/>
              </a:buClr>
              <a:buNone/>
            </a:pPr>
            <a:endParaRPr lang="fr-FR" dirty="0">
              <a:cs typeface="Arial" panose="020B0604020202020204" pitchFamily="34" charset="0"/>
            </a:endParaRPr>
          </a:p>
          <a:p>
            <a:pPr marL="118872" indent="0" algn="just">
              <a:lnSpc>
                <a:spcPct val="120000"/>
              </a:lnSpc>
              <a:buClr>
                <a:schemeClr val="tx1"/>
              </a:buClr>
              <a:buNone/>
            </a:pPr>
            <a:r>
              <a:rPr lang="fr-FR" sz="5600" dirty="0">
                <a:cs typeface="Arial" panose="020B0604020202020204" pitchFamily="34" charset="0"/>
              </a:rPr>
              <a:t>Cette règle vaut évidemment qu’il s’agisse d’une rupture à l’initiative de l’employeur ou du salarié.</a:t>
            </a:r>
          </a:p>
          <a:p>
            <a:pPr marL="118872" indent="0" algn="just">
              <a:lnSpc>
                <a:spcPct val="120000"/>
              </a:lnSpc>
              <a:buClr>
                <a:schemeClr val="tx1"/>
              </a:buClr>
              <a:buNone/>
            </a:pPr>
            <a:endParaRPr lang="fr-FR" dirty="0">
              <a:cs typeface="Arial" panose="020B0604020202020204" pitchFamily="34" charset="0"/>
            </a:endParaRPr>
          </a:p>
          <a:p>
            <a:pPr algn="just">
              <a:lnSpc>
                <a:spcPct val="120000"/>
              </a:lnSpc>
              <a:buClr>
                <a:schemeClr val="tx1"/>
              </a:buClr>
              <a:buFont typeface="Wingdings" panose="05000000000000000000" pitchFamily="2" charset="2"/>
              <a:buChar char="Ø"/>
            </a:pPr>
            <a:r>
              <a:rPr lang="fr-FR" sz="5600" b="1" u="sng" dirty="0">
                <a:solidFill>
                  <a:schemeClr val="tx1"/>
                </a:solidFill>
                <a:cs typeface="Arial" panose="020B0604020202020204" pitchFamily="34" charset="0"/>
              </a:rPr>
              <a:t>Une clause du contrat de travail ou d’un accord collectif ne peut déroger à cette règle</a:t>
            </a:r>
          </a:p>
          <a:p>
            <a:pPr lvl="1" algn="just">
              <a:lnSpc>
                <a:spcPct val="120000"/>
              </a:lnSpc>
              <a:buClr>
                <a:schemeClr val="tx1"/>
              </a:buClr>
            </a:pPr>
            <a:r>
              <a:rPr lang="fr-FR" sz="5600" dirty="0">
                <a:cs typeface="Arial" panose="020B0604020202020204" pitchFamily="34" charset="0"/>
              </a:rPr>
              <a:t>Par exemple, n’est pas valable la clause </a:t>
            </a:r>
            <a:r>
              <a:rPr lang="fr-FR" sz="5600" dirty="0"/>
              <a:t>Imposant au salarié de rendre son véhicule de fonction en cas de dispense du préavis </a:t>
            </a:r>
            <a:r>
              <a:rPr lang="fr-FR" sz="4800" dirty="0"/>
              <a:t>(</a:t>
            </a:r>
            <a:r>
              <a:rPr lang="fr-FR" sz="4800" dirty="0" err="1">
                <a:cs typeface="Arial" panose="020B0604020202020204" pitchFamily="34" charset="0"/>
              </a:rPr>
              <a:t>Cass</a:t>
            </a:r>
            <a:r>
              <a:rPr lang="fr-FR" sz="4800" dirty="0">
                <a:cs typeface="Arial" panose="020B0604020202020204" pitchFamily="34" charset="0"/>
              </a:rPr>
              <a:t>. Soc. 11 juillet 2012 n° 11-15649). </a:t>
            </a:r>
            <a:endParaRPr lang="fr-FR" sz="4800" dirty="0"/>
          </a:p>
          <a:p>
            <a:pPr marL="118872" indent="0" algn="just">
              <a:lnSpc>
                <a:spcPct val="120000"/>
              </a:lnSpc>
              <a:buClr>
                <a:schemeClr val="tx1"/>
              </a:buClr>
              <a:buNone/>
            </a:pPr>
            <a:endParaRPr lang="fr-FR" dirty="0">
              <a:cs typeface="Arial" panose="020B0604020202020204" pitchFamily="34" charset="0"/>
            </a:endParaRPr>
          </a:p>
          <a:p>
            <a:pPr algn="just">
              <a:lnSpc>
                <a:spcPct val="120000"/>
              </a:lnSpc>
              <a:buClr>
                <a:schemeClr val="tx1"/>
              </a:buClr>
              <a:buFont typeface="Wingdings" panose="05000000000000000000" pitchFamily="2" charset="2"/>
              <a:buChar char="q"/>
            </a:pPr>
            <a:r>
              <a:rPr lang="fr-FR" sz="6400" b="1" u="sng" dirty="0">
                <a:solidFill>
                  <a:schemeClr val="tx1"/>
                </a:solidFill>
                <a:cs typeface="Arial" panose="020B0604020202020204" pitchFamily="34" charset="0"/>
              </a:rPr>
              <a:t>AVANTAGE EN NATURE ET INDEMNITE DE LICENCIEMENT</a:t>
            </a:r>
            <a:r>
              <a:rPr lang="fr-FR" sz="4400" dirty="0">
                <a:cs typeface="Arial" panose="020B0604020202020204" pitchFamily="34" charset="0"/>
              </a:rPr>
              <a:t> :</a:t>
            </a:r>
          </a:p>
          <a:p>
            <a:pPr marL="118872" indent="0" algn="just">
              <a:lnSpc>
                <a:spcPct val="120000"/>
              </a:lnSpc>
              <a:buClr>
                <a:schemeClr val="tx1"/>
              </a:buClr>
              <a:buNone/>
            </a:pPr>
            <a:endParaRPr lang="fr-FR" sz="5600" dirty="0">
              <a:cs typeface="Arial" panose="020B0604020202020204" pitchFamily="34" charset="0"/>
            </a:endParaRPr>
          </a:p>
          <a:p>
            <a:pPr marL="118872" indent="0" algn="just">
              <a:lnSpc>
                <a:spcPct val="120000"/>
              </a:lnSpc>
              <a:buClr>
                <a:schemeClr val="tx1"/>
              </a:buClr>
              <a:buNone/>
            </a:pPr>
            <a:r>
              <a:rPr lang="fr-FR" sz="5600" dirty="0">
                <a:cs typeface="Arial" panose="020B0604020202020204" pitchFamily="34" charset="0"/>
              </a:rPr>
              <a:t>Pour mémoire, l’avantage en nature doit être intégré dans le salarie brut servant de base de calcul à l’indemnité légale de licenciement., sauf disposition conventionnelle moins favorable. </a:t>
            </a:r>
          </a:p>
          <a:p>
            <a:pPr algn="just">
              <a:buClr>
                <a:schemeClr val="tx1"/>
              </a:buClr>
              <a:buFont typeface="Wingdings" panose="05000000000000000000" pitchFamily="2" charset="2"/>
              <a:buChar char="q"/>
            </a:pPr>
            <a:endParaRPr lang="fr-FR" sz="2400" dirty="0">
              <a:cs typeface="Arial" panose="020B0604020202020204" pitchFamily="34" charset="0"/>
            </a:endParaRPr>
          </a:p>
          <a:p>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5</a:t>
            </a:fld>
            <a:endParaRPr lang="fr-FR">
              <a:solidFill>
                <a:prstClr val="white">
                  <a:tint val="95000"/>
                </a:prstClr>
              </a:solidFill>
            </a:endParaRPr>
          </a:p>
        </p:txBody>
      </p:sp>
    </p:spTree>
    <p:extLst>
      <p:ext uri="{BB962C8B-B14F-4D97-AF65-F5344CB8AC3E}">
        <p14:creationId xmlns:p14="http://schemas.microsoft.com/office/powerpoint/2010/main" val="1101713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100" dirty="0"/>
              <a:t>AVANTAGE EN NATURE  </a:t>
            </a:r>
            <a:br>
              <a:rPr lang="fr-FR" sz="4100" dirty="0"/>
            </a:br>
            <a:r>
              <a:rPr lang="fr-FR" sz="4100" dirty="0"/>
              <a:t>Nourriture et Logement </a:t>
            </a:r>
          </a:p>
        </p:txBody>
      </p:sp>
      <p:sp>
        <p:nvSpPr>
          <p:cNvPr id="3" name="Espace réservé du contenu 2"/>
          <p:cNvSpPr>
            <a:spLocks noGrp="1"/>
          </p:cNvSpPr>
          <p:nvPr>
            <p:ph idx="1"/>
          </p:nvPr>
        </p:nvSpPr>
        <p:spPr/>
        <p:txBody>
          <a:bodyPr>
            <a:normAutofit fontScale="25000" lnSpcReduction="20000"/>
          </a:bodyPr>
          <a:lstStyle/>
          <a:p>
            <a:pPr indent="-216000" algn="just">
              <a:lnSpc>
                <a:spcPct val="120000"/>
              </a:lnSpc>
              <a:buClr>
                <a:schemeClr val="tx1"/>
              </a:buClr>
              <a:buFont typeface="Wingdings" panose="05000000000000000000" pitchFamily="2" charset="2"/>
              <a:buChar char="q"/>
            </a:pPr>
            <a:r>
              <a:rPr lang="fr-FR" sz="6400" b="1" u="sng" dirty="0">
                <a:solidFill>
                  <a:schemeClr val="tx1"/>
                </a:solidFill>
                <a:latin typeface="Arial" panose="020B0604020202020204" pitchFamily="34" charset="0"/>
                <a:cs typeface="Arial" panose="020B0604020202020204" pitchFamily="34" charset="0"/>
              </a:rPr>
              <a:t>NOURRITURE: </a:t>
            </a:r>
          </a:p>
          <a:p>
            <a:pPr marL="222912" indent="0" algn="just">
              <a:lnSpc>
                <a:spcPct val="120000"/>
              </a:lnSpc>
              <a:buClr>
                <a:schemeClr val="tx1"/>
              </a:buClr>
              <a:buNone/>
            </a:pPr>
            <a:endParaRPr lang="fr-FR" sz="1600" b="1" u="sng" dirty="0">
              <a:solidFill>
                <a:schemeClr val="tx1"/>
              </a:solidFill>
              <a:latin typeface="Arial" panose="020B0604020202020204" pitchFamily="34" charset="0"/>
              <a:cs typeface="Arial" panose="020B0604020202020204" pitchFamily="34" charset="0"/>
            </a:endParaRPr>
          </a:p>
          <a:p>
            <a:pPr marL="972720" lvl="1" indent="-457200" algn="just">
              <a:lnSpc>
                <a:spcPct val="120000"/>
              </a:lnSpc>
              <a:buClr>
                <a:schemeClr val="tx1"/>
              </a:buClr>
              <a:buFont typeface="Wingdings" panose="05000000000000000000" pitchFamily="2" charset="2"/>
              <a:buChar char="§"/>
            </a:pPr>
            <a:r>
              <a:rPr lang="fr-FR" sz="5600" b="1" dirty="0">
                <a:solidFill>
                  <a:schemeClr val="tx1"/>
                </a:solidFill>
                <a:latin typeface="Arial" panose="020B0604020202020204" pitchFamily="34" charset="0"/>
                <a:cs typeface="Arial" panose="020B0604020202020204" pitchFamily="34" charset="0"/>
              </a:rPr>
              <a:t>Évaluation forfaitaire </a:t>
            </a:r>
            <a:r>
              <a:rPr lang="fr-FR" sz="5600" b="1" dirty="0">
                <a:latin typeface="Arial" panose="020B0604020202020204" pitchFamily="34" charset="0"/>
                <a:cs typeface="Arial" panose="020B0604020202020204" pitchFamily="34" charset="0"/>
              </a:rPr>
              <a:t>(sauf dirigeants) </a:t>
            </a:r>
            <a:r>
              <a:rPr lang="fr-FR" sz="5600" dirty="0">
                <a:latin typeface="Arial" panose="020B0604020202020204" pitchFamily="34" charset="0"/>
                <a:cs typeface="Arial" panose="020B0604020202020204" pitchFamily="34" charset="0"/>
              </a:rPr>
              <a:t>	</a:t>
            </a:r>
          </a:p>
          <a:p>
            <a:pPr marL="972720" lvl="1" indent="-457200" algn="just">
              <a:lnSpc>
                <a:spcPct val="120000"/>
              </a:lnSpc>
              <a:buClr>
                <a:schemeClr val="tx1"/>
              </a:buClr>
              <a:buFont typeface="Wingdings" panose="05000000000000000000" pitchFamily="2" charset="2"/>
              <a:buChar char="§"/>
            </a:pPr>
            <a:r>
              <a:rPr lang="fr-FR" sz="5600" b="1" dirty="0">
                <a:latin typeface="Arial" panose="020B0604020202020204" pitchFamily="34" charset="0"/>
                <a:cs typeface="Arial" panose="020B0604020202020204" pitchFamily="34" charset="0"/>
              </a:rPr>
              <a:t>Sont des avantages en nature </a:t>
            </a:r>
            <a:endParaRPr lang="fr-FR" sz="5600" dirty="0">
              <a:latin typeface="Arial" panose="020B0604020202020204" pitchFamily="34" charset="0"/>
              <a:cs typeface="Arial" panose="020B0604020202020204" pitchFamily="34" charset="0"/>
            </a:endParaRPr>
          </a:p>
          <a:p>
            <a:pPr lvl="3" indent="-216000" algn="just">
              <a:lnSpc>
                <a:spcPct val="120000"/>
              </a:lnSpc>
              <a:buClr>
                <a:schemeClr val="tx1"/>
              </a:buClr>
            </a:pPr>
            <a:r>
              <a:rPr lang="fr-FR" sz="5600" dirty="0">
                <a:latin typeface="Arial" panose="020B0604020202020204" pitchFamily="34" charset="0"/>
                <a:cs typeface="Arial" panose="020B0604020202020204" pitchFamily="34" charset="0"/>
              </a:rPr>
              <a:t>Repas pris à la cantine ou au restaurant d’entreprise si la participation du salarié est inférieure à 50% du forfait </a:t>
            </a:r>
          </a:p>
          <a:p>
            <a:pPr lvl="3" indent="-216000" algn="just">
              <a:lnSpc>
                <a:spcPct val="120000"/>
              </a:lnSpc>
              <a:buClr>
                <a:schemeClr val="tx1"/>
              </a:buClr>
            </a:pPr>
            <a:r>
              <a:rPr lang="fr-FR" sz="5600" dirty="0">
                <a:latin typeface="Arial" panose="020B0604020202020204" pitchFamily="34" charset="0"/>
                <a:cs typeface="Arial" panose="020B0604020202020204" pitchFamily="34" charset="0"/>
              </a:rPr>
              <a:t>Les repas des salariés nourris sur place gratuitement ou moyennant une participation modique. </a:t>
            </a:r>
          </a:p>
          <a:p>
            <a:pPr marL="0" indent="0" algn="just">
              <a:lnSpc>
                <a:spcPct val="120000"/>
              </a:lnSpc>
              <a:buClr>
                <a:schemeClr val="tx1"/>
              </a:buClr>
              <a:buNone/>
            </a:pPr>
            <a:endParaRPr lang="fr-FR" sz="5600" dirty="0">
              <a:latin typeface="Arial" panose="020B0604020202020204" pitchFamily="34" charset="0"/>
              <a:cs typeface="Arial" panose="020B0604020202020204" pitchFamily="34" charset="0"/>
            </a:endParaRPr>
          </a:p>
          <a:p>
            <a:pPr marL="439200" indent="-216000" algn="just">
              <a:lnSpc>
                <a:spcPct val="120000"/>
              </a:lnSpc>
              <a:buClr>
                <a:schemeClr val="tx1"/>
              </a:buClr>
              <a:buFont typeface="Wingdings" panose="05000000000000000000" pitchFamily="2" charset="2"/>
              <a:buChar char="q"/>
            </a:pPr>
            <a:r>
              <a:rPr lang="fr-FR" sz="6400" b="1" u="sng" dirty="0">
                <a:solidFill>
                  <a:schemeClr val="tx1"/>
                </a:solidFill>
                <a:latin typeface="Arial" panose="020B0604020202020204" pitchFamily="34" charset="0"/>
                <a:cs typeface="Arial" panose="020B0604020202020204" pitchFamily="34" charset="0"/>
              </a:rPr>
              <a:t>LOGEMENT </a:t>
            </a:r>
          </a:p>
          <a:p>
            <a:pPr marL="223200" indent="0" algn="just">
              <a:lnSpc>
                <a:spcPct val="120000"/>
              </a:lnSpc>
              <a:buClr>
                <a:schemeClr val="tx1"/>
              </a:buClr>
              <a:buNone/>
            </a:pPr>
            <a:endParaRPr lang="fr-FR" sz="2400" b="1" u="sng" dirty="0">
              <a:solidFill>
                <a:schemeClr val="tx1"/>
              </a:solidFill>
              <a:latin typeface="Arial" panose="020B0604020202020204" pitchFamily="34" charset="0"/>
              <a:cs typeface="Arial" panose="020B0604020202020204" pitchFamily="34" charset="0"/>
            </a:endParaRPr>
          </a:p>
          <a:p>
            <a:pPr marL="731808" lvl="1" indent="-216000" algn="just">
              <a:lnSpc>
                <a:spcPct val="120000"/>
              </a:lnSpc>
              <a:buClr>
                <a:schemeClr val="tx1"/>
              </a:buClr>
              <a:buFont typeface="Wingdings" panose="05000000000000000000" pitchFamily="2" charset="2"/>
              <a:buChar char="q"/>
            </a:pPr>
            <a:r>
              <a:rPr lang="fr-FR" sz="5600" b="1" dirty="0">
                <a:solidFill>
                  <a:schemeClr val="tx1"/>
                </a:solidFill>
                <a:latin typeface="Arial" panose="020B0604020202020204" pitchFamily="34" charset="0"/>
                <a:cs typeface="Arial" panose="020B0604020202020204" pitchFamily="34" charset="0"/>
              </a:rPr>
              <a:t>Définition</a:t>
            </a:r>
            <a:r>
              <a:rPr lang="fr-FR" sz="5600" b="1" dirty="0">
                <a:latin typeface="Arial" panose="020B0604020202020204" pitchFamily="34" charset="0"/>
                <a:cs typeface="Arial" panose="020B0604020202020204" pitchFamily="34" charset="0"/>
              </a:rPr>
              <a:t> : </a:t>
            </a:r>
            <a:r>
              <a:rPr lang="fr-FR" sz="5600" dirty="0">
                <a:latin typeface="Arial" panose="020B0604020202020204" pitchFamily="34" charset="0"/>
                <a:cs typeface="Arial" panose="020B0604020202020204" pitchFamily="34" charset="0"/>
              </a:rPr>
              <a:t>est un avantage en nature le logement mis à la disposition du salarié gratuitement ou moyennant une faible participation non assimilable à un véritable loyer. </a:t>
            </a:r>
          </a:p>
          <a:p>
            <a:pPr marL="731808" lvl="1" indent="-216000" algn="just">
              <a:lnSpc>
                <a:spcPct val="120000"/>
              </a:lnSpc>
              <a:buClr>
                <a:schemeClr val="tx1"/>
              </a:buClr>
              <a:buFont typeface="Wingdings" panose="05000000000000000000" pitchFamily="2" charset="2"/>
              <a:buChar char="q"/>
            </a:pPr>
            <a:r>
              <a:rPr lang="fr-FR" sz="5600" b="1" dirty="0">
                <a:solidFill>
                  <a:schemeClr val="tx1"/>
                </a:solidFill>
                <a:latin typeface="Arial" panose="020B0604020202020204" pitchFamily="34" charset="0"/>
                <a:cs typeface="Arial" panose="020B0604020202020204" pitchFamily="34" charset="0"/>
              </a:rPr>
              <a:t>Évaluation : </a:t>
            </a:r>
            <a:r>
              <a:rPr lang="fr-FR" sz="5600" b="1" dirty="0">
                <a:latin typeface="Arial" panose="020B0604020202020204" pitchFamily="34" charset="0"/>
                <a:cs typeface="Arial" panose="020B0604020202020204" pitchFamily="34" charset="0"/>
              </a:rPr>
              <a:t>Selon la valeur locative </a:t>
            </a:r>
            <a:r>
              <a:rPr lang="fr-FR" sz="5600" dirty="0">
                <a:latin typeface="Arial" panose="020B0604020202020204" pitchFamily="34" charset="0"/>
                <a:cs typeface="Arial" panose="020B0604020202020204" pitchFamily="34" charset="0"/>
              </a:rPr>
              <a:t>OU  </a:t>
            </a:r>
            <a:r>
              <a:rPr lang="fr-FR" sz="5600" b="1" dirty="0">
                <a:latin typeface="Arial" panose="020B0604020202020204" pitchFamily="34" charset="0"/>
                <a:cs typeface="Arial" panose="020B0604020202020204" pitchFamily="34" charset="0"/>
              </a:rPr>
              <a:t>Evaluation forfaitaire déterminée chaque mois en fonction de la rémunération de ce mois et du nombre de pièces</a:t>
            </a:r>
            <a:r>
              <a:rPr lang="fr-FR" sz="5600" dirty="0">
                <a:latin typeface="Arial" panose="020B0604020202020204" pitchFamily="34" charset="0"/>
                <a:cs typeface="Arial" panose="020B0604020202020204" pitchFamily="34" charset="0"/>
              </a:rPr>
              <a:t>.  </a:t>
            </a:r>
          </a:p>
          <a:p>
            <a:pPr marL="1076112" lvl="5" indent="-252000" algn="just">
              <a:buClr>
                <a:schemeClr val="tx1"/>
              </a:buClr>
              <a:buFont typeface="Wingdings" panose="05000000000000000000" pitchFamily="2" charset="2"/>
              <a:buChar char="§"/>
            </a:pPr>
            <a:r>
              <a:rPr lang="fr-FR" sz="4000" b="1" dirty="0">
                <a:latin typeface="Arial" panose="020B0604020202020204" pitchFamily="34" charset="0"/>
                <a:cs typeface="Arial" panose="020B0604020202020204" pitchFamily="34" charset="0"/>
              </a:rPr>
              <a:t>ATTENTION  à réévaluer le forfait en fonction des évolutions de la rémunération. </a:t>
            </a:r>
          </a:p>
          <a:p>
            <a:pPr marL="622944" lvl="4" indent="0" algn="just">
              <a:buNone/>
            </a:pPr>
            <a:endParaRPr lang="fr-FR" sz="5600" b="1" u="sng" dirty="0">
              <a:solidFill>
                <a:schemeClr val="tx1"/>
              </a:solidFill>
              <a:latin typeface="Arial" panose="020B0604020202020204" pitchFamily="34" charset="0"/>
              <a:cs typeface="Arial" panose="020B0604020202020204" pitchFamily="34" charset="0"/>
            </a:endParaRPr>
          </a:p>
          <a:p>
            <a:pPr marL="622944" lvl="4" indent="0" algn="just">
              <a:buNone/>
            </a:pPr>
            <a:r>
              <a:rPr lang="fr-FR" sz="5600" b="1" u="sng" dirty="0">
                <a:solidFill>
                  <a:schemeClr val="tx1"/>
                </a:solidFill>
                <a:latin typeface="Arial" panose="020B0604020202020204" pitchFamily="34" charset="0"/>
                <a:cs typeface="Arial" panose="020B0604020202020204" pitchFamily="34" charset="0"/>
              </a:rPr>
              <a:t>Quid en cas de suspension du contrat de travail: </a:t>
            </a:r>
            <a:r>
              <a:rPr lang="fr-FR" sz="5600" dirty="0">
                <a:latin typeface="Arial" panose="020B0604020202020204" pitchFamily="34" charset="0"/>
                <a:cs typeface="Arial" panose="020B0604020202020204" pitchFamily="34" charset="0"/>
              </a:rPr>
              <a:t>Le logement attribué à titre gratuit à un salarié pour l'exercice de ses fonctions, qui est l'accessoire du contrat de travail et dont il bénéficie dans sa vie personnelle, </a:t>
            </a:r>
            <a:r>
              <a:rPr lang="fr-FR" sz="5600" b="1" dirty="0">
                <a:latin typeface="Arial" panose="020B0604020202020204" pitchFamily="34" charset="0"/>
                <a:cs typeface="Arial" panose="020B0604020202020204" pitchFamily="34" charset="0"/>
              </a:rPr>
              <a:t>ne peut lui être retiré ou donner lieu au versement d'un loyer, pendant une période de suspension du contrat</a:t>
            </a:r>
            <a:r>
              <a:rPr lang="fr-FR" sz="5600" dirty="0">
                <a:latin typeface="Arial" panose="020B0604020202020204" pitchFamily="34" charset="0"/>
                <a:cs typeface="Arial" panose="020B0604020202020204" pitchFamily="34" charset="0"/>
              </a:rPr>
              <a:t> </a:t>
            </a:r>
            <a:r>
              <a:rPr lang="fr-FR" sz="5600" b="1" dirty="0">
                <a:latin typeface="Arial" panose="020B0604020202020204" pitchFamily="34" charset="0"/>
                <a:cs typeface="Arial" panose="020B0604020202020204" pitchFamily="34" charset="0"/>
              </a:rPr>
              <a:t>de</a:t>
            </a:r>
            <a:r>
              <a:rPr lang="fr-FR" sz="5600" dirty="0">
                <a:latin typeface="Arial" panose="020B0604020202020204" pitchFamily="34" charset="0"/>
                <a:cs typeface="Arial" panose="020B0604020202020204" pitchFamily="34" charset="0"/>
              </a:rPr>
              <a:t> </a:t>
            </a:r>
            <a:r>
              <a:rPr lang="fr-FR" sz="5600" b="1" dirty="0">
                <a:latin typeface="Arial" panose="020B0604020202020204" pitchFamily="34" charset="0"/>
                <a:cs typeface="Arial" panose="020B0604020202020204" pitchFamily="34" charset="0"/>
              </a:rPr>
              <a:t>travail </a:t>
            </a:r>
            <a:r>
              <a:rPr lang="fr-FR" sz="5600" dirty="0">
                <a:latin typeface="Arial" panose="020B0604020202020204" pitchFamily="34" charset="0"/>
                <a:cs typeface="Arial" panose="020B0604020202020204" pitchFamily="34" charset="0"/>
              </a:rPr>
              <a:t>pour maladie (</a:t>
            </a:r>
            <a:r>
              <a:rPr lang="fr-FR" sz="5600" dirty="0" err="1">
                <a:latin typeface="Arial" panose="020B0604020202020204" pitchFamily="34" charset="0"/>
                <a:cs typeface="Arial" panose="020B0604020202020204" pitchFamily="34" charset="0"/>
              </a:rPr>
              <a:t>Cass</a:t>
            </a:r>
            <a:r>
              <a:rPr lang="fr-FR" sz="5600" dirty="0">
                <a:latin typeface="Arial" panose="020B0604020202020204" pitchFamily="34" charset="0"/>
                <a:cs typeface="Arial" panose="020B0604020202020204" pitchFamily="34" charset="0"/>
              </a:rPr>
              <a:t>. soc. 26 janvier 2011 n° 09-43.193.)</a:t>
            </a:r>
          </a:p>
          <a:p>
            <a:pPr marL="445176" lvl="2" indent="-252000" algn="just">
              <a:buFont typeface="Wingdings" panose="05000000000000000000" pitchFamily="2" charset="2"/>
              <a:buChar char="§"/>
            </a:pPr>
            <a:endParaRPr lang="fr-FR" sz="2000" b="1" dirty="0">
              <a:latin typeface="Arial" panose="020B0604020202020204" pitchFamily="34" charset="0"/>
              <a:cs typeface="Arial" panose="020B0604020202020204" pitchFamily="34" charset="0"/>
            </a:endParaRPr>
          </a:p>
          <a:p>
            <a:pPr marL="118872" lvl="0" indent="-216000" algn="just">
              <a:lnSpc>
                <a:spcPct val="120000"/>
              </a:lnSpc>
              <a:buClr>
                <a:schemeClr val="tx1"/>
              </a:buClr>
              <a:buNone/>
            </a:pPr>
            <a:endParaRPr lang="fr-FR" sz="2800" dirty="0">
              <a:cs typeface="Arial" panose="020B0604020202020204" pitchFamily="34" charset="0"/>
            </a:endParaRPr>
          </a:p>
          <a:p>
            <a:pPr>
              <a:buClr>
                <a:schemeClr val="tx1"/>
              </a:buClr>
            </a:pPr>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6</a:t>
            </a:fld>
            <a:endParaRPr lang="fr-FR">
              <a:solidFill>
                <a:prstClr val="white">
                  <a:tint val="95000"/>
                </a:prstClr>
              </a:solidFill>
            </a:endParaRPr>
          </a:p>
        </p:txBody>
      </p:sp>
    </p:spTree>
    <p:extLst>
      <p:ext uri="{BB962C8B-B14F-4D97-AF65-F5344CB8AC3E}">
        <p14:creationId xmlns:p14="http://schemas.microsoft.com/office/powerpoint/2010/main" val="23531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100" dirty="0"/>
              <a:t>AVANTAGE EN NATURE  </a:t>
            </a:r>
            <a:br>
              <a:rPr lang="fr-FR" sz="4100" dirty="0"/>
            </a:br>
            <a:r>
              <a:rPr lang="fr-FR" sz="4100" dirty="0"/>
              <a:t>Véhicule </a:t>
            </a:r>
          </a:p>
        </p:txBody>
      </p:sp>
      <p:sp>
        <p:nvSpPr>
          <p:cNvPr id="3" name="Espace réservé du contenu 2"/>
          <p:cNvSpPr>
            <a:spLocks noGrp="1"/>
          </p:cNvSpPr>
          <p:nvPr>
            <p:ph idx="1"/>
          </p:nvPr>
        </p:nvSpPr>
        <p:spPr/>
        <p:txBody>
          <a:bodyPr>
            <a:normAutofit fontScale="62500" lnSpcReduction="20000"/>
          </a:bodyPr>
          <a:lstStyle/>
          <a:p>
            <a:pPr marL="171450" indent="-324000" algn="just">
              <a:buClr>
                <a:schemeClr val="tx1"/>
              </a:buClr>
              <a:buFont typeface="Wingdings" panose="05000000000000000000" pitchFamily="2" charset="2"/>
              <a:buChar char="q"/>
            </a:pPr>
            <a:r>
              <a:rPr lang="fr-FR" sz="2600" b="1" u="sng" dirty="0">
                <a:solidFill>
                  <a:schemeClr val="tx1"/>
                </a:solidFill>
              </a:rPr>
              <a:t>CRITERE DETERMINANT</a:t>
            </a:r>
            <a:r>
              <a:rPr lang="fr-FR" sz="2600" b="1" dirty="0">
                <a:solidFill>
                  <a:schemeClr val="tx1"/>
                </a:solidFill>
              </a:rPr>
              <a:t>: </a:t>
            </a:r>
            <a:r>
              <a:rPr lang="fr-FR" sz="2600" b="1" i="1" dirty="0">
                <a:solidFill>
                  <a:schemeClr val="tx1"/>
                </a:solidFill>
              </a:rPr>
              <a:t>LA MISE A DISPOSITION PERMANENTE </a:t>
            </a:r>
          </a:p>
          <a:p>
            <a:pPr marL="0" indent="0" algn="just">
              <a:buClr>
                <a:schemeClr val="tx1"/>
              </a:buClr>
              <a:buNone/>
            </a:pPr>
            <a:r>
              <a:rPr lang="fr-FR" sz="2000" dirty="0"/>
              <a:t>Constitue un avantage en nature le véhicule </a:t>
            </a:r>
            <a:r>
              <a:rPr lang="fr-FR" sz="2000" b="1" i="1" dirty="0"/>
              <a:t>mis à la disposition permanente du salarié, y compris pour son utilisation privée hors du temps de travail, soit pendant les repos et congés</a:t>
            </a:r>
            <a:r>
              <a:rPr lang="fr-FR" sz="2000" dirty="0"/>
              <a:t> (Arrêté 10-12-2002 art. 3, Circ. DSS 19-8-2005 : BOSS 9-05) ou </a:t>
            </a:r>
            <a:r>
              <a:rPr lang="fr-FR" sz="2000" b="1" i="1" dirty="0"/>
              <a:t>lorsque le véhicule est prêté successivement à différents salariés hors temps de travail</a:t>
            </a:r>
            <a:r>
              <a:rPr lang="fr-FR" sz="2000" dirty="0"/>
              <a:t>. (Circ. DSS 19-8-2005 : BOSS 9-05).</a:t>
            </a:r>
            <a:endParaRPr lang="fr-FR" sz="2000" u="sng" dirty="0"/>
          </a:p>
          <a:p>
            <a:pPr algn="just">
              <a:buClr>
                <a:schemeClr val="tx1"/>
              </a:buClr>
              <a:buFont typeface="Wingdings" panose="05000000000000000000" pitchFamily="2" charset="2"/>
              <a:buChar char="Ø"/>
            </a:pPr>
            <a:r>
              <a:rPr lang="fr-FR" sz="2200" u="sng" dirty="0">
                <a:solidFill>
                  <a:schemeClr val="tx1"/>
                </a:solidFill>
              </a:rPr>
              <a:t>il n’y a pas avantage en nature :</a:t>
            </a:r>
            <a:r>
              <a:rPr lang="fr-FR" sz="1900" dirty="0"/>
              <a:t>Lorsque le véhicule est mis à la disposition simultanée de plusieurs salariés pour un usage exclusivement professionnel. (idem pour  la carte carburant). Ou Lorsque le véhicule doit être restitué à chaque fin de semaine avant le week-end et les congés.  </a:t>
            </a:r>
          </a:p>
          <a:p>
            <a:pPr marL="457200" lvl="1" indent="0" algn="just">
              <a:buClr>
                <a:schemeClr val="tx1"/>
              </a:buClr>
              <a:buNone/>
            </a:pPr>
            <a:endParaRPr lang="fr-FR" sz="2000" dirty="0"/>
          </a:p>
          <a:p>
            <a:pPr marL="171450" indent="-171450" algn="just">
              <a:buClr>
                <a:schemeClr val="tx1"/>
              </a:buClr>
              <a:buFont typeface="Arial" panose="020B0604020202020204" pitchFamily="34" charset="0"/>
              <a:buChar char="•"/>
            </a:pPr>
            <a:endParaRPr lang="fr-FR" sz="1000" dirty="0"/>
          </a:p>
          <a:p>
            <a:pPr marL="171450" indent="-324000" algn="just">
              <a:buClr>
                <a:schemeClr val="tx1"/>
              </a:buClr>
              <a:buFont typeface="Wingdings" panose="05000000000000000000" pitchFamily="2" charset="2"/>
              <a:buChar char="q"/>
            </a:pPr>
            <a:r>
              <a:rPr lang="fr-FR" sz="2600" b="1" u="sng" dirty="0">
                <a:solidFill>
                  <a:schemeClr val="tx1"/>
                </a:solidFill>
              </a:rPr>
              <a:t>SUPPRESSION</a:t>
            </a:r>
            <a:r>
              <a:rPr lang="fr-FR" sz="1600" dirty="0"/>
              <a:t> </a:t>
            </a:r>
            <a:r>
              <a:rPr lang="fr-FR" sz="2000" dirty="0"/>
              <a:t>: La </a:t>
            </a:r>
            <a:r>
              <a:rPr lang="fr-FR" sz="2000" i="1" dirty="0"/>
              <a:t>suppression unilatérale par l'employeur d'un avantage en nature, qui constitue un élément de rémunération, caractérise un manquement contractuel justifiant l'allocation de dommages-intérêts. </a:t>
            </a:r>
            <a:r>
              <a:rPr lang="fr-FR" sz="2000" b="1" i="1" dirty="0"/>
              <a:t>Un salarié ne peut donc être privé de son véhicule de fonction à l'occasion d'un changement de lieu de travail</a:t>
            </a:r>
            <a:r>
              <a:rPr lang="fr-FR" sz="2000" i="1" dirty="0"/>
              <a:t>. (</a:t>
            </a:r>
            <a:r>
              <a:rPr lang="fr-FR" sz="2000" i="1" dirty="0" err="1"/>
              <a:t>Cass</a:t>
            </a:r>
            <a:r>
              <a:rPr lang="fr-FR" sz="2000" i="1" dirty="0"/>
              <a:t>. soc., 4 févr. 2015, n° 13-24.151)  </a:t>
            </a:r>
          </a:p>
          <a:p>
            <a:pPr marL="285750" indent="-285750" algn="just">
              <a:buClr>
                <a:schemeClr val="tx1"/>
              </a:buClr>
            </a:pPr>
            <a:endParaRPr lang="fr-FR" sz="1400" i="1" dirty="0"/>
          </a:p>
          <a:p>
            <a:pPr algn="just">
              <a:buClr>
                <a:schemeClr val="tx1"/>
              </a:buClr>
            </a:pPr>
            <a:endParaRPr lang="fr-FR" sz="1000" b="1" i="1" dirty="0"/>
          </a:p>
          <a:p>
            <a:pPr marL="171450" lvl="0" indent="-324000">
              <a:buClr>
                <a:schemeClr val="tx1"/>
              </a:buClr>
              <a:buFont typeface="Wingdings" panose="05000000000000000000" pitchFamily="2" charset="2"/>
              <a:buChar char="q"/>
            </a:pPr>
            <a:r>
              <a:rPr lang="fr-FR" sz="2600" b="1" u="sng" dirty="0">
                <a:solidFill>
                  <a:schemeClr val="tx1"/>
                </a:solidFill>
              </a:rPr>
              <a:t>QUESTION FREQUENTE : QUI PAYE LES AMENDES ? </a:t>
            </a:r>
          </a:p>
          <a:p>
            <a:pPr marL="628650" lvl="1" indent="-171450" algn="just">
              <a:buClr>
                <a:schemeClr val="tx1"/>
              </a:buClr>
              <a:buFont typeface="Wingdings" panose="05000000000000000000" pitchFamily="2" charset="2"/>
              <a:buChar char="§"/>
            </a:pPr>
            <a:r>
              <a:rPr lang="fr-FR" sz="2200" b="1" i="1" dirty="0"/>
              <a:t>L’employeur est responsable des amendes émises l’occasion des infractions commises par un salarié dans le cadre de l’exécution de son </a:t>
            </a:r>
            <a:r>
              <a:rPr lang="fr-FR" sz="2200" b="1" dirty="0"/>
              <a:t>travail, avec un véhicule de l'entreprise</a:t>
            </a:r>
            <a:r>
              <a:rPr lang="fr-FR" sz="2200" dirty="0"/>
              <a:t> (sans être pour autant pénalement responsable de ces infractions)   </a:t>
            </a:r>
          </a:p>
          <a:p>
            <a:pPr lvl="1" algn="just">
              <a:buClr>
                <a:schemeClr val="tx1"/>
              </a:buClr>
            </a:pPr>
            <a:endParaRPr lang="fr-FR" sz="2200" dirty="0"/>
          </a:p>
          <a:p>
            <a:pPr marL="628650" lvl="1" indent="-171450" algn="just">
              <a:buClr>
                <a:schemeClr val="tx1"/>
              </a:buClr>
              <a:buFont typeface="Wingdings" panose="05000000000000000000" pitchFamily="2" charset="2"/>
              <a:buChar char="§"/>
            </a:pPr>
            <a:r>
              <a:rPr lang="fr-FR" sz="2200" dirty="0"/>
              <a:t>Ainsi, </a:t>
            </a:r>
            <a:r>
              <a:rPr lang="fr-FR" sz="2200" u="sng" dirty="0">
                <a:solidFill>
                  <a:schemeClr val="tx1"/>
                </a:solidFill>
              </a:rPr>
              <a:t>sauf faute lourde</a:t>
            </a:r>
            <a:r>
              <a:rPr lang="fr-FR" sz="2200" dirty="0"/>
              <a:t>, le salarié </a:t>
            </a:r>
            <a:r>
              <a:rPr lang="fr-FR" sz="2200" b="1" dirty="0"/>
              <a:t>ne peut se voir imposer le remboursement des amendes payées par l’employeur </a:t>
            </a:r>
            <a:r>
              <a:rPr lang="fr-FR" sz="2200" dirty="0"/>
              <a:t>(</a:t>
            </a:r>
            <a:r>
              <a:rPr lang="fr-FR" sz="2200" dirty="0" err="1"/>
              <a:t>Cass</a:t>
            </a:r>
            <a:r>
              <a:rPr lang="fr-FR" sz="2200" dirty="0"/>
              <a:t>. Soc. 17-4-2013 n° 11-27.550) </a:t>
            </a:r>
            <a:r>
              <a:rPr lang="fr-FR" sz="2200" b="1" i="1" dirty="0"/>
              <a:t>«La retenue sur salaire pour le remboursement des contraventions afférentes à un véhicule professionnel mis au service du salarié est illégale</a:t>
            </a:r>
            <a:r>
              <a:rPr lang="fr-FR" sz="2200" i="1" dirty="0"/>
              <a:t>, fût-elle prévue par un contrat de travail ». (</a:t>
            </a:r>
            <a:r>
              <a:rPr lang="fr-FR" sz="2200" i="1" dirty="0" err="1"/>
              <a:t>Cass</a:t>
            </a:r>
            <a:r>
              <a:rPr lang="fr-FR" sz="2200" i="1" dirty="0"/>
              <a:t>. Soc. 11 janvier 2006 n° 03-43.587)    </a:t>
            </a:r>
          </a:p>
          <a:p>
            <a:pPr marL="457200" lvl="1" indent="0" algn="just">
              <a:buClr>
                <a:schemeClr val="tx1"/>
              </a:buClr>
              <a:buNone/>
            </a:pPr>
            <a:endParaRPr lang="fr-FR" sz="2200" i="1" dirty="0"/>
          </a:p>
          <a:p>
            <a:pPr marL="628650" lvl="1" indent="-171450" algn="just">
              <a:buClr>
                <a:schemeClr val="tx1"/>
              </a:buClr>
              <a:buFont typeface="Wingdings" panose="05000000000000000000" pitchFamily="2" charset="2"/>
              <a:buChar char="§"/>
            </a:pPr>
            <a:r>
              <a:rPr lang="fr-FR" sz="2200" i="1" dirty="0"/>
              <a:t>L’employeur conserve cependant son pouvoir de sanction à l’égard  du salarié </a:t>
            </a:r>
            <a:r>
              <a:rPr lang="fr-FR" sz="2200" dirty="0"/>
              <a:t>et ce, dès l’instant où il sera en mesure de démontrer que le salarié était bien au volant dudit véhicule</a:t>
            </a:r>
            <a:r>
              <a:rPr lang="fr-FR" sz="1900" dirty="0"/>
              <a:t>.</a:t>
            </a:r>
          </a:p>
          <a:p>
            <a:pPr marL="118872" indent="0">
              <a:buNone/>
            </a:pPr>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7</a:t>
            </a:fld>
            <a:endParaRPr lang="fr-FR">
              <a:solidFill>
                <a:prstClr val="white">
                  <a:tint val="95000"/>
                </a:prstClr>
              </a:solidFill>
            </a:endParaRPr>
          </a:p>
        </p:txBody>
      </p:sp>
    </p:spTree>
    <p:extLst>
      <p:ext uri="{BB962C8B-B14F-4D97-AF65-F5344CB8AC3E}">
        <p14:creationId xmlns:p14="http://schemas.microsoft.com/office/powerpoint/2010/main" val="2476236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100" dirty="0"/>
              <a:t>AVANTAGE EN NATURE </a:t>
            </a:r>
            <a:br>
              <a:rPr lang="fr-FR" sz="4100" dirty="0"/>
            </a:br>
            <a:r>
              <a:rPr lang="fr-FR" sz="4100" dirty="0"/>
              <a:t>NTIC </a:t>
            </a:r>
          </a:p>
        </p:txBody>
      </p:sp>
      <p:sp>
        <p:nvSpPr>
          <p:cNvPr id="3" name="Espace réservé du contenu 2"/>
          <p:cNvSpPr>
            <a:spLocks noGrp="1"/>
          </p:cNvSpPr>
          <p:nvPr>
            <p:ph idx="1"/>
          </p:nvPr>
        </p:nvSpPr>
        <p:spPr/>
        <p:txBody>
          <a:bodyPr>
            <a:normAutofit fontScale="25000" lnSpcReduction="20000"/>
          </a:bodyPr>
          <a:lstStyle/>
          <a:p>
            <a:pPr marL="571500" indent="-571500" algn="just">
              <a:buFont typeface="Wingdings" panose="05000000000000000000" pitchFamily="2" charset="2"/>
              <a:buChar char="q"/>
            </a:pPr>
            <a:r>
              <a:rPr lang="fr-FR" sz="5600" b="1" u="sng" dirty="0">
                <a:solidFill>
                  <a:schemeClr val="tx1"/>
                </a:solidFill>
              </a:rPr>
              <a:t>CRITERE DETERMINANT</a:t>
            </a:r>
            <a:r>
              <a:rPr lang="fr-FR" sz="5600" dirty="0">
                <a:solidFill>
                  <a:schemeClr val="tx1"/>
                </a:solidFill>
              </a:rPr>
              <a:t>: </a:t>
            </a:r>
            <a:r>
              <a:rPr lang="fr-FR" sz="5600" b="1" i="1" dirty="0">
                <a:solidFill>
                  <a:schemeClr val="tx1"/>
                </a:solidFill>
              </a:rPr>
              <a:t>UTILISATION PRIVEE </a:t>
            </a:r>
            <a:endParaRPr lang="fr-FR" sz="5600" dirty="0"/>
          </a:p>
          <a:p>
            <a:pPr marL="118872" indent="0" algn="just">
              <a:buNone/>
            </a:pPr>
            <a:endParaRPr lang="fr-FR" sz="2800" dirty="0"/>
          </a:p>
          <a:p>
            <a:pPr lvl="0" algn="just"/>
            <a:r>
              <a:rPr lang="fr-FR" sz="5600" dirty="0"/>
              <a:t>Il y a mise à disposition à titre permanent des outils issus des NTIC </a:t>
            </a:r>
            <a:r>
              <a:rPr lang="fr-FR" sz="5600" b="1" dirty="0"/>
              <a:t>chaque fois que les circonstances de fait permettent au salarié de les utiliser à titre privé – et donc en dehors du temps de travail.</a:t>
            </a:r>
          </a:p>
          <a:p>
            <a:pPr marL="118872" indent="0" algn="just">
              <a:buNone/>
            </a:pPr>
            <a:endParaRPr lang="fr-FR" sz="5600" dirty="0"/>
          </a:p>
          <a:p>
            <a:pPr lvl="0" algn="just"/>
            <a:r>
              <a:rPr lang="fr-FR" sz="5600" u="sng" dirty="0"/>
              <a:t>La réalité de l’usage privé résulte:</a:t>
            </a:r>
          </a:p>
          <a:p>
            <a:pPr marL="118872" lvl="0" indent="0" algn="just">
              <a:buNone/>
            </a:pPr>
            <a:endParaRPr lang="fr-FR" sz="1600" dirty="0"/>
          </a:p>
          <a:p>
            <a:pPr lvl="1" algn="just"/>
            <a:r>
              <a:rPr lang="fr-FR" sz="5600" dirty="0"/>
              <a:t>soit d’un </a:t>
            </a:r>
            <a:r>
              <a:rPr lang="fr-FR" sz="5600" b="1" dirty="0"/>
              <a:t>document écrit </a:t>
            </a:r>
            <a:r>
              <a:rPr lang="fr-FR" sz="5600" dirty="0"/>
              <a:t>(contrat individuel de travail, accord conventionnel ou d’entreprise, règlement intérieur, circulaire professionnelle, courrier de la direction…), </a:t>
            </a:r>
          </a:p>
          <a:p>
            <a:pPr lvl="1" algn="just"/>
            <a:r>
              <a:rPr lang="fr-FR" sz="5600" dirty="0"/>
              <a:t>soit de l’existence de </a:t>
            </a:r>
            <a:r>
              <a:rPr lang="fr-FR" sz="5600" b="1" dirty="0"/>
              <a:t>factures détaillées permettant de présumer de l’utilisation privée </a:t>
            </a:r>
            <a:r>
              <a:rPr lang="fr-FR" sz="5600" dirty="0"/>
              <a:t>(Circulaire DSS du 7 janvier 2003).</a:t>
            </a:r>
          </a:p>
          <a:p>
            <a:pPr marL="0" indent="0" algn="just">
              <a:buNone/>
            </a:pPr>
            <a:endParaRPr lang="fr-FR" sz="6400" dirty="0"/>
          </a:p>
          <a:p>
            <a:pPr marL="0" indent="0" algn="just">
              <a:buNone/>
            </a:pPr>
            <a:r>
              <a:rPr lang="fr-FR" sz="5600" dirty="0"/>
              <a:t>En revanche,  </a:t>
            </a:r>
            <a:r>
              <a:rPr lang="fr-FR" sz="5600" b="1" i="1" dirty="0"/>
              <a:t>ne doit pas être considérée comme un avantage en nature l'utilisation raisonnable de ces instruments pour la vie quotidienne d'un salarié, justifiée par des besoins ordinaires de la vie professionnelle et familiale </a:t>
            </a:r>
            <a:r>
              <a:rPr lang="fr-FR" sz="5600" dirty="0"/>
              <a:t>(Circ. DSS 7 du 7-1-2003 : BOSS 4-03).  (par exemple: brefs appels au domicile). </a:t>
            </a:r>
          </a:p>
          <a:p>
            <a:pPr marL="0" indent="0" algn="just">
              <a:buNone/>
            </a:pPr>
            <a:endParaRPr lang="fr-FR" sz="5600" dirty="0"/>
          </a:p>
          <a:p>
            <a:pPr marL="571500" indent="-571500" algn="just">
              <a:buFont typeface="Wingdings" panose="05000000000000000000" pitchFamily="2" charset="2"/>
              <a:buChar char="q"/>
            </a:pPr>
            <a:r>
              <a:rPr lang="fr-FR" sz="5600" b="1" u="sng" dirty="0">
                <a:solidFill>
                  <a:schemeClr val="tx1"/>
                </a:solidFill>
              </a:rPr>
              <a:t>CONSEIL PRATIQUE</a:t>
            </a:r>
            <a:r>
              <a:rPr lang="fr-FR" sz="5600" dirty="0"/>
              <a:t> : </a:t>
            </a:r>
          </a:p>
          <a:p>
            <a:pPr marL="0" indent="0" algn="just">
              <a:buNone/>
            </a:pPr>
            <a:endParaRPr lang="fr-FR" sz="2800" b="1" i="1" u="sng" dirty="0"/>
          </a:p>
          <a:p>
            <a:pPr marL="571500" indent="-324000" algn="just">
              <a:lnSpc>
                <a:spcPct val="120000"/>
              </a:lnSpc>
              <a:buFont typeface="Wingdings" panose="05000000000000000000" pitchFamily="2" charset="2"/>
              <a:buChar char="§"/>
            </a:pPr>
            <a:r>
              <a:rPr lang="fr-FR" sz="5600" b="1" i="1" u="sng" dirty="0"/>
              <a:t>Déterminer précisément la nature que vous entendez donner à l’attribution de l’outil NTIC  </a:t>
            </a:r>
            <a:r>
              <a:rPr lang="fr-FR" sz="5600" dirty="0"/>
              <a:t>Seule une </a:t>
            </a:r>
            <a:r>
              <a:rPr lang="fr-FR" sz="5600" dirty="0">
                <a:solidFill>
                  <a:schemeClr val="tx1"/>
                </a:solidFill>
              </a:rPr>
              <a:t>mention claire dans un document écrit</a:t>
            </a:r>
            <a:r>
              <a:rPr lang="fr-FR" sz="5600" dirty="0"/>
              <a:t> </a:t>
            </a:r>
            <a:r>
              <a:rPr lang="fr-FR" sz="5600" dirty="0">
                <a:solidFill>
                  <a:schemeClr val="tx1"/>
                </a:solidFill>
              </a:rPr>
              <a:t>de l’usage strictement professionnel </a:t>
            </a:r>
            <a:r>
              <a:rPr lang="fr-FR" sz="5600" dirty="0"/>
              <a:t>de l’outil et de son éventuelle </a:t>
            </a:r>
            <a:r>
              <a:rPr lang="fr-FR" sz="5600" dirty="0">
                <a:solidFill>
                  <a:schemeClr val="tx1"/>
                </a:solidFill>
              </a:rPr>
              <a:t>restitution en fin de journée, la veille de week-end et de congés </a:t>
            </a:r>
            <a:r>
              <a:rPr lang="fr-FR" sz="5600" dirty="0"/>
              <a:t>pourra exclure la qualification d’avantage en nature</a:t>
            </a:r>
          </a:p>
          <a:p>
            <a:pPr marL="571500" indent="-324000" algn="just">
              <a:lnSpc>
                <a:spcPct val="120000"/>
              </a:lnSpc>
              <a:buFont typeface="Wingdings" panose="05000000000000000000" pitchFamily="2" charset="2"/>
              <a:buChar char="§"/>
            </a:pPr>
            <a:r>
              <a:rPr lang="fr-FR" sz="5600" dirty="0"/>
              <a:t>À défaut de précision, toute utilisation abusive par le salarié ou, même simplement, l’utilisation récurrente de l’outil en dehors du temps de travail entrainera la qualification d’avantage en nature</a:t>
            </a:r>
          </a:p>
          <a:p>
            <a:pPr marL="247500" indent="0" algn="just">
              <a:lnSpc>
                <a:spcPct val="120000"/>
              </a:lnSpc>
              <a:buNone/>
            </a:pPr>
            <a:endParaRPr lang="fr-FR" sz="5600" dirty="0"/>
          </a:p>
          <a:p>
            <a:pPr marL="0" indent="0" algn="just">
              <a:lnSpc>
                <a:spcPct val="120000"/>
              </a:lnSpc>
              <a:buNone/>
            </a:pPr>
            <a:endParaRPr lang="fr-FR" sz="400" dirty="0"/>
          </a:p>
          <a:p>
            <a:pPr marL="118872" indent="0" algn="just">
              <a:lnSpc>
                <a:spcPct val="120000"/>
              </a:lnSpc>
              <a:buNone/>
            </a:pPr>
            <a:r>
              <a:rPr lang="fr-FR" sz="4800" dirty="0"/>
              <a:t>Ce contrôle est d’autant plus important que « la retenue sur salaire au seul motif du dépassement du forfait téléphonique attaché au téléphone professionnel du salarié constitue une sanction pécuniaire illicite »  (</a:t>
            </a:r>
            <a:r>
              <a:rPr lang="fr-FR" sz="4800" dirty="0" err="1"/>
              <a:t>Cass</a:t>
            </a:r>
            <a:r>
              <a:rPr lang="fr-FR" sz="4800" dirty="0"/>
              <a:t>. soc., 15 mai 2014, n°12-30.148). </a:t>
            </a:r>
          </a:p>
          <a:p>
            <a:pPr marL="118872" indent="0" algn="just">
              <a:buNone/>
            </a:pPr>
            <a:r>
              <a:rPr lang="fr-FR" sz="5600" dirty="0"/>
              <a:t> </a:t>
            </a:r>
          </a:p>
          <a:p>
            <a:pPr marL="0" indent="0">
              <a:buNone/>
            </a:pPr>
            <a:endParaRPr lang="fr-FR" dirty="0">
              <a:solidFill>
                <a:schemeClr val="accent2"/>
              </a:solidFill>
            </a:endParaRPr>
          </a:p>
          <a:p>
            <a:pPr marL="0" indent="0">
              <a:buNone/>
            </a:pPr>
            <a:endParaRPr lang="fr-FR" dirty="0">
              <a:solidFill>
                <a:schemeClr val="accent2"/>
              </a:solidFill>
            </a:endParaRPr>
          </a:p>
          <a:p>
            <a:endParaRPr lang="fr-FR" dirty="0"/>
          </a:p>
          <a:p>
            <a:endParaRPr lang="fr-FR" dirty="0"/>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8</a:t>
            </a:fld>
            <a:endParaRPr lang="fr-FR">
              <a:solidFill>
                <a:prstClr val="white">
                  <a:tint val="95000"/>
                </a:prstClr>
              </a:solidFill>
            </a:endParaRPr>
          </a:p>
        </p:txBody>
      </p:sp>
    </p:spTree>
    <p:extLst>
      <p:ext uri="{BB962C8B-B14F-4D97-AF65-F5344CB8AC3E}">
        <p14:creationId xmlns:p14="http://schemas.microsoft.com/office/powerpoint/2010/main" val="836562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Comment récompenser son salarié en évitant la qualification d’avantage en nature ?</a:t>
            </a:r>
          </a:p>
        </p:txBody>
      </p:sp>
      <p:sp>
        <p:nvSpPr>
          <p:cNvPr id="3" name="Espace réservé du contenu 2"/>
          <p:cNvSpPr>
            <a:spLocks noGrp="1"/>
          </p:cNvSpPr>
          <p:nvPr>
            <p:ph idx="1"/>
          </p:nvPr>
        </p:nvSpPr>
        <p:spPr/>
        <p:txBody>
          <a:bodyPr>
            <a:noAutofit/>
          </a:bodyPr>
          <a:lstStyle/>
          <a:p>
            <a:pPr algn="just">
              <a:buFont typeface="Wingdings" panose="05000000000000000000" pitchFamily="2" charset="2"/>
              <a:buChar char="§"/>
            </a:pPr>
            <a:r>
              <a:rPr lang="fr-FR" sz="13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Eviter les voyages </a:t>
            </a:r>
            <a:r>
              <a:rPr lang="fr-FR" sz="13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fr-FR" sz="1300" b="1" dirty="0">
                <a:latin typeface="Arial" panose="020B0604020202020204" pitchFamily="34" charset="0"/>
                <a:cs typeface="Arial" panose="020B0604020202020204" pitchFamily="34" charset="0"/>
              </a:rPr>
              <a:t>Ils sont </a:t>
            </a:r>
            <a:r>
              <a:rPr lang="fr-FR" sz="1200" b="1" dirty="0">
                <a:latin typeface="Arial" panose="020B0604020202020204" pitchFamily="34" charset="0"/>
                <a:cs typeface="Arial" panose="020B0604020202020204" pitchFamily="34" charset="0"/>
              </a:rPr>
              <a:t>quasiment systématiquement considérés comme avantages à nature </a:t>
            </a:r>
            <a:r>
              <a:rPr lang="fr-FR" sz="1200" dirty="0">
                <a:latin typeface="Arial" panose="020B0604020202020204" pitchFamily="34" charset="0"/>
                <a:cs typeface="Arial" panose="020B0604020202020204" pitchFamily="34" charset="0"/>
              </a:rPr>
              <a:t>sauf à rapporter la preuve -  rarement admise - que le voyage était réalisé pour les nécessité de l’entreprise et que le salarié était soumis à des obligations professionnelles pendant toute la durée de son séjour. </a:t>
            </a:r>
          </a:p>
          <a:p>
            <a:pPr marL="118872" indent="0" algn="just">
              <a:buNone/>
            </a:pPr>
            <a:endParaRPr lang="fr-FR" sz="1200" dirty="0">
              <a:latin typeface="Arial" panose="020B0604020202020204" pitchFamily="34" charset="0"/>
              <a:cs typeface="Arial" panose="020B0604020202020204" pitchFamily="34" charset="0"/>
            </a:endParaRPr>
          </a:p>
          <a:p>
            <a:pPr algn="just"/>
            <a:r>
              <a:rPr lang="fr-FR" sz="12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Privilégier les cadeaux et bons d’achat de valeur raisonnable pour des occasions particulières </a:t>
            </a:r>
            <a:r>
              <a:rPr lang="fr-FR" sz="1200" dirty="0">
                <a:latin typeface="Arial" panose="020B0604020202020204" pitchFamily="34" charset="0"/>
                <a:cs typeface="Arial" panose="020B0604020202020204" pitchFamily="34" charset="0"/>
              </a:rPr>
              <a:t>: Lorsque </a:t>
            </a:r>
            <a:r>
              <a:rPr lang="fr-FR" sz="1200" b="1" dirty="0">
                <a:latin typeface="Arial" panose="020B0604020202020204" pitchFamily="34" charset="0"/>
                <a:cs typeface="Arial" panose="020B0604020202020204" pitchFamily="34" charset="0"/>
              </a:rPr>
              <a:t>la valeur du cadeau n'est pas exagérée par rapport à l'événement qu'il est destiné à marquer </a:t>
            </a:r>
            <a:r>
              <a:rPr lang="fr-FR" sz="1200" dirty="0">
                <a:latin typeface="Arial" panose="020B0604020202020204" pitchFamily="34" charset="0"/>
                <a:cs typeface="Arial" panose="020B0604020202020204" pitchFamily="34" charset="0"/>
              </a:rPr>
              <a:t>(mariage, naissance, anniversaire de l'entreprise, etc.), celui-ci peut être exclu de l’assiette des cotisations. </a:t>
            </a:r>
          </a:p>
          <a:p>
            <a:pPr marL="118872" indent="0" algn="just">
              <a:buNone/>
            </a:pPr>
            <a:endParaRPr lang="fr-FR" sz="1200" dirty="0">
              <a:latin typeface="Arial" panose="020B0604020202020204" pitchFamily="34" charset="0"/>
              <a:cs typeface="Arial" panose="020B0604020202020204" pitchFamily="34" charset="0"/>
            </a:endParaRPr>
          </a:p>
          <a:p>
            <a:pPr algn="just"/>
            <a:r>
              <a:rPr lang="fr-FR" sz="12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Pratiquer de tarifs préférentiel sur les produits réalisés ou vendus par l’entreprise: </a:t>
            </a:r>
            <a:r>
              <a:rPr lang="fr-FR" sz="1200" dirty="0">
                <a:latin typeface="Arial" panose="020B0604020202020204" pitchFamily="34" charset="0"/>
                <a:cs typeface="Arial" panose="020B0604020202020204" pitchFamily="34" charset="0"/>
              </a:rPr>
              <a:t>Une exonération est admise pour la fourniture de produits réalisé ou vendus par l’entreprise à tarifs préférentiels à condition que la réduction tarifaire </a:t>
            </a:r>
            <a:r>
              <a:rPr lang="fr-FR" sz="1200" b="1" u="sng" dirty="0">
                <a:latin typeface="Arial" panose="020B0604020202020204" pitchFamily="34" charset="0"/>
                <a:cs typeface="Arial" panose="020B0604020202020204" pitchFamily="34" charset="0"/>
              </a:rPr>
              <a:t>n’excède pas 30 % du prix public </a:t>
            </a:r>
            <a:r>
              <a:rPr lang="fr-FR" sz="1200" b="1" dirty="0">
                <a:latin typeface="Arial" panose="020B0604020202020204" pitchFamily="34" charset="0"/>
                <a:cs typeface="Arial" panose="020B0604020202020204" pitchFamily="34" charset="0"/>
              </a:rPr>
              <a:t>TTC pratiqué </a:t>
            </a:r>
            <a:r>
              <a:rPr lang="fr-FR" sz="1200" dirty="0">
                <a:latin typeface="Arial" panose="020B0604020202020204" pitchFamily="34" charset="0"/>
                <a:cs typeface="Arial" panose="020B0604020202020204" pitchFamily="34" charset="0"/>
              </a:rPr>
              <a:t>par l’entreprise pour le même produit. (</a:t>
            </a:r>
            <a:r>
              <a:rPr lang="fr-FR" sz="1100" dirty="0">
                <a:latin typeface="Arial" panose="020B0604020202020204" pitchFamily="34" charset="0"/>
                <a:cs typeface="Arial" panose="020B0604020202020204" pitchFamily="34" charset="0"/>
              </a:rPr>
              <a:t>circulaire DSS n° 2005-389 du 19 août 2005). </a:t>
            </a:r>
            <a:r>
              <a:rPr lang="fr-FR" sz="1200" i="1" dirty="0">
                <a:solidFill>
                  <a:schemeClr val="tx1"/>
                </a:solidFill>
                <a:latin typeface="Arial" panose="020B0604020202020204" pitchFamily="34" charset="0"/>
                <a:cs typeface="Arial" panose="020B0604020202020204" pitchFamily="34" charset="0"/>
              </a:rPr>
              <a:t>ATTENTION</a:t>
            </a:r>
            <a:r>
              <a:rPr lang="fr-FR" sz="1200" dirty="0">
                <a:latin typeface="Arial" panose="020B0604020202020204" pitchFamily="34" charset="0"/>
                <a:cs typeface="Arial" panose="020B0604020202020204" pitchFamily="34" charset="0"/>
              </a:rPr>
              <a:t> : </a:t>
            </a:r>
            <a:r>
              <a:rPr lang="fr-FR" sz="1200" b="1" dirty="0">
                <a:latin typeface="Arial" panose="020B0604020202020204" pitchFamily="34" charset="0"/>
                <a:cs typeface="Arial" panose="020B0604020202020204" pitchFamily="34" charset="0"/>
              </a:rPr>
              <a:t>Ne vaut que pour les biens ou services produits par l’entreprise </a:t>
            </a:r>
            <a:r>
              <a:rPr lang="fr-FR" sz="1200" dirty="0">
                <a:latin typeface="Arial" panose="020B0604020202020204" pitchFamily="34" charset="0"/>
                <a:cs typeface="Arial" panose="020B0604020202020204" pitchFamily="34" charset="0"/>
              </a:rPr>
              <a:t>qui emploie le salarié , </a:t>
            </a:r>
            <a:r>
              <a:rPr lang="fr-FR" sz="1200" b="1" dirty="0">
                <a:latin typeface="Arial" panose="020B0604020202020204" pitchFamily="34" charset="0"/>
                <a:cs typeface="Arial" panose="020B0604020202020204" pitchFamily="34" charset="0"/>
              </a:rPr>
              <a:t>exclut ceux acquis par l'entreprise auprès d'une autre entreprise  ou d’un fournisseur</a:t>
            </a:r>
            <a:r>
              <a:rPr lang="fr-FR" sz="1200" dirty="0">
                <a:latin typeface="Arial" panose="020B0604020202020204" pitchFamily="34" charset="0"/>
                <a:cs typeface="Arial" panose="020B0604020202020204" pitchFamily="34" charset="0"/>
              </a:rPr>
              <a:t>. </a:t>
            </a:r>
          </a:p>
          <a:p>
            <a:pPr marL="118872" indent="0" algn="just">
              <a:buNone/>
            </a:pPr>
            <a:endParaRPr lang="fr-FR" sz="1200" dirty="0">
              <a:latin typeface="Arial" panose="020B0604020202020204" pitchFamily="34" charset="0"/>
              <a:cs typeface="Arial" panose="020B0604020202020204" pitchFamily="34" charset="0"/>
            </a:endParaRPr>
          </a:p>
          <a:p>
            <a:pPr algn="just"/>
            <a:r>
              <a:rPr lang="fr-FR" sz="12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Dons d'ordinateurs d’occasion d’une valeur maximale de 2000€:</a:t>
            </a:r>
            <a:r>
              <a:rPr lang="fr-FR" sz="12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fr-FR" sz="1200" dirty="0">
                <a:latin typeface="Arial" panose="020B0604020202020204" pitchFamily="34" charset="0"/>
                <a:cs typeface="Arial" panose="020B0604020202020204" pitchFamily="34" charset="0"/>
              </a:rPr>
              <a:t>La remise gratuite d’un </a:t>
            </a:r>
            <a:r>
              <a:rPr lang="fr-FR" sz="1200" b="1" dirty="0">
                <a:latin typeface="Arial" panose="020B0604020202020204" pitchFamily="34" charset="0"/>
                <a:cs typeface="Arial" panose="020B0604020202020204" pitchFamily="34" charset="0"/>
              </a:rPr>
              <a:t>ordinateur portable ou fixe </a:t>
            </a:r>
            <a:r>
              <a:rPr lang="fr-FR" sz="1200" b="1" u="sng" dirty="0">
                <a:latin typeface="Arial" panose="020B0604020202020204" pitchFamily="34" charset="0"/>
                <a:cs typeface="Arial" panose="020B0604020202020204" pitchFamily="34" charset="0"/>
              </a:rPr>
              <a:t>complet et entièrement amorti </a:t>
            </a:r>
            <a:r>
              <a:rPr lang="fr-FR" sz="1200" dirty="0">
                <a:latin typeface="Arial" panose="020B0604020202020204" pitchFamily="34" charset="0"/>
                <a:cs typeface="Arial" panose="020B0604020202020204" pitchFamily="34" charset="0"/>
              </a:rPr>
              <a:t>est exonéré de cotisations et d’impôt sur le revenu à condition que </a:t>
            </a:r>
            <a:r>
              <a:rPr lang="fr-FR" sz="1200" b="1" dirty="0">
                <a:latin typeface="Arial" panose="020B0604020202020204" pitchFamily="34" charset="0"/>
                <a:cs typeface="Arial" panose="020B0604020202020204" pitchFamily="34" charset="0"/>
              </a:rPr>
              <a:t>le prix de reviens du matériel n’excède pas 2000€ </a:t>
            </a:r>
            <a:r>
              <a:rPr lang="fr-FR" sz="1050" dirty="0">
                <a:latin typeface="Arial" panose="020B0604020202020204" pitchFamily="34" charset="0"/>
                <a:cs typeface="Arial" panose="020B0604020202020204" pitchFamily="34" charset="0"/>
              </a:rPr>
              <a:t>(CSS art. L 242-4-2 ; CGI art. 81, 31° bis -Circ. </a:t>
            </a:r>
            <a:r>
              <a:rPr lang="fr-FR" sz="1050" dirty="0" err="1">
                <a:latin typeface="Arial" panose="020B0604020202020204" pitchFamily="34" charset="0"/>
                <a:cs typeface="Arial" panose="020B0604020202020204" pitchFamily="34" charset="0"/>
              </a:rPr>
              <a:t>Acoss</a:t>
            </a:r>
            <a:r>
              <a:rPr lang="fr-FR" sz="1050" dirty="0">
                <a:latin typeface="Arial" panose="020B0604020202020204" pitchFamily="34" charset="0"/>
                <a:cs typeface="Arial" panose="020B0604020202020204" pitchFamily="34" charset="0"/>
              </a:rPr>
              <a:t> 7-3-2008).</a:t>
            </a:r>
          </a:p>
          <a:p>
            <a:pPr marL="118872" indent="0" algn="just">
              <a:buNone/>
            </a:pPr>
            <a:endParaRPr lang="fr-FR" sz="1200" dirty="0">
              <a:latin typeface="Arial" panose="020B0604020202020204" pitchFamily="34" charset="0"/>
              <a:cs typeface="Arial" panose="020B0604020202020204" pitchFamily="34" charset="0"/>
            </a:endParaRPr>
          </a:p>
          <a:p>
            <a:pPr algn="just"/>
            <a:r>
              <a:rPr lang="fr-FR" sz="12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Invitation occasionnelle à caractère professionnel</a:t>
            </a:r>
            <a:r>
              <a:rPr lang="fr-FR" sz="12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fr-FR" sz="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fr-FR" sz="1200" dirty="0">
                <a:latin typeface="Arial" panose="020B0604020202020204" pitchFamily="34" charset="0"/>
                <a:cs typeface="Arial" panose="020B0604020202020204" pitchFamily="34" charset="0"/>
              </a:rPr>
              <a:t> La qualification d’avantage en nature peut être exclue lorsque le salarié est </a:t>
            </a:r>
            <a:r>
              <a:rPr lang="fr-FR" sz="1200" b="1" dirty="0">
                <a:latin typeface="Arial" panose="020B0604020202020204" pitchFamily="34" charset="0"/>
                <a:cs typeface="Arial" panose="020B0604020202020204" pitchFamily="34" charset="0"/>
              </a:rPr>
              <a:t>invité de manière occasionnelle par un tiers (client, fournisseur…), ou par l’employeur.</a:t>
            </a:r>
            <a:r>
              <a:rPr lang="fr-FR" sz="1200" dirty="0">
                <a:latin typeface="Arial" panose="020B0604020202020204" pitchFamily="34" charset="0"/>
                <a:cs typeface="Arial" panose="020B0604020202020204" pitchFamily="34" charset="0"/>
              </a:rPr>
              <a:t> </a:t>
            </a:r>
            <a:r>
              <a:rPr lang="fr-FR" sz="1200" i="1" dirty="0">
                <a:solidFill>
                  <a:schemeClr val="tx1"/>
                </a:solidFill>
                <a:latin typeface="Arial" panose="020B0604020202020204" pitchFamily="34" charset="0"/>
                <a:cs typeface="Arial" panose="020B0604020202020204" pitchFamily="34" charset="0"/>
              </a:rPr>
              <a:t>ATTENTION: </a:t>
            </a:r>
            <a:r>
              <a:rPr lang="fr-FR" sz="1200" b="1" dirty="0">
                <a:latin typeface="Arial" panose="020B0604020202020204" pitchFamily="34" charset="0"/>
                <a:cs typeface="Arial" panose="020B0604020202020204" pitchFamily="34" charset="0"/>
              </a:rPr>
              <a:t>il faudra pouvoir justifier du caractère professionnel de l’invitation</a:t>
            </a:r>
            <a:r>
              <a:rPr lang="fr-FR" sz="1200" dirty="0">
                <a:latin typeface="Arial" panose="020B0604020202020204" pitchFamily="34" charset="0"/>
                <a:cs typeface="Arial" panose="020B0604020202020204" pitchFamily="34" charset="0"/>
              </a:rPr>
              <a:t>. </a:t>
            </a:r>
          </a:p>
          <a:p>
            <a:pPr marL="118872" indent="0" algn="just">
              <a:buNone/>
            </a:pPr>
            <a:r>
              <a:rPr lang="fr-FR" sz="1200" dirty="0">
                <a:latin typeface="Arial" panose="020B0604020202020204" pitchFamily="34" charset="0"/>
                <a:cs typeface="Arial" panose="020B0604020202020204" pitchFamily="34" charset="0"/>
              </a:rPr>
              <a:t> </a:t>
            </a:r>
            <a:br>
              <a:rPr lang="fr-FR" sz="1200" dirty="0">
                <a:latin typeface="Arial" panose="020B0604020202020204" pitchFamily="34" charset="0"/>
                <a:cs typeface="Arial" panose="020B0604020202020204" pitchFamily="34" charset="0"/>
              </a:rPr>
            </a:br>
            <a:endParaRPr lang="fr-FR" sz="1200" dirty="0">
              <a:latin typeface="Arial" panose="020B0604020202020204" pitchFamily="34" charset="0"/>
              <a:cs typeface="Arial" panose="020B0604020202020204" pitchFamily="34" charset="0"/>
            </a:endParaRPr>
          </a:p>
        </p:txBody>
      </p:sp>
      <p:sp>
        <p:nvSpPr>
          <p:cNvPr id="4" name="Espace réservé de la date 3"/>
          <p:cNvSpPr>
            <a:spLocks noGrp="1"/>
          </p:cNvSpPr>
          <p:nvPr>
            <p:ph type="dt" sz="half" idx="10"/>
          </p:nvPr>
        </p:nvSpPr>
        <p:spPr/>
        <p:txBody>
          <a:bodyPr/>
          <a:lstStyle/>
          <a:p>
            <a:r>
              <a:rPr lang="fr-FR">
                <a:solidFill>
                  <a:prstClr val="white">
                    <a:tint val="95000"/>
                  </a:prstClr>
                </a:solidFill>
              </a:rPr>
              <a:t>18/05/2016</a:t>
            </a:r>
          </a:p>
        </p:txBody>
      </p:sp>
      <p:sp>
        <p:nvSpPr>
          <p:cNvPr id="5" name="Espace réservé du pied de page 4"/>
          <p:cNvSpPr>
            <a:spLocks noGrp="1"/>
          </p:cNvSpPr>
          <p:nvPr>
            <p:ph type="ftr" sz="quarter" idx="11"/>
          </p:nvPr>
        </p:nvSpPr>
        <p:spPr/>
        <p:txBody>
          <a:bodyPr/>
          <a:lstStyle/>
          <a:p>
            <a:r>
              <a:rPr lang="fr-FR">
                <a:solidFill>
                  <a:prstClr val="white">
                    <a:tint val="95000"/>
                  </a:prstClr>
                </a:solidFill>
              </a:rPr>
              <a:t>DaeMPartners- Club des dirigeants de l'hôtellerie</a:t>
            </a:r>
            <a:endParaRPr lang="fr-FR" dirty="0">
              <a:solidFill>
                <a:prstClr val="white">
                  <a:tint val="95000"/>
                </a:prstClr>
              </a:solidFill>
            </a:endParaRPr>
          </a:p>
        </p:txBody>
      </p:sp>
      <p:sp>
        <p:nvSpPr>
          <p:cNvPr id="6" name="Espace réservé du numéro de diapositive 5"/>
          <p:cNvSpPr>
            <a:spLocks noGrp="1"/>
          </p:cNvSpPr>
          <p:nvPr>
            <p:ph type="sldNum" sz="quarter" idx="12"/>
          </p:nvPr>
        </p:nvSpPr>
        <p:spPr/>
        <p:txBody>
          <a:bodyPr/>
          <a:lstStyle/>
          <a:p>
            <a:fld id="{12F9B493-24F9-4F09-884C-C80064ACA6F1}" type="slidenum">
              <a:rPr lang="fr-FR" smtClean="0">
                <a:solidFill>
                  <a:prstClr val="white">
                    <a:tint val="95000"/>
                  </a:prstClr>
                </a:solidFill>
              </a:rPr>
              <a:pPr/>
              <a:t>9</a:t>
            </a:fld>
            <a:endParaRPr lang="fr-FR">
              <a:solidFill>
                <a:prstClr val="white">
                  <a:tint val="95000"/>
                </a:prstClr>
              </a:solidFill>
            </a:endParaRPr>
          </a:p>
        </p:txBody>
      </p:sp>
    </p:spTree>
    <p:extLst>
      <p:ext uri="{BB962C8B-B14F-4D97-AF65-F5344CB8AC3E}">
        <p14:creationId xmlns:p14="http://schemas.microsoft.com/office/powerpoint/2010/main" val="7359612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12974</TotalTime>
  <Words>5182</Words>
  <Application>Microsoft Office PowerPoint</Application>
  <PresentationFormat>Affichage à l'écran (4:3)</PresentationFormat>
  <Paragraphs>610</Paragraphs>
  <Slides>20</Slides>
  <Notes>14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Arial</vt:lpstr>
      <vt:lpstr>Arial Narrow</vt:lpstr>
      <vt:lpstr>Calibri</vt:lpstr>
      <vt:lpstr>Corbel</vt:lpstr>
      <vt:lpstr>Times New Roman</vt:lpstr>
      <vt:lpstr>Wingdings</vt:lpstr>
      <vt:lpstr>Wingdings 2</vt:lpstr>
      <vt:lpstr>Wingdings 3</vt:lpstr>
      <vt:lpstr>2_Module</vt:lpstr>
      <vt:lpstr>Avantages en nature  Frais professionnels  &amp;  Risque URSSAF </vt:lpstr>
      <vt:lpstr>AVANTAGE EN NATURE :  Nature juridique </vt:lpstr>
      <vt:lpstr>AVANTAGE EN NATURE :  Modalités de remboursement  </vt:lpstr>
      <vt:lpstr>AVANTAGE EN NATURE   Modification / Suppression </vt:lpstr>
      <vt:lpstr>AVANTAGE EN NATURE  Rupture du contrat de travail </vt:lpstr>
      <vt:lpstr>AVANTAGE EN NATURE   Nourriture et Logement </vt:lpstr>
      <vt:lpstr>AVANTAGE EN NATURE   Véhicule </vt:lpstr>
      <vt:lpstr>AVANTAGE EN NATURE  NTIC </vt:lpstr>
      <vt:lpstr>Comment récompenser son salarié en évitant la qualification d’avantage en nature ?</vt:lpstr>
      <vt:lpstr>FRAIS PROFESSIONNELS  Définition</vt:lpstr>
      <vt:lpstr>FRAIS PROFESSIONNELS  Nature juridique</vt:lpstr>
      <vt:lpstr>FRAIS PROFESSIONNELS  Modalités de remboursement</vt:lpstr>
      <vt:lpstr>FRAIS PROFESSIONNELS  Modalités de remboursement</vt:lpstr>
      <vt:lpstr>FRAIS PROFESSIONNELS  Modalités de remboursement</vt:lpstr>
      <vt:lpstr>FRAIS PROFESSIONNELS  Frais de transport en commun - Domicile-lieu de travail</vt:lpstr>
      <vt:lpstr>FRAIS PROFESSIONNELS  Frais de déplacement, NTIC…</vt:lpstr>
      <vt:lpstr>Contentieux : avantages en nature</vt:lpstr>
      <vt:lpstr>Contentieux : frais professionnels</vt:lpstr>
      <vt:lpstr>Contrôle URSSAF L’avis préalable </vt:lpstr>
      <vt:lpstr>Contrôle URSSAF  La lettre d’observations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mtanguy</dc:creator>
  <cp:lastModifiedBy>Jean-Paul LAFAY</cp:lastModifiedBy>
  <cp:revision>1066</cp:revision>
  <cp:lastPrinted>2015-07-01T16:41:42Z</cp:lastPrinted>
  <dcterms:created xsi:type="dcterms:W3CDTF">2014-11-05T17:41:46Z</dcterms:created>
  <dcterms:modified xsi:type="dcterms:W3CDTF">2017-02-07T19:33:10Z</dcterms:modified>
</cp:coreProperties>
</file>