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23"/>
  </p:notesMasterIdLst>
  <p:sldIdLst>
    <p:sldId id="361" r:id="rId2"/>
    <p:sldId id="374" r:id="rId3"/>
    <p:sldId id="400" r:id="rId4"/>
    <p:sldId id="399" r:id="rId5"/>
    <p:sldId id="392" r:id="rId6"/>
    <p:sldId id="376" r:id="rId7"/>
    <p:sldId id="394" r:id="rId8"/>
    <p:sldId id="383" r:id="rId9"/>
    <p:sldId id="397" r:id="rId10"/>
    <p:sldId id="369" r:id="rId11"/>
    <p:sldId id="363" r:id="rId12"/>
    <p:sldId id="382" r:id="rId13"/>
    <p:sldId id="379" r:id="rId14"/>
    <p:sldId id="370" r:id="rId15"/>
    <p:sldId id="380" r:id="rId16"/>
    <p:sldId id="378" r:id="rId17"/>
    <p:sldId id="365" r:id="rId18"/>
    <p:sldId id="371" r:id="rId19"/>
    <p:sldId id="372" r:id="rId20"/>
    <p:sldId id="364" r:id="rId21"/>
    <p:sldId id="367" r:id="rId22"/>
  </p:sldIdLst>
  <p:sldSz cx="9144000" cy="6858000" type="screen4x3"/>
  <p:notesSz cx="6797675" cy="987266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7CBFF"/>
    <a:srgbClr val="99CCFF"/>
    <a:srgbClr val="86B8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868" autoAdjust="0"/>
    <p:restoredTop sz="82005" autoAdjust="0"/>
  </p:normalViewPr>
  <p:slideViewPr>
    <p:cSldViewPr>
      <p:cViewPr varScale="1">
        <p:scale>
          <a:sx n="74" d="100"/>
          <a:sy n="74" d="100"/>
        </p:scale>
        <p:origin x="2274" y="60"/>
      </p:cViewPr>
      <p:guideLst>
        <p:guide orient="horz" pos="2160"/>
        <p:guide pos="2880"/>
      </p:guideLst>
    </p:cSldViewPr>
  </p:slideViewPr>
  <p:outlineViewPr>
    <p:cViewPr>
      <p:scale>
        <a:sx n="33" d="100"/>
        <a:sy n="33" d="100"/>
      </p:scale>
      <p:origin x="0" y="30090"/>
    </p:cViewPr>
  </p:outlineViewPr>
  <p:notesTextViewPr>
    <p:cViewPr>
      <p:scale>
        <a:sx n="1" d="1"/>
        <a:sy n="1" d="1"/>
      </p:scale>
      <p:origin x="0" y="0"/>
    </p:cViewPr>
  </p:notesTextViewPr>
  <p:sorterViewPr>
    <p:cViewPr>
      <p:scale>
        <a:sx n="200" d="100"/>
        <a:sy n="200" d="100"/>
      </p:scale>
      <p:origin x="0" y="0"/>
    </p:cViewPr>
  </p:sorterViewPr>
  <p:notesViewPr>
    <p:cSldViewPr>
      <p:cViewPr>
        <p:scale>
          <a:sx n="200" d="100"/>
          <a:sy n="200" d="100"/>
        </p:scale>
        <p:origin x="-72" y="1716"/>
      </p:cViewPr>
      <p:guideLst>
        <p:guide orient="horz" pos="3110"/>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3633"/>
          </a:xfrm>
          <a:prstGeom prst="rect">
            <a:avLst/>
          </a:prstGeom>
        </p:spPr>
        <p:txBody>
          <a:bodyPr vert="horz" lIns="91440" tIns="45720" rIns="91440" bIns="45720" rtlCol="0"/>
          <a:lstStyle>
            <a:lvl1pPr algn="r">
              <a:defRPr sz="1200"/>
            </a:lvl1pPr>
          </a:lstStyle>
          <a:p>
            <a:fld id="{C5495F10-5CEF-486B-B24C-35665D589026}" type="datetimeFigureOut">
              <a:rPr lang="fr-FR" smtClean="0"/>
              <a:pPr/>
              <a:t>24/11/16</a:t>
            </a:fld>
            <a:endParaRPr lang="fr-FR"/>
          </a:p>
        </p:txBody>
      </p:sp>
      <p:sp>
        <p:nvSpPr>
          <p:cNvPr id="4" name="Espace réservé de l'image des diapositives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689515"/>
            <a:ext cx="5438140" cy="4442698"/>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a:defRPr sz="1200"/>
            </a:lvl1pPr>
          </a:lstStyle>
          <a:p>
            <a:fld id="{8F54D780-84D2-4CE7-BCCB-892FC6F2BF9A}" type="slidenum">
              <a:rPr lang="fr-FR" smtClean="0"/>
              <a:pPr/>
              <a:t>‹N°›</a:t>
            </a:fld>
            <a:endParaRPr lang="fr-FR"/>
          </a:p>
        </p:txBody>
      </p:sp>
    </p:spTree>
    <p:extLst>
      <p:ext uri="{BB962C8B-B14F-4D97-AF65-F5344CB8AC3E}">
        <p14:creationId xmlns:p14="http://schemas.microsoft.com/office/powerpoint/2010/main" val="1465651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8" Type="http://schemas.openxmlformats.org/officeDocument/2006/relationships/hyperlink" Target="http://abonnes.efl.fr/EFL2/convert/id/?id=P2646F2817725B6E-EFL" TargetMode="External"/><Relationship Id="rId3" Type="http://schemas.openxmlformats.org/officeDocument/2006/relationships/hyperlink" Target="http://abonnes.efl.fr/EFL2/convert/id/?id=P27A6F2817725B6E-EFL" TargetMode="External"/><Relationship Id="rId7" Type="http://schemas.openxmlformats.org/officeDocument/2006/relationships/hyperlink" Target="http://abonnes.efl.fr/EFL2/convert/id/?id=P2606F2817725B6E-EFL" TargetMode="External"/><Relationship Id="rId2" Type="http://schemas.openxmlformats.org/officeDocument/2006/relationships/slide" Target="../slides/slide18.xml"/><Relationship Id="rId1" Type="http://schemas.openxmlformats.org/officeDocument/2006/relationships/notesMaster" Target="../notesMasters/notesMaster1.xml"/><Relationship Id="rId6" Type="http://schemas.openxmlformats.org/officeDocument/2006/relationships/hyperlink" Target="http://abonnes.efl.fr/EFL2/convert/id/?id=IBD428BBA901D45" TargetMode="External"/><Relationship Id="rId11" Type="http://schemas.openxmlformats.org/officeDocument/2006/relationships/hyperlink" Target="http://abonnes.efl.fr/EFL2/convert/id/?id=P2686F2817725B6E-EFL" TargetMode="External"/><Relationship Id="rId5" Type="http://schemas.openxmlformats.org/officeDocument/2006/relationships/hyperlink" Target="http://abonnes.efl.fr/EFL2/convert/id/?id=IBD428BBA901D43" TargetMode="External"/><Relationship Id="rId10" Type="http://schemas.openxmlformats.org/officeDocument/2006/relationships/hyperlink" Target="http://abonnes.efl.fr/EFL2/convert/id/?id=I17E2AC9C788A81" TargetMode="External"/><Relationship Id="rId4" Type="http://schemas.openxmlformats.org/officeDocument/2006/relationships/hyperlink" Target="http://abonnes.efl.fr/EFL2/convert/id/?id=IAF1049B6F1I4BBD-EFL" TargetMode="External"/><Relationship Id="rId9" Type="http://schemas.openxmlformats.org/officeDocument/2006/relationships/hyperlink" Target="http://abonnes.efl.fr/EFL2/convert/id/?id=P2776F2817725B6E-EFL" TargetMode="Externa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abonnes.efl.fr/EFL2/convert/id/?id=IB56817362C0D64" TargetMode="External"/><Relationship Id="rId2" Type="http://schemas.openxmlformats.org/officeDocument/2006/relationships/slide" Target="../slides/slide19.xml"/><Relationship Id="rId1" Type="http://schemas.openxmlformats.org/officeDocument/2006/relationships/notesMaster" Target="../notesMasters/notesMaster1.xml"/><Relationship Id="rId5" Type="http://schemas.openxmlformats.org/officeDocument/2006/relationships/hyperlink" Target="http://abonnes.efl.fr/EFL2/convert/id/?id=IB91049B6F1I4BBD-EFL" TargetMode="External"/><Relationship Id="rId4" Type="http://schemas.openxmlformats.org/officeDocument/2006/relationships/hyperlink" Target="http://abonnes.efl.fr/EFL2/convert/id/?id=IRJS03-1104-110477903" TargetMode="Externa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legifrance.gouv.fr/affichTexteArticle.do;jsessionid=3A7AE8E90096A6F65F1D408F41D8DD66.tpdila20v_2?cidTexte=JORFTEXT000031663208&amp;idArticle=LEGIARTI000031666210&amp;dateTexte=20160525&amp;categorieLien=id" TargetMode="External"/><Relationship Id="rId7" Type="http://schemas.openxmlformats.org/officeDocument/2006/relationships/hyperlink" Target="https://www.legifrance.gouv.fr/affichCodeArticle.do?idArticle=LEGIARTI000033022901&amp;cidTexte=LEGITEXT000006072050&amp;dateTexte=20160901&amp;oldAction=rechCodeArticle&amp;fastReqId=1844989408&amp;nbResultRech=1" TargetMode="External"/><Relationship Id="rId2" Type="http://schemas.openxmlformats.org/officeDocument/2006/relationships/slide" Target="../slides/slide6.xml"/><Relationship Id="rId1" Type="http://schemas.openxmlformats.org/officeDocument/2006/relationships/notesMaster" Target="../notesMasters/notesMaster1.xml"/><Relationship Id="rId6" Type="http://schemas.openxmlformats.org/officeDocument/2006/relationships/hyperlink" Target="https://www.legifrance.gouv.fr/affichCodeArticle.do?idArticle=LEGIARTI000033022896&amp;cidTexte=LEGITEXT000006072050&amp;dateTexte=20160901&amp;oldAction=rechCodeArticle&amp;fastReqId=1704809147&amp;nbResultRech=1" TargetMode="External"/><Relationship Id="rId5" Type="http://schemas.openxmlformats.org/officeDocument/2006/relationships/hyperlink" Target="https://www.legifrance.gouv.fr/affichTexteArticle.do;jsessionid=3A7AE8E90096A6F65F1D408F41D8DD66.tpdila20v_2?cidTexte=JORFTEXT000031663208&amp;idArticle=LEGIARTI000031666148&amp;dateTexte=20160525&amp;categorieLien=id" TargetMode="External"/><Relationship Id="rId4" Type="http://schemas.openxmlformats.org/officeDocument/2006/relationships/hyperlink" Target="https://www.legifrance.gouv.fr/affichTexteArticle.do;jsessionid=3A7AE8E90096A6F65F1D408F41D8DD66.tpdila20v_2?cidTexte=JORFTEXT000031663208&amp;idArticle=LEGIARTI000031666218&amp;dateTexte=20160525&amp;categorieLien=id"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lamyline-lamy-fr.biblio-dist.ut-capitole.fr/Content/Document.aspx?params=H4sIAAAAAAAEAMtMSbF1CTEwMDAyMDI3NjFSK0stKs7Mz7MNy0xPzStJBQDH9w78IAAAAA==WKE#nDT0002027346_NOTA18" TargetMode="External"/><Relationship Id="rId3" Type="http://schemas.openxmlformats.org/officeDocument/2006/relationships/hyperlink" Target="https://lamyline-lamy-fr.biblio-dist.ut-capitole.fr/Content/Document.aspx?params=H4sIAAAAAAAEAMtMSbF1CTEwMDAyMDI3NjFSK0stKs7Mz7MNy0xPzStJBQDH9w78IAAAAA==WKE#nDT0002027346_NOTA10" TargetMode="External"/><Relationship Id="rId7" Type="http://schemas.openxmlformats.org/officeDocument/2006/relationships/hyperlink" Target="https://lamyline-lamy-fr.biblio-dist.ut-capitole.fr/Content/Document.aspx?params=H4sIAAAAAAAEAMtMSbF1CTEwMDAyMDI3NjFSK0stKs7Mz7MNy0xPzStJBQDH9w78IAAAAA==WKE#nDT0002027346_NOTA17"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s://lamyline-lamy-fr.biblio-dist.ut-capitole.fr/Content/Document.aspx?params=H4sIAAAAAAAEAMtMSbF1CTEwMDAyMDI3NjFSK0stKs7Mz7MNy0xPzStJBQDH9w78IAAAAA==WKE#nDT0002027346_NOTA15" TargetMode="External"/><Relationship Id="rId5" Type="http://schemas.openxmlformats.org/officeDocument/2006/relationships/hyperlink" Target="https://lamyline-lamy-fr.biblio-dist.ut-capitole.fr/Content/Document.aspx?params=H4sIAAAAAAAEAMtMSbF1CTEwMDAyMDI3NjFSK0stKs7Mz7MNy0xPzStJBQDH9w78IAAAAA==WKE#nDT0002027346_NOTA13" TargetMode="External"/><Relationship Id="rId10" Type="http://schemas.openxmlformats.org/officeDocument/2006/relationships/hyperlink" Target="https://lamyline-lamy-fr.biblio-dist.ut-capitole.fr/Content/Document.aspx?params=H4sIAAAAAAAEAMtMSbF1CTEwMDAyMDI3NjFSK0stKs7Mz7MNy0xPzStJBQDH9w78IAAAAA==WKE#nDT0002027346_NOTA20" TargetMode="External"/><Relationship Id="rId4" Type="http://schemas.openxmlformats.org/officeDocument/2006/relationships/hyperlink" Target="https://lamyline-lamy-fr.biblio-dist.ut-capitole.fr/Content/Document.aspx?params=H4sIAAAAAAAEAMtMSbF1CTEwMDAyMDI3NjFSK0stKs7Mz7MNy0xPzStJBQDH9w78IAAAAA==WKE#nDT0002027346_NOTA11" TargetMode="External"/><Relationship Id="rId9" Type="http://schemas.openxmlformats.org/officeDocument/2006/relationships/hyperlink" Target="https://lamyline-lamy-fr.biblio-dist.ut-capitole.fr/Content/Document.aspx?params=H4sIAAAAAAAEAMtMSbF1CTEwMDAyMDI3NjFSK0stKs7Mz7MNy0xPzStJBQDH9w78IAAAAA==WKE#nDT0002027346_NOTA19"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daempartners.com/clin-oeil/facture-dune-expertise-du-chsct-injustifiee-une-charge-inconstitutionnelle-certes-mais-toujours-en-vigueur/"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Mesure</a:t>
            </a:r>
            <a:r>
              <a:rPr lang="fr-FR" baseline="0" dirty="0"/>
              <a:t> phare de la loi : élargir le domaine de la négociation dans les entreprises, en contrepartie, renforcer la légitimité des accords</a:t>
            </a:r>
            <a:endParaRPr lang="fr-FR" dirty="0"/>
          </a:p>
          <a:p>
            <a:endParaRPr lang="fr-FR" dirty="0"/>
          </a:p>
          <a:p>
            <a:r>
              <a:rPr lang="fr-FR" baseline="0" dirty="0"/>
              <a:t>Il s’agit là de l’aboutissement des évolutions législatives antérieures :</a:t>
            </a:r>
          </a:p>
          <a:p>
            <a:r>
              <a:rPr lang="fr-FR" baseline="0" dirty="0"/>
              <a:t>1982, Lois </a:t>
            </a:r>
            <a:r>
              <a:rPr lang="fr-FR" baseline="0" dirty="0" err="1"/>
              <a:t>Hauroux</a:t>
            </a:r>
            <a:r>
              <a:rPr lang="fr-FR" baseline="0" dirty="0"/>
              <a:t> : création du droit d’opposition pour les syndicats non signataires/ création des accords dérogatoires sur le temps de travail</a:t>
            </a:r>
          </a:p>
          <a:p>
            <a:endParaRPr lang="fr-FR" baseline="0" dirty="0"/>
          </a:p>
          <a:p>
            <a:pPr marL="228600" indent="-228600">
              <a:buAutoNum type="arabicPlain" startAt="2000"/>
            </a:pPr>
            <a:r>
              <a:rPr lang="fr-FR" baseline="0" dirty="0"/>
              <a:t>: inauguration du principe majoritaires avec les accords de 35 h (majorité d’engagement de 30 % avec droit d’opposition pour les syndicats majoritaires)</a:t>
            </a:r>
          </a:p>
          <a:p>
            <a:pPr marL="0" indent="0">
              <a:buNone/>
            </a:pPr>
            <a:endParaRPr lang="fr-FR" baseline="0" dirty="0"/>
          </a:p>
          <a:p>
            <a:pPr marL="0" indent="0">
              <a:buNone/>
            </a:pPr>
            <a:r>
              <a:rPr lang="fr-FR" baseline="0" dirty="0"/>
              <a:t>2004 :première réforme de la négociation collective</a:t>
            </a:r>
          </a:p>
          <a:p>
            <a:pPr marL="0" indent="0">
              <a:buNone/>
            </a:pPr>
            <a:endParaRPr lang="fr-FR" baseline="0" dirty="0"/>
          </a:p>
          <a:p>
            <a:pPr marL="0" indent="0">
              <a:buNone/>
            </a:pPr>
            <a:r>
              <a:rPr lang="fr-FR" baseline="0" dirty="0"/>
              <a:t>Accords de maintien de l’emploi et PSE : principe de l’accord majoritaire…</a:t>
            </a:r>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pPr/>
              <a:t>1</a:t>
            </a:fld>
            <a:endParaRPr lang="fr-FR"/>
          </a:p>
        </p:txBody>
      </p:sp>
    </p:spTree>
    <p:extLst>
      <p:ext uri="{BB962C8B-B14F-4D97-AF65-F5344CB8AC3E}">
        <p14:creationId xmlns:p14="http://schemas.microsoft.com/office/powerpoint/2010/main" val="16054308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prstClr val="black"/>
                </a:solidFill>
                <a:effectLst/>
                <a:uLnTx/>
                <a:uFillTx/>
                <a:latin typeface="+mn-lt"/>
                <a:ea typeface="+mn-ea"/>
                <a:cs typeface="+mn-cs"/>
              </a:rPr>
              <a:t>La possibilité pour l’employeur de porter la période de référence de 4 à 9 semaines n’est possible que dans les entreprises de moins de 50 salariés. Pour les autres entreprises, la période de référence ne pourra être que de 4 semaines.</a:t>
            </a:r>
          </a:p>
          <a:p>
            <a:endParaRPr lang="fr-FR" dirty="0"/>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pPr/>
              <a:t>12</a:t>
            </a:fld>
            <a:endParaRPr lang="fr-FR"/>
          </a:p>
        </p:txBody>
      </p:sp>
    </p:spTree>
    <p:extLst>
      <p:ext uri="{BB962C8B-B14F-4D97-AF65-F5344CB8AC3E}">
        <p14:creationId xmlns:p14="http://schemas.microsoft.com/office/powerpoint/2010/main" val="24350867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just">
              <a:buClr>
                <a:prstClr val="white"/>
              </a:buClr>
              <a:buFont typeface="Wingdings" panose="05000000000000000000" pitchFamily="2" charset="2"/>
              <a:buChar char="q"/>
            </a:pPr>
            <a:r>
              <a:rPr kumimoji="0" lang="fr-FR" sz="1200" b="0" i="0" u="sng" strike="noStrike" kern="1200" cap="none" spc="0" normalizeH="0" baseline="0" noProof="0" dirty="0">
                <a:ln>
                  <a:noFill/>
                </a:ln>
                <a:solidFill>
                  <a:prstClr val="black"/>
                </a:solidFill>
                <a:effectLst/>
                <a:uLnTx/>
                <a:uFillTx/>
                <a:latin typeface="+mn-lt"/>
                <a:ea typeface="+mn-ea"/>
                <a:cs typeface="+mn-cs"/>
              </a:rPr>
              <a:t>NB : </a:t>
            </a:r>
            <a:r>
              <a:rPr lang="fr-FR" sz="1800" dirty="0">
                <a:solidFill>
                  <a:prstClr val="black"/>
                </a:solidFill>
              </a:rPr>
              <a:t>Le décompte des heures de délégation est adapté aux représentants en forfait jour</a:t>
            </a:r>
          </a:p>
          <a:p>
            <a:pPr lvl="1" algn="just">
              <a:buClr>
                <a:prstClr val="white"/>
              </a:buClr>
            </a:pPr>
            <a:r>
              <a:rPr lang="fr-FR" sz="1400" dirty="0"/>
              <a:t>Ces heures seront désormais regroupées en demi-journées de travail venant en déduction du nombre annuel de jours travaillés fixé dans la convention individuelle du salarié. Ainsi, 4 heures correspondent à une demi-journée de travail. Les modalités d'utilisation d'un reliquat éventuel seront </a:t>
            </a:r>
            <a:r>
              <a:rPr lang="fr-FR" sz="1400" u="sng" dirty="0"/>
              <a:t>fixées par </a:t>
            </a:r>
            <a:r>
              <a:rPr lang="fr-FR" sz="1400" u="sng" dirty="0" err="1"/>
              <a:t>décret</a:t>
            </a:r>
            <a:r>
              <a:rPr lang="fr-FR" sz="1400" dirty="0" err="1"/>
              <a:t>.Il</a:t>
            </a:r>
            <a:r>
              <a:rPr lang="fr-FR" sz="1400" dirty="0"/>
              <a:t> s'agit là d'un </a:t>
            </a:r>
            <a:r>
              <a:rPr lang="fr-FR" sz="1400" b="1" dirty="0"/>
              <a:t>mécanisme supplétif</a:t>
            </a:r>
            <a:r>
              <a:rPr lang="fr-FR" sz="1400" dirty="0"/>
              <a:t> s'appliquant à défaut de disposition spécifique prévue dans un accord collectif (d'établissement, d'entreprise ou de branche) (applicable dès aujourd’hui mais en attente du décret).</a:t>
            </a:r>
          </a:p>
          <a:p>
            <a:pPr lvl="1" algn="just">
              <a:buClr>
                <a:prstClr val="white"/>
              </a:buClr>
            </a:pPr>
            <a:endParaRPr lang="fr-FR"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sng"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sng"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err="1">
                <a:ln>
                  <a:noFill/>
                </a:ln>
                <a:solidFill>
                  <a:prstClr val="black"/>
                </a:solidFill>
                <a:effectLst/>
                <a:uLnTx/>
                <a:uFillTx/>
                <a:latin typeface="+mn-lt"/>
                <a:ea typeface="+mn-ea"/>
                <a:cs typeface="+mn-cs"/>
              </a:rPr>
              <a:t>Il</a:t>
            </a:r>
            <a:r>
              <a:rPr kumimoji="0" lang="es-ES" sz="1200" b="0" i="0" u="none" strike="noStrike" kern="1200" cap="none" spc="0" normalizeH="0" baseline="0" noProof="0" dirty="0">
                <a:ln>
                  <a:noFill/>
                </a:ln>
                <a:solidFill>
                  <a:prstClr val="black"/>
                </a:solidFill>
                <a:effectLst/>
                <a:uLnTx/>
                <a:uFillTx/>
                <a:latin typeface="+mn-lt"/>
                <a:ea typeface="+mn-ea"/>
                <a:cs typeface="+mn-cs"/>
              </a:rPr>
              <a:t> </a:t>
            </a:r>
            <a:r>
              <a:rPr kumimoji="0" lang="es-ES" sz="1200" b="0" i="0" u="none" strike="noStrike" kern="1200" cap="none" spc="0" normalizeH="0" baseline="0" noProof="0" dirty="0" err="1">
                <a:ln>
                  <a:noFill/>
                </a:ln>
                <a:solidFill>
                  <a:prstClr val="black"/>
                </a:solidFill>
                <a:effectLst/>
                <a:uLnTx/>
                <a:uFillTx/>
                <a:latin typeface="+mn-lt"/>
                <a:ea typeface="+mn-ea"/>
                <a:cs typeface="+mn-cs"/>
              </a:rPr>
              <a:t>convient</a:t>
            </a:r>
            <a:r>
              <a:rPr kumimoji="0" lang="es-ES" sz="1200" b="0" i="0" u="none" strike="noStrike" kern="1200" cap="none" spc="0" normalizeH="0" baseline="0" noProof="0" dirty="0">
                <a:ln>
                  <a:noFill/>
                </a:ln>
                <a:solidFill>
                  <a:prstClr val="black"/>
                </a:solidFill>
                <a:effectLst/>
                <a:uLnTx/>
                <a:uFillTx/>
                <a:latin typeface="+mn-lt"/>
                <a:ea typeface="+mn-ea"/>
                <a:cs typeface="+mn-cs"/>
              </a:rPr>
              <a:t> de </a:t>
            </a:r>
            <a:r>
              <a:rPr kumimoji="0" lang="es-ES" sz="1200" b="0" i="0" u="none" strike="noStrike" kern="1200" cap="none" spc="0" normalizeH="0" baseline="0" noProof="0" dirty="0" err="1">
                <a:ln>
                  <a:noFill/>
                </a:ln>
                <a:solidFill>
                  <a:prstClr val="black"/>
                </a:solidFill>
                <a:effectLst/>
                <a:uLnTx/>
                <a:uFillTx/>
                <a:latin typeface="+mn-lt"/>
                <a:ea typeface="+mn-ea"/>
                <a:cs typeface="+mn-cs"/>
              </a:rPr>
              <a:t>préciser</a:t>
            </a:r>
            <a:r>
              <a:rPr kumimoji="0" lang="es-ES" sz="1200" b="0" i="0" u="none" strike="noStrike" kern="1200" cap="none" spc="0" normalizeH="0" baseline="0" noProof="0" dirty="0">
                <a:ln>
                  <a:noFill/>
                </a:ln>
                <a:solidFill>
                  <a:prstClr val="black"/>
                </a:solidFill>
                <a:effectLst/>
                <a:uLnTx/>
                <a:uFillTx/>
                <a:latin typeface="+mn-lt"/>
                <a:ea typeface="+mn-ea"/>
                <a:cs typeface="+mn-cs"/>
              </a:rPr>
              <a:t> </a:t>
            </a:r>
            <a:r>
              <a:rPr kumimoji="0" lang="es-ES" sz="1200" b="0" i="0" u="none" strike="noStrike" kern="1200" cap="none" spc="0" normalizeH="0" baseline="0" noProof="0" dirty="0" err="1">
                <a:ln>
                  <a:noFill/>
                </a:ln>
                <a:solidFill>
                  <a:prstClr val="black"/>
                </a:solidFill>
                <a:effectLst/>
                <a:uLnTx/>
                <a:uFillTx/>
                <a:latin typeface="+mn-lt"/>
                <a:ea typeface="+mn-ea"/>
                <a:cs typeface="+mn-cs"/>
              </a:rPr>
              <a:t>qu’il</a:t>
            </a:r>
            <a:r>
              <a:rPr kumimoji="0" lang="es-ES" sz="1200" b="0" i="0" u="none" strike="noStrike" kern="1200" cap="none" spc="0" normalizeH="0" baseline="0" noProof="0" dirty="0">
                <a:ln>
                  <a:noFill/>
                </a:ln>
                <a:solidFill>
                  <a:prstClr val="black"/>
                </a:solidFill>
                <a:effectLst/>
                <a:uLnTx/>
                <a:uFillTx/>
                <a:latin typeface="+mn-lt"/>
                <a:ea typeface="+mn-ea"/>
                <a:cs typeface="+mn-cs"/>
              </a:rPr>
              <a:t> </a:t>
            </a:r>
            <a:r>
              <a:rPr kumimoji="0" lang="es-ES" sz="1200" b="0" i="0" u="none" strike="noStrike" kern="1200" cap="none" spc="0" normalizeH="0" baseline="0" noProof="0" dirty="0" err="1">
                <a:ln>
                  <a:noFill/>
                </a:ln>
                <a:solidFill>
                  <a:prstClr val="black"/>
                </a:solidFill>
                <a:effectLst/>
                <a:uLnTx/>
                <a:uFillTx/>
                <a:latin typeface="+mn-lt"/>
                <a:ea typeface="+mn-ea"/>
                <a:cs typeface="+mn-cs"/>
              </a:rPr>
              <a:t>est</a:t>
            </a:r>
            <a:r>
              <a:rPr kumimoji="0" lang="es-ES" sz="1200" b="0" i="0" u="none" strike="noStrike" kern="1200" cap="none" spc="0" normalizeH="0" baseline="0" noProof="0" dirty="0">
                <a:ln>
                  <a:noFill/>
                </a:ln>
                <a:solidFill>
                  <a:prstClr val="black"/>
                </a:solidFill>
                <a:effectLst/>
                <a:uLnTx/>
                <a:uFillTx/>
                <a:latin typeface="+mn-lt"/>
                <a:ea typeface="+mn-ea"/>
                <a:cs typeface="+mn-cs"/>
              </a:rPr>
              <a:t> </a:t>
            </a:r>
            <a:r>
              <a:rPr kumimoji="0" lang="es-ES" sz="1200" b="0" i="0" u="none" strike="noStrike" kern="1200" cap="none" spc="0" normalizeH="0" baseline="0" noProof="0" dirty="0" err="1">
                <a:ln>
                  <a:noFill/>
                </a:ln>
                <a:solidFill>
                  <a:prstClr val="black"/>
                </a:solidFill>
                <a:effectLst/>
                <a:uLnTx/>
                <a:uFillTx/>
                <a:latin typeface="+mn-lt"/>
                <a:ea typeface="+mn-ea"/>
                <a:cs typeface="+mn-cs"/>
              </a:rPr>
              <a:t>attendu</a:t>
            </a:r>
            <a:r>
              <a:rPr kumimoji="0" lang="es-ES" sz="1200" b="0" i="0" u="none" strike="noStrike" kern="1200" cap="none" spc="0" normalizeH="0" baseline="0" noProof="0" dirty="0">
                <a:ln>
                  <a:noFill/>
                </a:ln>
                <a:solidFill>
                  <a:prstClr val="black"/>
                </a:solidFill>
                <a:effectLst/>
                <a:uLnTx/>
                <a:uFillTx/>
                <a:latin typeface="+mn-lt"/>
                <a:ea typeface="+mn-ea"/>
                <a:cs typeface="+mn-cs"/>
              </a:rPr>
              <a:t> </a:t>
            </a:r>
            <a:r>
              <a:rPr kumimoji="0" lang="es-ES" sz="1200" b="0" i="0" u="none" strike="noStrike" kern="1200" cap="none" spc="0" normalizeH="0" baseline="0" noProof="0" dirty="0" err="1">
                <a:ln>
                  <a:noFill/>
                </a:ln>
                <a:solidFill>
                  <a:prstClr val="black"/>
                </a:solidFill>
                <a:effectLst/>
                <a:uLnTx/>
                <a:uFillTx/>
                <a:latin typeface="+mn-lt"/>
                <a:ea typeface="+mn-ea"/>
                <a:cs typeface="+mn-cs"/>
              </a:rPr>
              <a:t>plusieurs</a:t>
            </a:r>
            <a:r>
              <a:rPr kumimoji="0" lang="es-ES" sz="1200" b="0" i="0" u="none" strike="noStrike" kern="1200" cap="none" spc="0" normalizeH="0" baseline="0" noProof="0" dirty="0">
                <a:ln>
                  <a:noFill/>
                </a:ln>
                <a:solidFill>
                  <a:prstClr val="black"/>
                </a:solidFill>
                <a:effectLst/>
                <a:uLnTx/>
                <a:uFillTx/>
                <a:latin typeface="+mn-lt"/>
                <a:ea typeface="+mn-ea"/>
                <a:cs typeface="+mn-cs"/>
              </a:rPr>
              <a:t> </a:t>
            </a:r>
            <a:r>
              <a:rPr kumimoji="0" lang="es-ES" sz="1200" b="0" i="0" u="none" strike="noStrike" kern="1200" cap="none" spc="0" normalizeH="0" baseline="0" noProof="0" dirty="0" err="1">
                <a:ln>
                  <a:noFill/>
                </a:ln>
                <a:solidFill>
                  <a:prstClr val="black"/>
                </a:solidFill>
                <a:effectLst/>
                <a:uLnTx/>
                <a:uFillTx/>
                <a:latin typeface="+mn-lt"/>
                <a:ea typeface="+mn-ea"/>
                <a:cs typeface="+mn-cs"/>
              </a:rPr>
              <a:t>décrets</a:t>
            </a:r>
            <a:r>
              <a:rPr kumimoji="0" lang="es-ES" sz="1200" b="0" i="0" u="none" strike="noStrike" kern="1200" cap="none" spc="0" normalizeH="0" baseline="0" noProof="0" dirty="0">
                <a:ln>
                  <a:noFill/>
                </a:ln>
                <a:solidFill>
                  <a:prstClr val="black"/>
                </a:solidFill>
                <a:effectLst/>
                <a:uLnTx/>
                <a:uFillTx/>
                <a:latin typeface="+mn-lt"/>
                <a:ea typeface="+mn-ea"/>
                <a:cs typeface="+mn-cs"/>
              </a:rPr>
              <a:t> </a:t>
            </a:r>
            <a:r>
              <a:rPr kumimoji="0" lang="es-ES" sz="1200" b="0" i="0" u="none" strike="noStrike" kern="1200" cap="none" spc="0" normalizeH="0" baseline="0" noProof="0" dirty="0" err="1">
                <a:ln>
                  <a:noFill/>
                </a:ln>
                <a:solidFill>
                  <a:prstClr val="black"/>
                </a:solidFill>
                <a:effectLst/>
                <a:uLnTx/>
                <a:uFillTx/>
                <a:latin typeface="+mn-lt"/>
                <a:ea typeface="+mn-ea"/>
                <a:cs typeface="+mn-cs"/>
              </a:rPr>
              <a:t>d’application</a:t>
            </a:r>
            <a:r>
              <a:rPr kumimoji="0" lang="es-ES" sz="1200" b="0" i="0" u="none" strike="noStrike" kern="1200" cap="none" spc="0" normalizeH="0" baseline="0" noProof="0" dirty="0">
                <a:ln>
                  <a:noFill/>
                </a:ln>
                <a:solidFill>
                  <a:prstClr val="black"/>
                </a:solidFill>
                <a:effectLst/>
                <a:uLnTx/>
                <a:uFillTx/>
                <a:latin typeface="+mn-lt"/>
                <a:ea typeface="+mn-ea"/>
                <a:cs typeface="+mn-cs"/>
              </a:rPr>
              <a:t> </a:t>
            </a:r>
            <a:r>
              <a:rPr kumimoji="0" lang="es-ES" sz="1200" b="0" i="0" u="none" strike="noStrike" kern="1200" cap="none" spc="0" normalizeH="0" baseline="0" noProof="0" dirty="0" err="1">
                <a:ln>
                  <a:noFill/>
                </a:ln>
                <a:solidFill>
                  <a:prstClr val="black"/>
                </a:solidFill>
                <a:effectLst/>
                <a:uLnTx/>
                <a:uFillTx/>
                <a:latin typeface="+mn-lt"/>
                <a:ea typeface="+mn-ea"/>
                <a:cs typeface="+mn-cs"/>
              </a:rPr>
              <a:t>portant</a:t>
            </a:r>
            <a:r>
              <a:rPr kumimoji="0" lang="es-ES" sz="1200" b="0" i="0" u="none" strike="noStrike" kern="1200" cap="none" spc="0" normalizeH="0" baseline="0" noProof="0" dirty="0">
                <a:ln>
                  <a:noFill/>
                </a:ln>
                <a:solidFill>
                  <a:prstClr val="black"/>
                </a:solidFill>
                <a:effectLst/>
                <a:uLnTx/>
                <a:uFillTx/>
                <a:latin typeface="+mn-lt"/>
                <a:ea typeface="+mn-ea"/>
                <a:cs typeface="+mn-cs"/>
              </a:rPr>
              <a:t> </a:t>
            </a:r>
            <a:r>
              <a:rPr kumimoji="0" lang="es-ES" sz="1200" b="0" i="0" u="none" strike="noStrike" kern="1200" cap="none" spc="0" normalizeH="0" baseline="0" noProof="0" dirty="0" err="1">
                <a:ln>
                  <a:noFill/>
                </a:ln>
                <a:solidFill>
                  <a:prstClr val="black"/>
                </a:solidFill>
                <a:effectLst/>
                <a:uLnTx/>
                <a:uFillTx/>
                <a:latin typeface="+mn-lt"/>
                <a:ea typeface="+mn-ea"/>
                <a:cs typeface="+mn-cs"/>
              </a:rPr>
              <a:t>notamment</a:t>
            </a:r>
            <a:r>
              <a:rPr kumimoji="0" lang="es-ES" sz="1200" b="0" i="0" u="none" strike="noStrike" kern="1200" cap="none" spc="0" normalizeH="0" baseline="0" noProof="0" dirty="0">
                <a:ln>
                  <a:noFill/>
                </a:ln>
                <a:solidFill>
                  <a:prstClr val="black"/>
                </a:solidFill>
                <a:effectLst/>
                <a:uLnTx/>
                <a:uFillTx/>
                <a:latin typeface="+mn-lt"/>
                <a:ea typeface="+mn-ea"/>
                <a:cs typeface="+mn-cs"/>
              </a:rPr>
              <a:t> sur : </a:t>
            </a:r>
            <a:r>
              <a:rPr kumimoji="0" lang="es-ES" sz="1200" b="1" i="0" u="none" strike="noStrike" kern="1200" cap="none" spc="0" normalizeH="0" baseline="0" noProof="0" dirty="0">
                <a:ln>
                  <a:noFill/>
                </a:ln>
                <a:solidFill>
                  <a:prstClr val="black"/>
                </a:solidFill>
                <a:effectLst/>
                <a:uLnTx/>
                <a:uFillTx/>
                <a:latin typeface="+mn-lt"/>
                <a:ea typeface="+mn-ea"/>
                <a:cs typeface="+mn-cs"/>
              </a:rPr>
              <a:t>l</a:t>
            </a:r>
            <a:r>
              <a:rPr kumimoji="0" lang="fr-FR" sz="1200" b="1" i="0" u="none" strike="noStrike" kern="1200" cap="none" spc="0" normalizeH="0" baseline="0" noProof="0" dirty="0">
                <a:ln>
                  <a:noFill/>
                </a:ln>
                <a:solidFill>
                  <a:prstClr val="black"/>
                </a:solidFill>
                <a:effectLst/>
                <a:uLnTx/>
                <a:uFillTx/>
                <a:latin typeface="+mn-lt"/>
                <a:ea typeface="+mn-ea"/>
                <a:cs typeface="+mn-cs"/>
              </a:rPr>
              <a:t>a répartition et l’aménagement des horaires de travail</a:t>
            </a:r>
            <a:r>
              <a:rPr kumimoji="0" lang="fr-FR" sz="1200" b="0" i="0" u="none" strike="noStrike" kern="1200" cap="none" spc="0" normalizeH="0" baseline="0" noProof="0" dirty="0">
                <a:ln>
                  <a:noFill/>
                </a:ln>
                <a:solidFill>
                  <a:prstClr val="black"/>
                </a:solidFill>
                <a:effectLst/>
                <a:uLnTx/>
                <a:uFillTx/>
                <a:latin typeface="+mn-lt"/>
                <a:ea typeface="+mn-ea"/>
                <a:cs typeface="+mn-cs"/>
              </a:rPr>
              <a:t>, les </a:t>
            </a:r>
            <a:r>
              <a:rPr kumimoji="0" lang="fr-FR" sz="1200" b="1" i="0" u="none" strike="noStrike" kern="1200" cap="none" spc="0" normalizeH="0" baseline="0" noProof="0" dirty="0">
                <a:ln>
                  <a:noFill/>
                </a:ln>
                <a:solidFill>
                  <a:prstClr val="black"/>
                </a:solidFill>
                <a:effectLst/>
                <a:uLnTx/>
                <a:uFillTx/>
                <a:latin typeface="+mn-lt"/>
                <a:ea typeface="+mn-ea"/>
                <a:cs typeface="+mn-cs"/>
              </a:rPr>
              <a:t>conditions de recours aux astreintes</a:t>
            </a:r>
            <a:r>
              <a:rPr kumimoji="0" lang="fr-FR" sz="1200" b="0" i="0" u="none" strike="noStrike" kern="1200" cap="none" spc="0" normalizeH="0" baseline="0" noProof="0" dirty="0">
                <a:ln>
                  <a:noFill/>
                </a:ln>
                <a:solidFill>
                  <a:prstClr val="black"/>
                </a:solidFill>
                <a:effectLst/>
                <a:uLnTx/>
                <a:uFillTx/>
                <a:latin typeface="+mn-lt"/>
                <a:ea typeface="+mn-ea"/>
                <a:cs typeface="+mn-cs"/>
              </a:rPr>
              <a:t>, les </a:t>
            </a:r>
            <a:r>
              <a:rPr kumimoji="0" lang="fr-FR" sz="1200" b="1" i="0" u="none" strike="noStrike" kern="1200" cap="none" spc="0" normalizeH="0" baseline="0" noProof="0" dirty="0">
                <a:ln>
                  <a:noFill/>
                </a:ln>
                <a:solidFill>
                  <a:prstClr val="black"/>
                </a:solidFill>
                <a:effectLst/>
                <a:uLnTx/>
                <a:uFillTx/>
                <a:latin typeface="+mn-lt"/>
                <a:ea typeface="+mn-ea"/>
                <a:cs typeface="+mn-cs"/>
              </a:rPr>
              <a:t>dérogations permanentes ou temporaires applicables</a:t>
            </a:r>
            <a:r>
              <a:rPr kumimoji="0" lang="fr-FR" sz="1200" b="0" i="0" u="none" strike="noStrike" kern="1200" cap="none" spc="0" normalizeH="0" baseline="0" noProof="0" dirty="0">
                <a:ln>
                  <a:noFill/>
                </a:ln>
                <a:solidFill>
                  <a:prstClr val="black"/>
                </a:solidFill>
                <a:effectLst/>
                <a:uLnTx/>
                <a:uFillTx/>
                <a:latin typeface="+mn-lt"/>
                <a:ea typeface="+mn-ea"/>
                <a:cs typeface="+mn-cs"/>
              </a:rPr>
              <a:t> dans certains cas et pour certains emplois, les </a:t>
            </a:r>
            <a:r>
              <a:rPr kumimoji="0" lang="fr-FR" sz="1200" b="1" i="0" u="none" strike="noStrike" kern="1200" cap="none" spc="0" normalizeH="0" baseline="0" noProof="0" dirty="0">
                <a:ln>
                  <a:noFill/>
                </a:ln>
                <a:solidFill>
                  <a:prstClr val="black"/>
                </a:solidFill>
                <a:effectLst/>
                <a:uLnTx/>
                <a:uFillTx/>
                <a:latin typeface="+mn-lt"/>
                <a:ea typeface="+mn-ea"/>
                <a:cs typeface="+mn-cs"/>
              </a:rPr>
              <a:t>périodes de repos</a:t>
            </a:r>
            <a:r>
              <a:rPr kumimoji="0" lang="fr-FR" sz="1200" b="0" i="0" u="none" strike="noStrike" kern="1200" cap="none" spc="0" normalizeH="0" baseline="0" noProof="0" dirty="0">
                <a:ln>
                  <a:noFill/>
                </a:ln>
                <a:solidFill>
                  <a:prstClr val="black"/>
                </a:solidFill>
                <a:effectLst/>
                <a:uLnTx/>
                <a:uFillTx/>
                <a:latin typeface="+mn-lt"/>
                <a:ea typeface="+mn-ea"/>
                <a:cs typeface="+mn-cs"/>
              </a:rPr>
              <a:t>, les </a:t>
            </a:r>
            <a:r>
              <a:rPr kumimoji="0" lang="fr-FR" sz="1200" b="1" i="0" u="none" strike="noStrike" kern="1200" cap="none" spc="0" normalizeH="0" baseline="0" noProof="0" dirty="0">
                <a:ln>
                  <a:noFill/>
                </a:ln>
                <a:solidFill>
                  <a:prstClr val="black"/>
                </a:solidFill>
                <a:effectLst/>
                <a:uLnTx/>
                <a:uFillTx/>
                <a:latin typeface="+mn-lt"/>
                <a:ea typeface="+mn-ea"/>
                <a:cs typeface="+mn-cs"/>
              </a:rPr>
              <a:t>modalités de récupération des heures de travail perdues</a:t>
            </a:r>
            <a:r>
              <a:rPr kumimoji="0" lang="fr-FR" sz="1200" b="0" i="0" u="none" strike="noStrike" kern="1200" cap="none" spc="0" normalizeH="0" baseline="0" noProof="0" dirty="0">
                <a:ln>
                  <a:noFill/>
                </a:ln>
                <a:solidFill>
                  <a:prstClr val="black"/>
                </a:solidFill>
                <a:effectLst/>
                <a:uLnTx/>
                <a:uFillTx/>
                <a:latin typeface="+mn-lt"/>
                <a:ea typeface="+mn-ea"/>
                <a:cs typeface="+mn-cs"/>
              </a:rPr>
              <a:t>, les </a:t>
            </a:r>
            <a:r>
              <a:rPr kumimoji="0" lang="fr-FR" sz="1200" b="1" i="0" u="none" strike="noStrike" kern="1200" cap="none" spc="0" normalizeH="0" baseline="0" noProof="0" dirty="0">
                <a:ln>
                  <a:noFill/>
                </a:ln>
                <a:solidFill>
                  <a:prstClr val="black"/>
                </a:solidFill>
                <a:effectLst/>
                <a:uLnTx/>
                <a:uFillTx/>
                <a:latin typeface="+mn-lt"/>
                <a:ea typeface="+mn-ea"/>
                <a:cs typeface="+mn-cs"/>
              </a:rPr>
              <a:t>mesures de contrôle de ces diverses dispositions</a:t>
            </a:r>
            <a:r>
              <a:rPr kumimoji="0" lang="fr-FR" sz="1200" b="0" i="0" u="none" strike="noStrike" kern="1200" cap="none" spc="0" normalizeH="0" baseline="0" noProof="0" dirty="0">
                <a:ln>
                  <a:noFill/>
                </a:ln>
                <a:solidFill>
                  <a:prstClr val="black"/>
                </a:solidFill>
                <a:effectLst/>
                <a:uLnTx/>
                <a:uFillTx/>
                <a:latin typeface="+mn-lt"/>
                <a:ea typeface="+mn-ea"/>
                <a:cs typeface="+mn-cs"/>
              </a:rPr>
              <a:t>.</a:t>
            </a:r>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pPr/>
              <a:t>13</a:t>
            </a:fld>
            <a:endParaRPr lang="fr-FR"/>
          </a:p>
        </p:txBody>
      </p:sp>
    </p:spTree>
    <p:extLst>
      <p:ext uri="{BB962C8B-B14F-4D97-AF65-F5344CB8AC3E}">
        <p14:creationId xmlns:p14="http://schemas.microsoft.com/office/powerpoint/2010/main" val="12043483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prstClr val="black"/>
                </a:solidFill>
                <a:effectLst/>
                <a:uLnTx/>
                <a:uFillTx/>
                <a:latin typeface="+mn-lt"/>
                <a:ea typeface="+mn-ea"/>
                <a:cs typeface="+mn-cs"/>
              </a:rPr>
              <a:t>Pour les congés évènements familiaux, la durée fixée par accord collectif </a:t>
            </a:r>
            <a:r>
              <a:rPr kumimoji="0" lang="fr-FR" sz="1200" b="1" i="0" u="none" strike="noStrike" kern="1200" cap="none" spc="0" normalizeH="0" baseline="0" noProof="0" dirty="0">
                <a:ln>
                  <a:noFill/>
                </a:ln>
                <a:solidFill>
                  <a:prstClr val="black"/>
                </a:solidFill>
                <a:effectLst/>
                <a:uLnTx/>
                <a:uFillTx/>
                <a:latin typeface="+mn-lt"/>
                <a:ea typeface="+mn-ea"/>
                <a:cs typeface="+mn-cs"/>
              </a:rPr>
              <a:t>ne peut être inférieure à la durée légale</a:t>
            </a:r>
            <a:r>
              <a:rPr kumimoji="0" lang="fr-FR" sz="1200" b="0" i="0" u="none" strike="noStrike" kern="1200" cap="none" spc="0" normalizeH="0" baseline="0" noProof="0" dirty="0">
                <a:ln>
                  <a:noFill/>
                </a:ln>
                <a:solidFill>
                  <a:prstClr val="black"/>
                </a:solidFill>
                <a:effectLst/>
                <a:uLnTx/>
                <a:uFillTx/>
                <a:latin typeface="+mn-lt"/>
                <a:ea typeface="+mn-ea"/>
                <a:cs typeface="+mn-cs"/>
              </a:rPr>
              <a:t>. La loi maintien les congés actuels pour le mariage ou le Pacs (4 jours), le mariage d’un enfant (1 jour), la naissance ou l’adoption (3 jours). La Loi augmente d’autres congés : le décès d’un enfant (</a:t>
            </a:r>
            <a:r>
              <a:rPr kumimoji="0" lang="fr-FR" sz="1200" b="1" i="0" u="none" strike="noStrike" kern="1200" cap="none" spc="0" normalizeH="0" baseline="0" noProof="0" dirty="0">
                <a:ln>
                  <a:noFill/>
                </a:ln>
                <a:solidFill>
                  <a:prstClr val="black"/>
                </a:solidFill>
                <a:effectLst/>
                <a:uLnTx/>
                <a:uFillTx/>
                <a:latin typeface="+mn-lt"/>
                <a:ea typeface="+mn-ea"/>
                <a:cs typeface="+mn-cs"/>
              </a:rPr>
              <a:t>2 à 5 cinq jours</a:t>
            </a:r>
            <a:r>
              <a:rPr kumimoji="0" lang="fr-FR" sz="1200" b="0" i="0" u="none" strike="noStrike" kern="1200" cap="none" spc="0" normalizeH="0" baseline="0" noProof="0" dirty="0">
                <a:ln>
                  <a:noFill/>
                </a:ln>
                <a:solidFill>
                  <a:prstClr val="black"/>
                </a:solidFill>
                <a:effectLst/>
                <a:uLnTx/>
                <a:uFillTx/>
                <a:latin typeface="+mn-lt"/>
                <a:ea typeface="+mn-ea"/>
                <a:cs typeface="+mn-cs"/>
              </a:rPr>
              <a:t>); décès du conjoint, du pacsé ou du </a:t>
            </a:r>
            <a:r>
              <a:rPr kumimoji="0" lang="fr-FR" sz="1200" b="1" i="0" u="none" strike="noStrike" kern="1200" cap="none" spc="0" normalizeH="0" baseline="0" noProof="0" dirty="0">
                <a:ln>
                  <a:noFill/>
                </a:ln>
                <a:solidFill>
                  <a:prstClr val="black"/>
                </a:solidFill>
                <a:effectLst/>
                <a:uLnTx/>
                <a:uFillTx/>
                <a:latin typeface="+mn-lt"/>
                <a:ea typeface="+mn-ea"/>
                <a:cs typeface="+mn-cs"/>
              </a:rPr>
              <a:t>concubin</a:t>
            </a:r>
            <a:r>
              <a:rPr kumimoji="0" lang="fr-FR" sz="1200" b="0" i="0" u="none" strike="noStrike" kern="1200" cap="none" spc="0" normalizeH="0" baseline="0" noProof="0" dirty="0">
                <a:ln>
                  <a:noFill/>
                </a:ln>
                <a:solidFill>
                  <a:prstClr val="black"/>
                </a:solidFill>
                <a:effectLst/>
                <a:uLnTx/>
                <a:uFillTx/>
                <a:latin typeface="+mn-lt"/>
                <a:ea typeface="+mn-ea"/>
                <a:cs typeface="+mn-cs"/>
              </a:rPr>
              <a:t> (nouveau) (</a:t>
            </a:r>
            <a:r>
              <a:rPr kumimoji="0" lang="fr-FR" sz="1200" b="1" i="0" u="none" strike="noStrike" kern="1200" cap="none" spc="0" normalizeH="0" baseline="0" noProof="0" dirty="0">
                <a:ln>
                  <a:noFill/>
                </a:ln>
                <a:solidFill>
                  <a:prstClr val="black"/>
                </a:solidFill>
                <a:effectLst/>
                <a:uLnTx/>
                <a:uFillTx/>
                <a:latin typeface="+mn-lt"/>
                <a:ea typeface="+mn-ea"/>
                <a:cs typeface="+mn-cs"/>
              </a:rPr>
              <a:t>2 à 3 jours</a:t>
            </a:r>
            <a:r>
              <a:rPr kumimoji="0" lang="fr-FR" sz="1200" b="0" i="0" u="none" strike="noStrike" kern="1200" cap="none" spc="0" normalizeH="0" baseline="0" noProof="0" dirty="0">
                <a:ln>
                  <a:noFill/>
                </a:ln>
                <a:solidFill>
                  <a:prstClr val="black"/>
                </a:solidFill>
                <a:effectLst/>
                <a:uLnTx/>
                <a:uFillTx/>
                <a:latin typeface="+mn-lt"/>
                <a:ea typeface="+mn-ea"/>
                <a:cs typeface="+mn-cs"/>
              </a:rPr>
              <a:t>); le décès du père, de la mère, du beau-père, de la belle-mère, d’un frère ou d’une sœur (</a:t>
            </a:r>
            <a:r>
              <a:rPr kumimoji="0" lang="fr-FR" sz="1200" b="1" i="0" u="none" strike="noStrike" kern="1200" cap="none" spc="0" normalizeH="0" baseline="0" noProof="0" dirty="0">
                <a:ln>
                  <a:noFill/>
                </a:ln>
                <a:solidFill>
                  <a:prstClr val="black"/>
                </a:solidFill>
                <a:effectLst/>
                <a:uLnTx/>
                <a:uFillTx/>
                <a:latin typeface="+mn-lt"/>
                <a:ea typeface="+mn-ea"/>
                <a:cs typeface="+mn-cs"/>
              </a:rPr>
              <a:t>1 à 3 jours</a:t>
            </a:r>
            <a:r>
              <a:rPr kumimoji="0" lang="fr-FR" sz="1200" b="0" i="0" u="none" strike="noStrike" kern="1200" cap="none" spc="0" normalizeH="0" baseline="0" noProof="0" dirty="0">
                <a:ln>
                  <a:noFill/>
                </a:ln>
                <a:solidFill>
                  <a:prstClr val="black"/>
                </a:solidFill>
                <a:effectLst/>
                <a:uLnTx/>
                <a:uFillTx/>
                <a:latin typeface="+mn-lt"/>
                <a:ea typeface="+mn-ea"/>
                <a:cs typeface="+mn-cs"/>
              </a:rPr>
              <a:t>). Aussi la Loi créé un nouveau congé pour l’annonce de la survenance </a:t>
            </a:r>
            <a:r>
              <a:rPr kumimoji="0" lang="fr-FR" sz="1200" b="1" i="0" u="none" strike="noStrike" kern="1200" cap="none" spc="0" normalizeH="0" baseline="0" noProof="0" dirty="0">
                <a:ln>
                  <a:noFill/>
                </a:ln>
                <a:solidFill>
                  <a:prstClr val="black"/>
                </a:solidFill>
                <a:effectLst/>
                <a:uLnTx/>
                <a:uFillTx/>
                <a:latin typeface="+mn-lt"/>
                <a:ea typeface="+mn-ea"/>
                <a:cs typeface="+mn-cs"/>
              </a:rPr>
              <a:t>d’un handicap chez un enfant </a:t>
            </a:r>
            <a:r>
              <a:rPr kumimoji="0" lang="fr-FR" sz="1200" b="0" i="0" u="none" strike="noStrike" kern="1200" cap="none" spc="0" normalizeH="0" baseline="0" noProof="0" dirty="0">
                <a:ln>
                  <a:noFill/>
                </a:ln>
                <a:solidFill>
                  <a:prstClr val="black"/>
                </a:solidFill>
                <a:effectLst/>
                <a:uLnTx/>
                <a:uFillTx/>
                <a:latin typeface="+mn-lt"/>
                <a:ea typeface="+mn-ea"/>
                <a:cs typeface="+mn-cs"/>
              </a:rPr>
              <a:t>(</a:t>
            </a:r>
            <a:r>
              <a:rPr kumimoji="0" lang="fr-FR" sz="1200" b="1" i="0" u="none" strike="noStrike" kern="1200" cap="none" spc="0" normalizeH="0" baseline="0" noProof="0" dirty="0">
                <a:ln>
                  <a:noFill/>
                </a:ln>
                <a:solidFill>
                  <a:prstClr val="black"/>
                </a:solidFill>
                <a:effectLst/>
                <a:uLnTx/>
                <a:uFillTx/>
                <a:latin typeface="+mn-lt"/>
                <a:ea typeface="+mn-ea"/>
                <a:cs typeface="+mn-cs"/>
              </a:rPr>
              <a:t>2 jours</a:t>
            </a:r>
            <a:r>
              <a:rPr kumimoji="0" lang="fr-FR" sz="1200" b="0" i="0" u="none" strike="noStrike" kern="1200" cap="none" spc="0" normalizeH="0" baseline="0" noProof="0" dirty="0">
                <a:ln>
                  <a:noFill/>
                </a:ln>
                <a:solidFill>
                  <a:prstClr val="black"/>
                </a:solidFill>
                <a:effectLst/>
                <a:uLnTx/>
                <a:uFillTx/>
                <a:latin typeface="+mn-lt"/>
                <a:ea typeface="+mn-ea"/>
                <a:cs typeface="+mn-cs"/>
              </a:rPr>
              <a:t>).</a:t>
            </a:r>
          </a:p>
          <a:p>
            <a:endParaRPr lang="fr-FR" sz="1200" b="1" i="0" kern="1200" dirty="0">
              <a:solidFill>
                <a:schemeClr val="tx1"/>
              </a:solidFill>
              <a:effectLst/>
              <a:latin typeface="+mn-lt"/>
              <a:ea typeface="+mn-ea"/>
              <a:cs typeface="+mn-cs"/>
            </a:endParaRPr>
          </a:p>
          <a:p>
            <a:r>
              <a:rPr lang="fr-FR" sz="1200" b="1" i="0" kern="1200" dirty="0">
                <a:solidFill>
                  <a:schemeClr val="tx1"/>
                </a:solidFill>
                <a:effectLst/>
                <a:latin typeface="+mn-lt"/>
                <a:ea typeface="+mn-ea"/>
                <a:cs typeface="+mn-cs"/>
              </a:rPr>
              <a:t>Décision n° 2015-523 QPC du 2 mars 2016</a:t>
            </a:r>
          </a:p>
          <a:p>
            <a:r>
              <a:rPr lang="fr-FR" sz="1200" b="0" i="0" kern="1200" dirty="0">
                <a:solidFill>
                  <a:schemeClr val="tx1"/>
                </a:solidFill>
                <a:effectLst/>
                <a:latin typeface="+mn-lt"/>
                <a:ea typeface="+mn-ea"/>
                <a:cs typeface="+mn-cs"/>
              </a:rPr>
              <a:t> </a:t>
            </a:r>
          </a:p>
          <a:p>
            <a:r>
              <a:rPr lang="fr-FR" sz="1200" b="1" i="0" kern="1200" dirty="0">
                <a:solidFill>
                  <a:schemeClr val="tx1"/>
                </a:solidFill>
                <a:effectLst/>
                <a:latin typeface="+mn-lt"/>
                <a:ea typeface="+mn-ea"/>
                <a:cs typeface="+mn-cs"/>
              </a:rPr>
              <a:t> . [Absence d'indemnité compensatrice de congé payé en cas de rupture du contrat de travail provoquée par la faute lourde du salarié]</a:t>
            </a:r>
          </a:p>
          <a:p>
            <a:r>
              <a:rPr lang="fr-FR" sz="1200" b="0" i="0" kern="1200" dirty="0">
                <a:solidFill>
                  <a:schemeClr val="tx1"/>
                </a:solidFill>
                <a:effectLst/>
                <a:latin typeface="+mn-lt"/>
                <a:ea typeface="+mn-ea"/>
                <a:cs typeface="+mn-cs"/>
              </a:rPr>
              <a:t>Le Conseil constitutionnel a été saisi le 2 décembre 2015 par la Cour de cassation (chambre sociale, arrêt n° 2247 du même </a:t>
            </a:r>
            <a:r>
              <a:rPr lang="fr-FR" sz="1200" b="0" i="0" kern="1200" dirty="0" err="1">
                <a:solidFill>
                  <a:schemeClr val="tx1"/>
                </a:solidFill>
                <a:effectLst/>
                <a:latin typeface="+mn-lt"/>
                <a:ea typeface="+mn-ea"/>
                <a:cs typeface="+mn-cs"/>
              </a:rPr>
              <a:t>jourd'une</a:t>
            </a:r>
            <a:r>
              <a:rPr lang="fr-FR" sz="1200" b="0" i="0" kern="1200" dirty="0">
                <a:solidFill>
                  <a:schemeClr val="tx1"/>
                </a:solidFill>
                <a:effectLst/>
                <a:latin typeface="+mn-lt"/>
                <a:ea typeface="+mn-ea"/>
                <a:cs typeface="+mn-cs"/>
              </a:rPr>
              <a:t> question prioritaire de constitutionnalité, relative à la conformité aux droits et libertés que la Constitution garantit du deuxième alinéa de l'article L. 3141-26 du code du travail.</a:t>
            </a:r>
          </a:p>
          <a:p>
            <a:br>
              <a:rPr lang="fr-FR" sz="1200" b="0" i="0" kern="1200" dirty="0">
                <a:solidFill>
                  <a:schemeClr val="tx1"/>
                </a:solidFill>
                <a:effectLst/>
                <a:latin typeface="+mn-lt"/>
                <a:ea typeface="+mn-ea"/>
                <a:cs typeface="+mn-cs"/>
              </a:rPr>
            </a:br>
            <a:endParaRPr lang="fr-FR" sz="1200" b="0" i="0" kern="1200" dirty="0">
              <a:solidFill>
                <a:schemeClr val="tx1"/>
              </a:solidFill>
              <a:effectLst/>
              <a:latin typeface="+mn-lt"/>
              <a:ea typeface="+mn-ea"/>
              <a:cs typeface="+mn-cs"/>
            </a:endParaRPr>
          </a:p>
          <a:p>
            <a:r>
              <a:rPr lang="fr-FR" sz="1200" b="0" i="0" kern="1200" dirty="0">
                <a:solidFill>
                  <a:schemeClr val="tx1"/>
                </a:solidFill>
                <a:effectLst/>
                <a:latin typeface="+mn-lt"/>
                <a:ea typeface="+mn-ea"/>
                <a:cs typeface="+mn-cs"/>
              </a:rPr>
              <a:t>1. Considérant qu'en vertu du premier alinéa de l'article L. 3141-26 du code du travail, lorsque le contrat de travail est rompu avant que le salarié ait pu bénéficier de la totalité du congé payé auquel il avait droit, il reçoit, pour la fraction de congé dont il n'a pas bénéficié, une indemnité compensatrice de congé ; qu'aux termes du deuxième alinéa de cet article dans sa rédaction issue de l'ordonnance du 12 mars 2007 susvisée : « L'indemnité est due dès lors que la rupture du contrat de travail n'a pas été provoquée par la faute lourde du salarié, que cette rupture résulte du fait du salarié ou du fait de l'employeur » ; </a:t>
            </a:r>
            <a:br>
              <a:rPr lang="fr-FR" sz="1200" b="0" i="0" kern="1200" dirty="0">
                <a:solidFill>
                  <a:schemeClr val="tx1"/>
                </a:solidFill>
                <a:effectLst/>
                <a:latin typeface="+mn-lt"/>
                <a:ea typeface="+mn-ea"/>
                <a:cs typeface="+mn-cs"/>
              </a:rPr>
            </a:br>
            <a:endParaRPr lang="fr-FR" sz="1200" b="0" i="0" kern="1200" dirty="0">
              <a:solidFill>
                <a:schemeClr val="tx1"/>
              </a:solidFill>
              <a:effectLst/>
              <a:latin typeface="+mn-lt"/>
              <a:ea typeface="+mn-ea"/>
              <a:cs typeface="+mn-cs"/>
            </a:endParaRPr>
          </a:p>
          <a:p>
            <a:r>
              <a:rPr lang="fr-FR" sz="1200" b="0" i="0" kern="1200" dirty="0">
                <a:solidFill>
                  <a:schemeClr val="tx1"/>
                </a:solidFill>
                <a:effectLst/>
                <a:latin typeface="+mn-lt"/>
                <a:ea typeface="+mn-ea"/>
                <a:cs typeface="+mn-cs"/>
              </a:rPr>
              <a:t>2. Considérant que, selon le requérant, en privant le salarié licencié pour faute lourde de l'octroi de l'indemnité compensatrice de congé payé, les dispositions contestées portent atteinte, d'une part, au droit au repos et au droit à la protection de la santé qui découlent des exigences du onzième alinéa du Préambule de la Constitution du 27 octobre 1946 et, d'autre part, au principe d'individualisation des peines ; </a:t>
            </a:r>
            <a:br>
              <a:rPr lang="fr-FR" sz="1200" b="0" i="0" kern="1200" dirty="0">
                <a:solidFill>
                  <a:schemeClr val="tx1"/>
                </a:solidFill>
                <a:effectLst/>
                <a:latin typeface="+mn-lt"/>
                <a:ea typeface="+mn-ea"/>
                <a:cs typeface="+mn-cs"/>
              </a:rPr>
            </a:br>
            <a:endParaRPr lang="fr-FR" sz="1200" b="0" i="0" kern="1200" dirty="0">
              <a:solidFill>
                <a:schemeClr val="tx1"/>
              </a:solidFill>
              <a:effectLst/>
              <a:latin typeface="+mn-lt"/>
              <a:ea typeface="+mn-ea"/>
              <a:cs typeface="+mn-cs"/>
            </a:endParaRPr>
          </a:p>
          <a:p>
            <a:r>
              <a:rPr lang="fr-FR" sz="1200" b="0" i="0" kern="1200" dirty="0">
                <a:solidFill>
                  <a:schemeClr val="tx1"/>
                </a:solidFill>
                <a:effectLst/>
                <a:latin typeface="+mn-lt"/>
                <a:ea typeface="+mn-ea"/>
                <a:cs typeface="+mn-cs"/>
              </a:rPr>
              <a:t>3. Considérant qu'en application de l'article 7 du règlement du 4 février 2010 susvisé, le Conseil constitutionnel a relevé d'office le grief tiré de ce que les dispositions contestées porteraient atteinte au principe d'égalité garanti par l'article 6 de la Déclaration des droits de l'homme et du citoyen de 1789 dès lors que leur application est exclue lorsque l'employeur est tenu d'adhérer à une caisse de congés en application de l'article L. 3141-30 du code du travail ; </a:t>
            </a:r>
            <a:br>
              <a:rPr lang="fr-FR" sz="1200" b="0" i="0" kern="1200" dirty="0">
                <a:solidFill>
                  <a:schemeClr val="tx1"/>
                </a:solidFill>
                <a:effectLst/>
                <a:latin typeface="+mn-lt"/>
                <a:ea typeface="+mn-ea"/>
                <a:cs typeface="+mn-cs"/>
              </a:rPr>
            </a:br>
            <a:endParaRPr lang="fr-FR" sz="1200" b="0" i="0" kern="1200" dirty="0">
              <a:solidFill>
                <a:schemeClr val="tx1"/>
              </a:solidFill>
              <a:effectLst/>
              <a:latin typeface="+mn-lt"/>
              <a:ea typeface="+mn-ea"/>
              <a:cs typeface="+mn-cs"/>
            </a:endParaRPr>
          </a:p>
          <a:p>
            <a:r>
              <a:rPr lang="fr-FR" sz="1200" b="0" i="0" kern="1200" dirty="0">
                <a:solidFill>
                  <a:schemeClr val="tx1"/>
                </a:solidFill>
                <a:effectLst/>
                <a:latin typeface="+mn-lt"/>
                <a:ea typeface="+mn-ea"/>
                <a:cs typeface="+mn-cs"/>
              </a:rPr>
              <a:t>4. Considérant que la question prioritaire de constitutionnalité porte sur les mots « dès lors que la rupture du contrat de travail n'a pas été provoquée par la faute lourde du salarié » figurant au deuxième alinéa de l'article L. 3141-26 du code du travail ; </a:t>
            </a:r>
            <a:br>
              <a:rPr lang="fr-FR" sz="1200" b="0" i="0" kern="1200" dirty="0">
                <a:solidFill>
                  <a:schemeClr val="tx1"/>
                </a:solidFill>
                <a:effectLst/>
                <a:latin typeface="+mn-lt"/>
                <a:ea typeface="+mn-ea"/>
                <a:cs typeface="+mn-cs"/>
              </a:rPr>
            </a:br>
            <a:endParaRPr lang="fr-FR" sz="1200" b="0" i="0" kern="1200" dirty="0">
              <a:solidFill>
                <a:schemeClr val="tx1"/>
              </a:solidFill>
              <a:effectLst/>
              <a:latin typeface="+mn-lt"/>
              <a:ea typeface="+mn-ea"/>
              <a:cs typeface="+mn-cs"/>
            </a:endParaRPr>
          </a:p>
          <a:p>
            <a:r>
              <a:rPr lang="fr-FR" sz="1200" b="0" i="0" kern="1200" dirty="0">
                <a:solidFill>
                  <a:schemeClr val="tx1"/>
                </a:solidFill>
                <a:effectLst/>
                <a:latin typeface="+mn-lt"/>
                <a:ea typeface="+mn-ea"/>
                <a:cs typeface="+mn-cs"/>
              </a:rPr>
              <a:t>5. Considérant qu'aux termes de l'article 6 de la Déclaration de 1789 : « La loi... doit être la même pour tous, soit qu'elle protège, soit qu'elle punisse » ; que le principe d'égalité ne s'oppose ni à ce que le législateur règle de façon différente des situations différentes ni à ce qu'il déroge à l'égalité pour des raisons d'intérêt général pourvu que, dans l'un et l'autre cas, la différence de traitement qui en résulte soit en rapport avec l'objet de la loi qui l'établit ; </a:t>
            </a:r>
            <a:br>
              <a:rPr lang="fr-FR" sz="1200" b="0" i="0" kern="1200" dirty="0">
                <a:solidFill>
                  <a:schemeClr val="tx1"/>
                </a:solidFill>
                <a:effectLst/>
                <a:latin typeface="+mn-lt"/>
                <a:ea typeface="+mn-ea"/>
                <a:cs typeface="+mn-cs"/>
              </a:rPr>
            </a:br>
            <a:endParaRPr lang="fr-FR" sz="1200" b="0" i="0" kern="1200" dirty="0">
              <a:solidFill>
                <a:schemeClr val="tx1"/>
              </a:solidFill>
              <a:effectLst/>
              <a:latin typeface="+mn-lt"/>
              <a:ea typeface="+mn-ea"/>
              <a:cs typeface="+mn-cs"/>
            </a:endParaRPr>
          </a:p>
          <a:p>
            <a:r>
              <a:rPr lang="fr-FR" sz="1200" b="0" i="0" kern="1200" dirty="0">
                <a:solidFill>
                  <a:schemeClr val="tx1"/>
                </a:solidFill>
                <a:effectLst/>
                <a:latin typeface="+mn-lt"/>
                <a:ea typeface="+mn-ea"/>
                <a:cs typeface="+mn-cs"/>
              </a:rPr>
              <a:t>6. Considérant qu'en vertu des dispositions contestées, le salarié licencié pour faute lourde est privé de l'indemnité compensatrice de congé payé ; que, toutefois, cette règle ne s'applique pas lorsque l'employeur est tenu d'adhérer à une caisse de congés ; que l'article L. 3141-30 du même code prévoit que des décrets déterminent les professions pour lesquelles l'application des dispositions relatives aux congés payés prend la forme d'une adhésion de l'employeur à une caisse de congés et que ces dispositions concernent en particulier les salariés qui ne sont pas habituellement occupés de façon continue chez un même employeur au cours de la période reconnue par l'employeur pour l'appréciation du droit au congé ; </a:t>
            </a:r>
            <a:br>
              <a:rPr lang="fr-FR" sz="1200" b="0" i="0" kern="1200" dirty="0">
                <a:solidFill>
                  <a:schemeClr val="tx1"/>
                </a:solidFill>
                <a:effectLst/>
                <a:latin typeface="+mn-lt"/>
                <a:ea typeface="+mn-ea"/>
                <a:cs typeface="+mn-cs"/>
              </a:rPr>
            </a:br>
            <a:endParaRPr lang="fr-FR" sz="1200" b="0" i="0" kern="1200" dirty="0">
              <a:solidFill>
                <a:schemeClr val="tx1"/>
              </a:solidFill>
              <a:effectLst/>
              <a:latin typeface="+mn-lt"/>
              <a:ea typeface="+mn-ea"/>
              <a:cs typeface="+mn-cs"/>
            </a:endParaRPr>
          </a:p>
          <a:p>
            <a:r>
              <a:rPr lang="fr-FR" sz="1200" b="0" i="0" kern="1200" dirty="0">
                <a:solidFill>
                  <a:schemeClr val="tx1"/>
                </a:solidFill>
                <a:effectLst/>
                <a:latin typeface="+mn-lt"/>
                <a:ea typeface="+mn-ea"/>
                <a:cs typeface="+mn-cs"/>
              </a:rPr>
              <a:t>7. Considérant que les salariés qui n'ont pas encore bénéficié de l'ensemble des droits à congé qu'ils ont acquis lorsqu'ils sont licenciés se trouvent placés, au regard du droit à congé, dans la même situation ; que, par suite, en prévoyant qu'un salarié ayant travaillé pour un employeur affilié à une caisse de congés conserve son droit à indemnité compensatrice de congé payé en cas de licenciement pour faute lourde, alors que tout autre salarié licencié pour faute lourde est privé de ce droit, le législateur a traité différemment des personnes se trouvant dans la même situation ; </a:t>
            </a:r>
            <a:br>
              <a:rPr lang="fr-FR" sz="1200" b="0" i="0" kern="1200" dirty="0">
                <a:solidFill>
                  <a:schemeClr val="tx1"/>
                </a:solidFill>
                <a:effectLst/>
                <a:latin typeface="+mn-lt"/>
                <a:ea typeface="+mn-ea"/>
                <a:cs typeface="+mn-cs"/>
              </a:rPr>
            </a:br>
            <a:endParaRPr lang="fr-FR" sz="1200" b="0" i="0" kern="1200" dirty="0">
              <a:solidFill>
                <a:schemeClr val="tx1"/>
              </a:solidFill>
              <a:effectLst/>
              <a:latin typeface="+mn-lt"/>
              <a:ea typeface="+mn-ea"/>
              <a:cs typeface="+mn-cs"/>
            </a:endParaRPr>
          </a:p>
          <a:p>
            <a:r>
              <a:rPr lang="fr-FR" sz="1200" b="0" i="0" kern="1200" dirty="0">
                <a:solidFill>
                  <a:schemeClr val="tx1"/>
                </a:solidFill>
                <a:effectLst/>
                <a:latin typeface="+mn-lt"/>
                <a:ea typeface="+mn-ea"/>
                <a:cs typeface="+mn-cs"/>
              </a:rPr>
              <a:t>8. Considérant qu'il résulte des travaux parlementaires que, d'une part, en adoptant les dispositions contestées, le législateur a entendu prendre en compte la gravité de la faute ayant justifié le licenciement ; que, d'autre part, en adoptant les dispositions des articles L. 3141-28 et L. 3141-30, le législateur a entendu régler de façon spécifique le régime de gestion des droits à congé payé des salariés exerçant une activité discontinue chez une pluralité d'employeurs afin de garantir l'effectivité de leur droit à congé ; </a:t>
            </a:r>
            <a:br>
              <a:rPr lang="fr-FR" sz="1200" b="0" i="0" kern="1200" dirty="0">
                <a:solidFill>
                  <a:schemeClr val="tx1"/>
                </a:solidFill>
                <a:effectLst/>
                <a:latin typeface="+mn-lt"/>
                <a:ea typeface="+mn-ea"/>
                <a:cs typeface="+mn-cs"/>
              </a:rPr>
            </a:br>
            <a:endParaRPr lang="fr-FR" sz="1200" b="0" i="0" kern="1200" dirty="0">
              <a:solidFill>
                <a:schemeClr val="tx1"/>
              </a:solidFill>
              <a:effectLst/>
              <a:latin typeface="+mn-lt"/>
              <a:ea typeface="+mn-ea"/>
              <a:cs typeface="+mn-cs"/>
            </a:endParaRPr>
          </a:p>
          <a:p>
            <a:r>
              <a:rPr lang="fr-FR" sz="1200" b="0" i="0" kern="1200" dirty="0">
                <a:solidFill>
                  <a:schemeClr val="tx1"/>
                </a:solidFill>
                <a:effectLst/>
                <a:latin typeface="+mn-lt"/>
                <a:ea typeface="+mn-ea"/>
                <a:cs typeface="+mn-cs"/>
              </a:rPr>
              <a:t>9. Considérant que, la différence de traitement entre les salariés licenciés pour faute lourde selon qu'ils travaillent ou non pour un employeur affilié à une caisse de congés est sans rapport tant avec l'objet de la législation relative aux caisses de congés qu'avec l'objet de la législation relative à la privation de l'indemnité compensatrice de congé payé ; que, par suite, les dispositions contestées méconnaissent le principe d'égalité devant la loi ; que, sans qu'il soit besoin d'examiner les autres griefs, les dispositions contestées doivent être déclarées contraires à la Constitution ; </a:t>
            </a:r>
            <a:br>
              <a:rPr lang="fr-FR" sz="1200" b="0" i="0" kern="1200" dirty="0">
                <a:solidFill>
                  <a:schemeClr val="tx1"/>
                </a:solidFill>
                <a:effectLst/>
                <a:latin typeface="+mn-lt"/>
                <a:ea typeface="+mn-ea"/>
                <a:cs typeface="+mn-cs"/>
              </a:rPr>
            </a:br>
            <a:endParaRPr lang="fr-FR" sz="1200" b="0" i="0" kern="1200" dirty="0">
              <a:solidFill>
                <a:schemeClr val="tx1"/>
              </a:solidFill>
              <a:effectLst/>
              <a:latin typeface="+mn-lt"/>
              <a:ea typeface="+mn-ea"/>
              <a:cs typeface="+mn-cs"/>
            </a:endParaRPr>
          </a:p>
          <a:p>
            <a:r>
              <a:rPr lang="fr-FR" sz="1200" b="0" i="0" kern="1200" dirty="0">
                <a:solidFill>
                  <a:schemeClr val="tx1"/>
                </a:solidFill>
                <a:effectLst/>
                <a:latin typeface="+mn-lt"/>
                <a:ea typeface="+mn-ea"/>
                <a:cs typeface="+mn-cs"/>
              </a:rPr>
              <a:t>10. Considérant qu'aux termes du deuxième alinéa de l'article 62 de la Constitution : « Une disposition déclarée inconstitutionnelle sur le fondement de l'article 61-1 est abrogée à compter de la publication de la décision du Conseil constitutionnel ou d'une date ultérieure fixée par cette décision. Le Conseil constitutionnel détermine les conditions et limites dans lesquelles les effets que la disposition a produits sont susceptibles d'être remis en cause » ; que, si, en principe, la déclaration d'inconstitutionnalité doit bénéficier à l'auteur de la question prioritaire de constitutionnalité et la disposition déclarée contraire à la Constitution ne peut être appliquée dans les instances en cours à la date de la publication de la décision du Conseil constitutionnel, les dispositions de l'article 62 de la Constitution réservent à ce dernier le pouvoir tant de fixer la date de l'abrogation et reporter dans le temps ses effets que de prévoir la remise en cause des effets que la disposition a produits avant l'intervention de cette déclaration ; </a:t>
            </a:r>
            <a:br>
              <a:rPr lang="fr-FR" sz="1200" b="0" i="0" kern="1200" dirty="0">
                <a:solidFill>
                  <a:schemeClr val="tx1"/>
                </a:solidFill>
                <a:effectLst/>
                <a:latin typeface="+mn-lt"/>
                <a:ea typeface="+mn-ea"/>
                <a:cs typeface="+mn-cs"/>
              </a:rPr>
            </a:br>
            <a:endParaRPr lang="fr-FR" sz="1200" b="0" i="0" kern="1200" dirty="0">
              <a:solidFill>
                <a:schemeClr val="tx1"/>
              </a:solidFill>
              <a:effectLst/>
              <a:latin typeface="+mn-lt"/>
              <a:ea typeface="+mn-ea"/>
              <a:cs typeface="+mn-cs"/>
            </a:endParaRPr>
          </a:p>
          <a:p>
            <a:r>
              <a:rPr lang="fr-FR" sz="1200" b="0" i="0" kern="1200" dirty="0">
                <a:solidFill>
                  <a:schemeClr val="tx1"/>
                </a:solidFill>
                <a:effectLst/>
                <a:latin typeface="+mn-lt"/>
                <a:ea typeface="+mn-ea"/>
                <a:cs typeface="+mn-cs"/>
              </a:rPr>
              <a:t>11. Considérant que la déclaration d'inconstitutionnalité des mots « dès lors que la rupture du contrat de travail n'a pas été provoquée par la faute lourde du salarié » figurant au deuxième alinéa de l'article L. 3141-26 du code du travail prend effet à compter de la date de la publication de la présente décision ; qu'elle peut être invoquée dans toutes les instances introduites à cette date et non jugées définitivement, </a:t>
            </a:r>
            <a:br>
              <a:rPr lang="fr-FR" sz="1200" b="0" i="0" kern="1200" dirty="0">
                <a:solidFill>
                  <a:schemeClr val="tx1"/>
                </a:solidFill>
                <a:effectLst/>
                <a:latin typeface="+mn-lt"/>
                <a:ea typeface="+mn-ea"/>
                <a:cs typeface="+mn-cs"/>
              </a:rPr>
            </a:br>
            <a:br>
              <a:rPr lang="fr-FR" sz="1200" b="0" i="0" kern="1200" dirty="0">
                <a:solidFill>
                  <a:schemeClr val="tx1"/>
                </a:solidFill>
                <a:effectLst/>
                <a:latin typeface="+mn-lt"/>
                <a:ea typeface="+mn-ea"/>
                <a:cs typeface="+mn-cs"/>
              </a:rPr>
            </a:br>
            <a:endParaRPr lang="fr-FR" sz="1200" b="0" i="0" kern="1200" dirty="0">
              <a:solidFill>
                <a:schemeClr val="tx1"/>
              </a:solidFill>
              <a:effectLst/>
              <a:latin typeface="+mn-lt"/>
              <a:ea typeface="+mn-ea"/>
              <a:cs typeface="+mn-cs"/>
            </a:endParaRPr>
          </a:p>
          <a:p>
            <a:r>
              <a:rPr lang="fr-FR" sz="1200" b="0" i="0" kern="1200" dirty="0">
                <a:solidFill>
                  <a:schemeClr val="tx1"/>
                </a:solidFill>
                <a:effectLst/>
                <a:latin typeface="+mn-lt"/>
                <a:ea typeface="+mn-ea"/>
                <a:cs typeface="+mn-cs"/>
              </a:rPr>
              <a:t>D É C I D E : </a:t>
            </a:r>
            <a:br>
              <a:rPr lang="fr-FR" sz="1200" b="0" i="0" kern="1200" dirty="0">
                <a:solidFill>
                  <a:schemeClr val="tx1"/>
                </a:solidFill>
                <a:effectLst/>
                <a:latin typeface="+mn-lt"/>
                <a:ea typeface="+mn-ea"/>
                <a:cs typeface="+mn-cs"/>
              </a:rPr>
            </a:br>
            <a:br>
              <a:rPr lang="fr-FR" sz="1200" b="0" i="0" kern="1200" dirty="0">
                <a:solidFill>
                  <a:schemeClr val="tx1"/>
                </a:solidFill>
                <a:effectLst/>
                <a:latin typeface="+mn-lt"/>
                <a:ea typeface="+mn-ea"/>
                <a:cs typeface="+mn-cs"/>
              </a:rPr>
            </a:br>
            <a:r>
              <a:rPr lang="fr-FR" sz="1200" b="0" i="0" kern="1200" dirty="0">
                <a:solidFill>
                  <a:schemeClr val="tx1"/>
                </a:solidFill>
                <a:effectLst/>
                <a:latin typeface="+mn-lt"/>
                <a:ea typeface="+mn-ea"/>
                <a:cs typeface="+mn-cs"/>
              </a:rPr>
              <a:t>Article 1er.- Les mots « dès lors que la rupture du contrat de travail n'a pas été provoquée par la faute lourde du salarié » figurant au deuxième alinéa de l'article L. 3141-26 du code du travail sont contraires à la Constitution. </a:t>
            </a:r>
            <a:br>
              <a:rPr lang="fr-FR" sz="1200" b="0" i="0" kern="1200" dirty="0">
                <a:solidFill>
                  <a:schemeClr val="tx1"/>
                </a:solidFill>
                <a:effectLst/>
                <a:latin typeface="+mn-lt"/>
                <a:ea typeface="+mn-ea"/>
                <a:cs typeface="+mn-cs"/>
              </a:rPr>
            </a:br>
            <a:br>
              <a:rPr lang="fr-FR" sz="1200" b="0" i="0" kern="1200" dirty="0">
                <a:solidFill>
                  <a:schemeClr val="tx1"/>
                </a:solidFill>
                <a:effectLst/>
                <a:latin typeface="+mn-lt"/>
                <a:ea typeface="+mn-ea"/>
                <a:cs typeface="+mn-cs"/>
              </a:rPr>
            </a:br>
            <a:r>
              <a:rPr lang="fr-FR" sz="1200" b="0" i="0" kern="1200" dirty="0">
                <a:solidFill>
                  <a:schemeClr val="tx1"/>
                </a:solidFill>
                <a:effectLst/>
                <a:latin typeface="+mn-lt"/>
                <a:ea typeface="+mn-ea"/>
                <a:cs typeface="+mn-cs"/>
              </a:rPr>
              <a:t>Article 2.- La déclaration d'inconstitutionnalité de l'article 1er prend effet dans les conditions prévues au considérant 11. </a:t>
            </a:r>
            <a:br>
              <a:rPr lang="fr-FR" sz="1200" b="0" i="0" kern="1200" dirty="0">
                <a:solidFill>
                  <a:schemeClr val="tx1"/>
                </a:solidFill>
                <a:effectLst/>
                <a:latin typeface="+mn-lt"/>
                <a:ea typeface="+mn-ea"/>
                <a:cs typeface="+mn-cs"/>
              </a:rPr>
            </a:br>
            <a:br>
              <a:rPr lang="fr-FR" sz="1200" b="0" i="0" kern="1200" dirty="0">
                <a:solidFill>
                  <a:schemeClr val="tx1"/>
                </a:solidFill>
                <a:effectLst/>
                <a:latin typeface="+mn-lt"/>
                <a:ea typeface="+mn-ea"/>
                <a:cs typeface="+mn-cs"/>
              </a:rPr>
            </a:br>
            <a:r>
              <a:rPr lang="fr-FR" sz="1200" b="0" i="0" kern="1200" dirty="0">
                <a:solidFill>
                  <a:schemeClr val="tx1"/>
                </a:solidFill>
                <a:effectLst/>
                <a:latin typeface="+mn-lt"/>
                <a:ea typeface="+mn-ea"/>
                <a:cs typeface="+mn-cs"/>
              </a:rPr>
              <a:t>Article 3. - La présente décision sera publiée au Journal officiel de la République française et notifiée dans les conditions prévues à l'article 23-11 de l'ordonnance du 7 novembre 1958 susvisée. </a:t>
            </a:r>
            <a:br>
              <a:rPr lang="fr-FR" sz="1200" b="0" i="0" kern="1200" dirty="0">
                <a:solidFill>
                  <a:schemeClr val="tx1"/>
                </a:solidFill>
                <a:effectLst/>
                <a:latin typeface="+mn-lt"/>
                <a:ea typeface="+mn-ea"/>
                <a:cs typeface="+mn-cs"/>
              </a:rPr>
            </a:br>
            <a:br>
              <a:rPr lang="fr-FR" sz="1200" b="0" i="0" kern="1200" dirty="0">
                <a:solidFill>
                  <a:schemeClr val="tx1"/>
                </a:solidFill>
                <a:effectLst/>
                <a:latin typeface="+mn-lt"/>
                <a:ea typeface="+mn-ea"/>
                <a:cs typeface="+mn-cs"/>
              </a:rPr>
            </a:br>
            <a:r>
              <a:rPr lang="fr-FR" sz="1200" b="0" i="0" kern="1200" dirty="0">
                <a:solidFill>
                  <a:schemeClr val="tx1"/>
                </a:solidFill>
                <a:effectLst/>
                <a:latin typeface="+mn-lt"/>
                <a:ea typeface="+mn-ea"/>
                <a:cs typeface="+mn-cs"/>
              </a:rPr>
              <a:t>ECLI:FR:CC:2016:2015.523.QPC</a:t>
            </a:r>
          </a:p>
          <a:p>
            <a:endParaRPr lang="fr-FR" dirty="0"/>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pPr/>
              <a:t>14</a:t>
            </a:fld>
            <a:endParaRPr lang="fr-FR"/>
          </a:p>
        </p:txBody>
      </p:sp>
    </p:spTree>
    <p:extLst>
      <p:ext uri="{BB962C8B-B14F-4D97-AF65-F5344CB8AC3E}">
        <p14:creationId xmlns:p14="http://schemas.microsoft.com/office/powerpoint/2010/main" val="6116591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prstClr val="black"/>
                </a:solidFill>
                <a:effectLst/>
                <a:uLnTx/>
                <a:uFillTx/>
                <a:latin typeface="+mn-lt"/>
                <a:ea typeface="+mn-ea"/>
                <a:cs typeface="+mn-cs"/>
              </a:rPr>
              <a:t>Deux nouveaux domaines d’impossibilité de dérogation sont confiés à la branche (on passe de 4 à 6) qui sont : la </a:t>
            </a:r>
            <a:r>
              <a:rPr kumimoji="0" lang="fr-FR" sz="1200" b="1" i="0" u="none" strike="noStrike" kern="1200" cap="none" spc="0" normalizeH="0" baseline="0" noProof="0" dirty="0">
                <a:ln>
                  <a:noFill/>
                </a:ln>
                <a:solidFill>
                  <a:prstClr val="black"/>
                </a:solidFill>
                <a:effectLst/>
                <a:uLnTx/>
                <a:uFillTx/>
                <a:latin typeface="+mn-lt"/>
                <a:ea typeface="+mn-ea"/>
                <a:cs typeface="+mn-cs"/>
              </a:rPr>
              <a:t>prévention de la pénibilité </a:t>
            </a:r>
            <a:r>
              <a:rPr kumimoji="0" lang="fr-FR" sz="1200" b="0" i="0" u="none" strike="noStrike" kern="1200" cap="none" spc="0" normalizeH="0" baseline="0" noProof="0" dirty="0">
                <a:ln>
                  <a:noFill/>
                </a:ln>
                <a:solidFill>
                  <a:prstClr val="black"/>
                </a:solidFill>
                <a:effectLst/>
                <a:uLnTx/>
                <a:uFillTx/>
                <a:latin typeface="+mn-lt"/>
                <a:ea typeface="+mn-ea"/>
                <a:cs typeface="+mn-cs"/>
              </a:rPr>
              <a:t>et </a:t>
            </a:r>
            <a:r>
              <a:rPr kumimoji="0" lang="fr-FR" sz="1200" b="1" i="0" u="none" strike="noStrike" kern="1200" cap="none" spc="0" normalizeH="0" baseline="0" noProof="0" dirty="0">
                <a:ln>
                  <a:noFill/>
                </a:ln>
                <a:solidFill>
                  <a:prstClr val="black"/>
                </a:solidFill>
                <a:effectLst/>
                <a:uLnTx/>
                <a:uFillTx/>
                <a:latin typeface="+mn-lt"/>
                <a:ea typeface="+mn-ea"/>
                <a:cs typeface="+mn-cs"/>
              </a:rPr>
              <a:t>l’égalité professionnelle entre les hommes et les femmes</a:t>
            </a:r>
            <a:r>
              <a:rPr kumimoji="0" lang="fr-FR" sz="1200" b="0" i="0" u="none" strike="noStrike" kern="1200" cap="none" spc="0" normalizeH="0" baseline="0" noProof="0" dirty="0">
                <a:ln>
                  <a:noFill/>
                </a:ln>
                <a:solidFill>
                  <a:prstClr val="black"/>
                </a:solidFill>
                <a:effectLst/>
                <a:uLnTx/>
                <a:uFillTx/>
                <a:latin typeface="+mn-lt"/>
                <a:ea typeface="+mn-ea"/>
                <a:cs typeface="+mn-cs"/>
              </a:rPr>
              <a:t> (les 4 autres : les salaires minimas, les classifications, la protection sociale complémentaire et la mutualisation).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kern="1200" dirty="0">
                <a:solidFill>
                  <a:schemeClr val="tx1"/>
                </a:solidFill>
                <a:effectLst/>
                <a:latin typeface="+mn-lt"/>
                <a:ea typeface="+mn-ea"/>
                <a:cs typeface="+mn-cs"/>
              </a:rPr>
              <a:t>La suprématie de l’accord d’entreprise pourrait se trouver largement contenue par la progression d’un ordre public conventionnel de branche.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prstClr val="black"/>
                </a:solidFill>
                <a:effectLst/>
                <a:uLnTx/>
                <a:uFillTx/>
                <a:latin typeface="+mn-lt"/>
                <a:ea typeface="+mn-ea"/>
                <a:cs typeface="+mn-cs"/>
              </a:rPr>
              <a:t>les branches doivent définir « l’ordre public conventionnel » qui est primera sur les accords d’entreprise (en dehors des domaines de dérogation prévus par la loi). Cet ordre public conventionnel définira les garanties s’appliquant aux salariés notamment sur ce qui constitue le socle social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la branche se voit reconnaître un rôle central par l’article L. 2232-5-1 du Code du travail : définir, par la négociation, </a:t>
            </a:r>
            <a:r>
              <a:rPr lang="fr-FR" sz="1200" i="1" kern="1200" dirty="0">
                <a:solidFill>
                  <a:schemeClr val="tx1"/>
                </a:solidFill>
                <a:effectLst/>
                <a:latin typeface="+mn-lt"/>
                <a:ea typeface="+mn-ea"/>
                <a:cs typeface="+mn-cs"/>
              </a:rPr>
              <a:t>« les thèmes sur lesquels les conventions et accord d’entreprise ne peuvent être moins favorables que les conventions et accords conclus au niveau de la branche... »</a:t>
            </a:r>
            <a:r>
              <a:rPr lang="fr-FR" sz="1200" kern="1200" dirty="0">
                <a:solidFill>
                  <a:schemeClr val="tx1"/>
                </a:solidFill>
                <a:effectLst/>
                <a:latin typeface="+mn-lt"/>
                <a:ea typeface="+mn-ea"/>
                <a:cs typeface="+mn-cs"/>
              </a:rPr>
              <a:t>. La loi permet aux branches de fixer des clauses de verrouillage.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L’article L. 2232-9 du Code du travail précise de plus, que les organisations syndicales et professionnelles représentatives dans les branches professionnelles </a:t>
            </a:r>
            <a:r>
              <a:rPr lang="fr-FR" sz="1200" i="1" kern="1200" dirty="0">
                <a:solidFill>
                  <a:schemeClr val="tx1"/>
                </a:solidFill>
                <a:effectLst/>
                <a:latin typeface="+mn-lt"/>
                <a:ea typeface="+mn-ea"/>
                <a:cs typeface="+mn-cs"/>
              </a:rPr>
              <a:t>« engagent dans un délai de deux ans</a:t>
            </a:r>
            <a:r>
              <a:rPr lang="fr-FR" sz="1200" kern="1200" dirty="0">
                <a:solidFill>
                  <a:schemeClr val="tx1"/>
                </a:solidFill>
                <a:effectLst/>
                <a:latin typeface="+mn-lt"/>
                <a:ea typeface="+mn-ea"/>
                <a:cs typeface="+mn-cs"/>
              </a:rPr>
              <a:t> [...] </a:t>
            </a:r>
            <a:r>
              <a:rPr lang="fr-FR" sz="1200" i="1" kern="1200" dirty="0">
                <a:solidFill>
                  <a:schemeClr val="tx1"/>
                </a:solidFill>
                <a:effectLst/>
                <a:latin typeface="+mn-lt"/>
                <a:ea typeface="+mn-ea"/>
                <a:cs typeface="+mn-cs"/>
              </a:rPr>
              <a:t>une négociation portant sur la définition de l’ordre public conventionnel applicable dans leur branche »</a:t>
            </a:r>
            <a:r>
              <a:rPr lang="fr-FR" sz="1200" kern="1200" dirty="0">
                <a:solidFill>
                  <a:schemeClr val="tx1"/>
                </a:solidFill>
                <a:effectLst/>
                <a:latin typeface="+mn-lt"/>
                <a:ea typeface="+mn-ea"/>
                <a:cs typeface="+mn-cs"/>
              </a:rPr>
              <a:t>. La branche peut donc fermer la porte à l’accord d’entreprise.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solidFill>
              <a:effectLst/>
              <a:uLnTx/>
              <a:uFillTx/>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pPr/>
              <a:t>15</a:t>
            </a:fld>
            <a:endParaRPr lang="fr-FR"/>
          </a:p>
        </p:txBody>
      </p:sp>
    </p:spTree>
    <p:extLst>
      <p:ext uri="{BB962C8B-B14F-4D97-AF65-F5344CB8AC3E}">
        <p14:creationId xmlns:p14="http://schemas.microsoft.com/office/powerpoint/2010/main" val="9666170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200" b="1" u="sng" dirty="0">
              <a:solidFill>
                <a:srgbClr val="4169E1"/>
              </a:solidFill>
              <a:effectLst/>
              <a:latin typeface="Arial"/>
            </a:endParaRPr>
          </a:p>
          <a:p>
            <a:r>
              <a:rPr lang="fr-FR" sz="1200" b="1" dirty="0">
                <a:solidFill>
                  <a:srgbClr val="000000"/>
                </a:solidFill>
                <a:effectLst/>
                <a:latin typeface="Arial"/>
                <a:ea typeface="Times New Roman"/>
              </a:rPr>
              <a:t>A noter</a:t>
            </a:r>
            <a:r>
              <a:rPr lang="fr-FR" sz="1200" dirty="0">
                <a:effectLst/>
                <a:latin typeface="Arial"/>
                <a:ea typeface="Times New Roman"/>
              </a:rPr>
              <a:t> </a:t>
            </a:r>
            <a:r>
              <a:rPr lang="fr-FR" sz="1200" dirty="0">
                <a:solidFill>
                  <a:srgbClr val="000000"/>
                </a:solidFill>
                <a:effectLst/>
                <a:latin typeface="Arial"/>
                <a:ea typeface="Times New Roman"/>
              </a:rPr>
              <a:t>Comme auparavant, la liste des causes économiques de licenciement fixée par le Code du travail n'est </a:t>
            </a:r>
            <a:r>
              <a:rPr lang="fr-FR" sz="1200" b="1" dirty="0">
                <a:solidFill>
                  <a:srgbClr val="000000"/>
                </a:solidFill>
                <a:effectLst/>
                <a:latin typeface="Arial"/>
                <a:ea typeface="Times New Roman"/>
              </a:rPr>
              <a:t>pas limitative,</a:t>
            </a:r>
            <a:r>
              <a:rPr lang="fr-FR" sz="1200" dirty="0">
                <a:solidFill>
                  <a:srgbClr val="000000"/>
                </a:solidFill>
                <a:effectLst/>
                <a:latin typeface="Arial"/>
                <a:ea typeface="Times New Roman"/>
              </a:rPr>
              <a:t> l'adverbe « notamment » étant maintenu. La jurisprudence pourra, le cas échéant, prendre en compte d'autres situations.</a:t>
            </a:r>
            <a:endParaRPr lang="fr-FR" sz="1200" kern="1200" dirty="0">
              <a:solidFill>
                <a:schemeClr val="tx1"/>
              </a:solidFill>
              <a:effectLst/>
              <a:latin typeface="+mn-lt"/>
              <a:ea typeface="+mn-ea"/>
              <a:cs typeface="+mn-cs"/>
            </a:endParaRPr>
          </a:p>
          <a:p>
            <a:endParaRPr lang="fr-FR" b="1" u="sng" dirty="0"/>
          </a:p>
          <a:p>
            <a:r>
              <a:rPr lang="fr-FR" sz="1200" b="1" i="0" kern="1200" dirty="0">
                <a:solidFill>
                  <a:schemeClr val="tx1"/>
                </a:solidFill>
                <a:effectLst/>
                <a:latin typeface="+mn-lt"/>
                <a:ea typeface="+mn-ea"/>
                <a:cs typeface="+mn-cs"/>
              </a:rPr>
              <a:t>• La liste des indicateurs économiques n’est pas limitative</a:t>
            </a:r>
          </a:p>
          <a:p>
            <a:r>
              <a:rPr lang="fr-FR" sz="1200" b="0" i="0" kern="1200" dirty="0">
                <a:solidFill>
                  <a:schemeClr val="tx1"/>
                </a:solidFill>
                <a:effectLst/>
                <a:latin typeface="+mn-lt"/>
                <a:ea typeface="+mn-ea"/>
                <a:cs typeface="+mn-cs"/>
              </a:rPr>
              <a:t>Cela ressort de la lettre même du texte. La « Loi » propose de retenir les indicateurs économiques les plus usuels (</a:t>
            </a:r>
            <a:r>
              <a:rPr lang="fr-FR" sz="1200" b="0" i="1" kern="1200" dirty="0">
                <a:solidFill>
                  <a:schemeClr val="tx1"/>
                </a:solidFill>
                <a:effectLst/>
                <a:latin typeface="+mn-lt"/>
                <a:ea typeface="+mn-ea"/>
                <a:cs typeface="+mn-cs"/>
              </a:rPr>
              <a:t>« baisse des commandes ou du chiffre d’affaires, des pertes d’exploitation ou une dégradation de la trésorerie ou de l’excédent brut d’exploitation »</a:t>
            </a:r>
            <a:r>
              <a:rPr lang="fr-FR" sz="1200" b="0" i="0" kern="1200" dirty="0">
                <a:solidFill>
                  <a:schemeClr val="tx1"/>
                </a:solidFill>
                <a:effectLst/>
                <a:latin typeface="+mn-lt"/>
                <a:ea typeface="+mn-ea"/>
                <a:cs typeface="+mn-cs"/>
              </a:rPr>
              <a:t>) mais d’autres indicateurs peuvent être retenus (</a:t>
            </a:r>
            <a:r>
              <a:rPr lang="fr-FR" sz="1200" b="0" i="1" kern="1200" dirty="0">
                <a:solidFill>
                  <a:schemeClr val="tx1"/>
                </a:solidFill>
                <a:effectLst/>
                <a:latin typeface="+mn-lt"/>
                <a:ea typeface="+mn-ea"/>
                <a:cs typeface="+mn-cs"/>
              </a:rPr>
              <a:t>« tout autre élément de nature à justifier de ces difficultés »</a:t>
            </a:r>
            <a:r>
              <a:rPr lang="fr-FR" sz="1200" b="0" i="0" kern="1200" dirty="0">
                <a:solidFill>
                  <a:schemeClr val="tx1"/>
                </a:solidFill>
                <a:effectLst/>
                <a:latin typeface="+mn-lt"/>
                <a:ea typeface="+mn-ea"/>
                <a:cs typeface="+mn-cs"/>
              </a:rPr>
              <a:t>). Le taux de marge ou la marge brute, non mentionnés dans le nouveau texte pourraient être pris en considération s’ils permettent de caractériser des difficultés économiques.</a:t>
            </a:r>
          </a:p>
          <a:p>
            <a:r>
              <a:rPr lang="fr-FR" sz="1200" b="1" i="0" kern="1200" dirty="0">
                <a:solidFill>
                  <a:schemeClr val="tx1"/>
                </a:solidFill>
                <a:effectLst/>
                <a:latin typeface="+mn-lt"/>
                <a:ea typeface="+mn-ea"/>
                <a:cs typeface="+mn-cs"/>
              </a:rPr>
              <a:t>• La détérioration d’un seul indicateur économique semble suffisante</a:t>
            </a:r>
          </a:p>
          <a:p>
            <a:r>
              <a:rPr lang="fr-FR" sz="1200" b="0" i="0" kern="1200" dirty="0">
                <a:solidFill>
                  <a:schemeClr val="tx1"/>
                </a:solidFill>
                <a:effectLst/>
                <a:latin typeface="+mn-lt"/>
                <a:ea typeface="+mn-ea"/>
                <a:cs typeface="+mn-cs"/>
              </a:rPr>
              <a:t>Concernant les causes économiques expressément listées à l’article L. 1233-3 modifié, la détérioration d’une seule d’entre elle semble désormais suffire à caractériser l’existence de difficultés économiques. Cela ressort de la lettre même du texte : </a:t>
            </a:r>
            <a:r>
              <a:rPr lang="fr-FR" sz="1200" b="0" i="1" kern="1200" dirty="0">
                <a:solidFill>
                  <a:schemeClr val="tx1"/>
                </a:solidFill>
                <a:effectLst/>
                <a:latin typeface="+mn-lt"/>
                <a:ea typeface="+mn-ea"/>
                <a:cs typeface="+mn-cs"/>
              </a:rPr>
              <a:t>« des difficultés économiques caractérisées par l’évolution significative d’au moins un indicateur économique »</a:t>
            </a:r>
            <a:r>
              <a:rPr lang="fr-FR" sz="1200" b="0" i="0" kern="1200" dirty="0">
                <a:solidFill>
                  <a:schemeClr val="tx1"/>
                </a:solidFill>
                <a:effectLst/>
                <a:latin typeface="+mn-lt"/>
                <a:ea typeface="+mn-ea"/>
                <a:cs typeface="+mn-cs"/>
              </a:rPr>
              <a:t>(</a:t>
            </a:r>
            <a:r>
              <a:rPr lang="fr-FR" sz="1200" b="0" i="0" u="none" strike="noStrike" kern="1200" dirty="0">
                <a:solidFill>
                  <a:schemeClr val="tx1"/>
                </a:solidFill>
                <a:effectLst/>
                <a:latin typeface="+mn-lt"/>
                <a:ea typeface="+mn-ea"/>
                <a:cs typeface="+mn-cs"/>
              </a:rPr>
              <a:t>C. </a:t>
            </a:r>
            <a:r>
              <a:rPr lang="fr-FR" sz="1200" b="0" i="0" u="none" strike="noStrike" kern="1200" dirty="0" err="1">
                <a:solidFill>
                  <a:schemeClr val="tx1"/>
                </a:solidFill>
                <a:effectLst/>
                <a:latin typeface="+mn-lt"/>
                <a:ea typeface="+mn-ea"/>
                <a:cs typeface="+mn-cs"/>
              </a:rPr>
              <a:t>trav</a:t>
            </a:r>
            <a:r>
              <a:rPr lang="fr-FR" sz="1200" b="0" i="0" u="none" strike="noStrike" kern="1200" dirty="0">
                <a:solidFill>
                  <a:schemeClr val="tx1"/>
                </a:solidFill>
                <a:effectLst/>
                <a:latin typeface="+mn-lt"/>
                <a:ea typeface="+mn-ea"/>
                <a:cs typeface="+mn-cs"/>
              </a:rPr>
              <a:t>., art. L. 1233-3</a:t>
            </a:r>
            <a:r>
              <a:rPr lang="fr-FR" sz="1200" b="0" i="0" kern="1200" dirty="0">
                <a:solidFill>
                  <a:schemeClr val="tx1"/>
                </a:solidFill>
                <a:effectLst/>
                <a:latin typeface="+mn-lt"/>
                <a:ea typeface="+mn-ea"/>
                <a:cs typeface="+mn-cs"/>
              </a:rPr>
              <a:t> </a:t>
            </a:r>
            <a:r>
              <a:rPr lang="fr-FR" sz="1200" b="0" i="0" kern="1200" dirty="0" err="1">
                <a:solidFill>
                  <a:schemeClr val="tx1"/>
                </a:solidFill>
                <a:effectLst/>
                <a:latin typeface="+mn-lt"/>
                <a:ea typeface="+mn-ea"/>
                <a:cs typeface="+mn-cs"/>
              </a:rPr>
              <a:t>nouv</a:t>
            </a:r>
            <a:r>
              <a:rPr lang="fr-FR" sz="1200" b="0" i="0" kern="1200" dirty="0">
                <a:solidFill>
                  <a:schemeClr val="tx1"/>
                </a:solidFill>
                <a:effectLst/>
                <a:latin typeface="+mn-lt"/>
                <a:ea typeface="+mn-ea"/>
                <a:cs typeface="+mn-cs"/>
              </a:rPr>
              <a:t>.).</a:t>
            </a:r>
          </a:p>
          <a:p>
            <a:r>
              <a:rPr lang="fr-FR" sz="1200" b="0" i="0" kern="1200" dirty="0">
                <a:solidFill>
                  <a:schemeClr val="tx1"/>
                </a:solidFill>
                <a:effectLst/>
                <a:latin typeface="+mn-lt"/>
                <a:ea typeface="+mn-ea"/>
                <a:cs typeface="+mn-cs"/>
              </a:rPr>
              <a:t>Sur ce point, la « Loi » rompt radicalement avec la jurisprudence antérieure de la Cour de cassation. En effet, selon la Cour, à l’exception peut-être du critère des pertes d’exploitation, aucun des critères retenus par le législateur n’était en soit suffisant jusqu’à présent pour justifier l’existence de difficultés économiques. Ainsi la Cour avait-elle décidé que </a:t>
            </a:r>
            <a:r>
              <a:rPr lang="fr-FR" sz="1200" b="0" i="1" kern="1200" dirty="0">
                <a:solidFill>
                  <a:schemeClr val="tx1"/>
                </a:solidFill>
                <a:effectLst/>
                <a:latin typeface="+mn-lt"/>
                <a:ea typeface="+mn-ea"/>
                <a:cs typeface="+mn-cs"/>
              </a:rPr>
              <a:t>« ni la réalisation d’un chiffre d’affaires moindre de 1992 à 1993, ni la baisse des bénéfices réalisés pendant la même période ne suffis[</a:t>
            </a:r>
            <a:r>
              <a:rPr lang="fr-FR" sz="1200" b="0" i="1" kern="1200" dirty="0" err="1">
                <a:solidFill>
                  <a:schemeClr val="tx1"/>
                </a:solidFill>
                <a:effectLst/>
                <a:latin typeface="+mn-lt"/>
                <a:ea typeface="+mn-ea"/>
                <a:cs typeface="+mn-cs"/>
              </a:rPr>
              <a:t>ent</a:t>
            </a:r>
            <a:r>
              <a:rPr lang="fr-FR" sz="1200" b="0" i="1" kern="1200" dirty="0">
                <a:solidFill>
                  <a:schemeClr val="tx1"/>
                </a:solidFill>
                <a:effectLst/>
                <a:latin typeface="+mn-lt"/>
                <a:ea typeface="+mn-ea"/>
                <a:cs typeface="+mn-cs"/>
              </a:rPr>
              <a:t>] à caractériser la réalité des difficultés économiques alléguées »</a:t>
            </a:r>
            <a:r>
              <a:rPr lang="fr-FR" sz="1200" b="0" i="0" kern="1200" dirty="0">
                <a:solidFill>
                  <a:schemeClr val="tx1"/>
                </a:solidFill>
                <a:effectLst/>
                <a:latin typeface="+mn-lt"/>
                <a:ea typeface="+mn-ea"/>
                <a:cs typeface="+mn-cs"/>
              </a:rPr>
              <a:t>(</a:t>
            </a:r>
            <a:r>
              <a:rPr lang="fr-FR" sz="1200" b="0" i="0" u="none" strike="noStrike" kern="1200" dirty="0" err="1">
                <a:solidFill>
                  <a:schemeClr val="tx1"/>
                </a:solidFill>
                <a:effectLst/>
                <a:latin typeface="+mn-lt"/>
                <a:ea typeface="+mn-ea"/>
                <a:cs typeface="+mn-cs"/>
              </a:rPr>
              <a:t>Cass</a:t>
            </a:r>
            <a:r>
              <a:rPr lang="fr-FR" sz="1200" b="0" i="0" u="none" strike="noStrike" kern="1200" dirty="0">
                <a:solidFill>
                  <a:schemeClr val="tx1"/>
                </a:solidFill>
                <a:effectLst/>
                <a:latin typeface="+mn-lt"/>
                <a:ea typeface="+mn-ea"/>
                <a:cs typeface="+mn-cs"/>
              </a:rPr>
              <a:t>. soc., 6 juill. 1999, n</a:t>
            </a:r>
            <a:r>
              <a:rPr lang="fr-FR" sz="1200" b="0" i="0" u="none" strike="noStrike" kern="1200" baseline="30000" dirty="0">
                <a:solidFill>
                  <a:schemeClr val="tx1"/>
                </a:solidFill>
                <a:effectLst/>
                <a:latin typeface="+mn-lt"/>
                <a:ea typeface="+mn-ea"/>
                <a:cs typeface="+mn-cs"/>
              </a:rPr>
              <a:t>o</a:t>
            </a:r>
            <a:r>
              <a:rPr lang="fr-FR" sz="1200" b="0" i="0" u="none" strike="noStrike" kern="1200" dirty="0">
                <a:solidFill>
                  <a:schemeClr val="tx1"/>
                </a:solidFill>
                <a:effectLst/>
                <a:latin typeface="+mn-lt"/>
                <a:ea typeface="+mn-ea"/>
                <a:cs typeface="+mn-cs"/>
              </a:rPr>
              <a:t> 3161</a:t>
            </a:r>
            <a:r>
              <a:rPr lang="fr-FR" sz="1200" b="0" i="0" kern="1200" dirty="0">
                <a:solidFill>
                  <a:schemeClr val="tx1"/>
                </a:solidFill>
                <a:effectLst/>
                <a:latin typeface="+mn-lt"/>
                <a:ea typeface="+mn-ea"/>
                <a:cs typeface="+mn-cs"/>
              </a:rPr>
              <a:t>P, Morel c/ SA </a:t>
            </a:r>
            <a:r>
              <a:rPr lang="fr-FR" sz="1200" b="0" i="0" kern="1200" dirty="0" err="1">
                <a:solidFill>
                  <a:schemeClr val="tx1"/>
                </a:solidFill>
                <a:effectLst/>
                <a:latin typeface="+mn-lt"/>
                <a:ea typeface="+mn-ea"/>
                <a:cs typeface="+mn-cs"/>
              </a:rPr>
              <a:t>Smaf</a:t>
            </a:r>
            <a:r>
              <a:rPr lang="fr-FR" sz="1200" b="0" i="0" kern="1200" dirty="0">
                <a:solidFill>
                  <a:schemeClr val="tx1"/>
                </a:solidFill>
                <a:effectLst/>
                <a:latin typeface="+mn-lt"/>
                <a:ea typeface="+mn-ea"/>
                <a:cs typeface="+mn-cs"/>
              </a:rPr>
              <a:t>), solution rappelée encore récemment dans un arrêt du 13 septembre 2012 (</a:t>
            </a:r>
            <a:r>
              <a:rPr lang="fr-FR" sz="1200" b="0" i="0" u="none" strike="noStrike" kern="1200" dirty="0" err="1">
                <a:solidFill>
                  <a:schemeClr val="tx1"/>
                </a:solidFill>
                <a:effectLst/>
                <a:latin typeface="+mn-lt"/>
                <a:ea typeface="+mn-ea"/>
                <a:cs typeface="+mn-cs"/>
              </a:rPr>
              <a:t>Cass</a:t>
            </a:r>
            <a:r>
              <a:rPr lang="fr-FR" sz="1200" b="0" i="0" u="none" strike="noStrike" kern="1200" dirty="0">
                <a:solidFill>
                  <a:schemeClr val="tx1"/>
                </a:solidFill>
                <a:effectLst/>
                <a:latin typeface="+mn-lt"/>
                <a:ea typeface="+mn-ea"/>
                <a:cs typeface="+mn-cs"/>
              </a:rPr>
              <a:t>. soc., 13 sept. 2012, n</a:t>
            </a:r>
            <a:r>
              <a:rPr lang="fr-FR" sz="1200" b="0" i="0" u="none" strike="noStrike" kern="1200" baseline="30000" dirty="0">
                <a:solidFill>
                  <a:schemeClr val="tx1"/>
                </a:solidFill>
                <a:effectLst/>
                <a:latin typeface="+mn-lt"/>
                <a:ea typeface="+mn-ea"/>
                <a:cs typeface="+mn-cs"/>
              </a:rPr>
              <a:t>o</a:t>
            </a:r>
            <a:r>
              <a:rPr lang="fr-FR" sz="1200" b="0" i="0" u="none" strike="noStrike" kern="1200" dirty="0">
                <a:solidFill>
                  <a:schemeClr val="tx1"/>
                </a:solidFill>
                <a:effectLst/>
                <a:latin typeface="+mn-lt"/>
                <a:ea typeface="+mn-ea"/>
                <a:cs typeface="+mn-cs"/>
              </a:rPr>
              <a:t> 11-18.480</a:t>
            </a:r>
            <a:r>
              <a:rPr lang="fr-FR" sz="1200" b="0" i="0" kern="1200" dirty="0">
                <a:solidFill>
                  <a:schemeClr val="tx1"/>
                </a:solidFill>
                <a:effectLst/>
                <a:latin typeface="+mn-lt"/>
                <a:ea typeface="+mn-ea"/>
                <a:cs typeface="+mn-cs"/>
              </a:rPr>
              <a:t>).</a:t>
            </a:r>
          </a:p>
          <a:p>
            <a:r>
              <a:rPr lang="fr-FR" sz="1200" b="0" i="0" kern="1200" dirty="0">
                <a:solidFill>
                  <a:schemeClr val="tx1"/>
                </a:solidFill>
                <a:effectLst/>
                <a:latin typeface="+mn-lt"/>
                <a:ea typeface="+mn-ea"/>
                <a:cs typeface="+mn-cs"/>
              </a:rPr>
              <a:t>La « Loi » explicite la détérioration de deux indicateurs économiques</a:t>
            </a:r>
          </a:p>
          <a:p>
            <a:r>
              <a:rPr lang="fr-FR" sz="1200" b="0" i="0" kern="1200" dirty="0">
                <a:solidFill>
                  <a:schemeClr val="tx1"/>
                </a:solidFill>
                <a:effectLst/>
                <a:latin typeface="+mn-lt"/>
                <a:ea typeface="+mn-ea"/>
                <a:cs typeface="+mn-cs"/>
              </a:rPr>
              <a:t>La « Loi » précise la durée à prendre en compte pour deux de ces indicateurs (la baisse des commandes ou du chiffre d’affaires), durée qui diffère selon la taille (l’effectif) de l’entreprise.</a:t>
            </a:r>
          </a:p>
          <a:p>
            <a:r>
              <a:rPr lang="fr-FR" sz="1200" b="0" i="0" kern="1200" dirty="0">
                <a:solidFill>
                  <a:schemeClr val="tx1"/>
                </a:solidFill>
                <a:effectLst/>
                <a:latin typeface="+mn-lt"/>
                <a:ea typeface="+mn-ea"/>
                <a:cs typeface="+mn-cs"/>
              </a:rPr>
              <a:t>Le projet de loi dans sa version initiale ne prévoyait pas une telle distinction. Cette modification a été introduite avec l’aval de Mme El </a:t>
            </a:r>
            <a:r>
              <a:rPr lang="fr-FR" sz="1200" b="0" i="0" kern="1200" dirty="0" err="1">
                <a:solidFill>
                  <a:schemeClr val="tx1"/>
                </a:solidFill>
                <a:effectLst/>
                <a:latin typeface="+mn-lt"/>
                <a:ea typeface="+mn-ea"/>
                <a:cs typeface="+mn-cs"/>
              </a:rPr>
              <a:t>Khomri</a:t>
            </a:r>
            <a:r>
              <a:rPr lang="fr-FR" sz="1200" b="0" i="0" kern="1200" dirty="0">
                <a:solidFill>
                  <a:schemeClr val="tx1"/>
                </a:solidFill>
                <a:effectLst/>
                <a:latin typeface="+mn-lt"/>
                <a:ea typeface="+mn-ea"/>
                <a:cs typeface="+mn-cs"/>
              </a:rPr>
              <a:t> par la Commission des affaires sociales de l’Assemblée nationale en première lecture, comme le recommandaient les organisations représentatives d’employeur auditionnées (Rapp. AN n</a:t>
            </a:r>
            <a:r>
              <a:rPr lang="fr-FR" sz="1200" b="0" i="0" kern="1200" baseline="30000" dirty="0">
                <a:solidFill>
                  <a:schemeClr val="tx1"/>
                </a:solidFill>
                <a:effectLst/>
                <a:latin typeface="+mn-lt"/>
                <a:ea typeface="+mn-ea"/>
                <a:cs typeface="+mn-cs"/>
              </a:rPr>
              <a:t>o</a:t>
            </a:r>
            <a:r>
              <a:rPr lang="fr-FR" sz="1200" b="0" i="0" kern="1200" dirty="0">
                <a:solidFill>
                  <a:schemeClr val="tx1"/>
                </a:solidFill>
                <a:effectLst/>
                <a:latin typeface="+mn-lt"/>
                <a:ea typeface="+mn-ea"/>
                <a:cs typeface="+mn-cs"/>
              </a:rPr>
              <a:t> 3675).</a:t>
            </a:r>
          </a:p>
          <a:p>
            <a:r>
              <a:rPr lang="fr-FR" sz="1200" b="0" i="0" kern="1200" dirty="0">
                <a:solidFill>
                  <a:schemeClr val="tx1"/>
                </a:solidFill>
                <a:effectLst/>
                <a:latin typeface="+mn-lt"/>
                <a:ea typeface="+mn-ea"/>
                <a:cs typeface="+mn-cs"/>
              </a:rPr>
              <a:t>Ce critère, inspiré du droit espagnol, a fait l’objet de critiques au motif notamment qu’il </a:t>
            </a:r>
            <a:r>
              <a:rPr lang="fr-FR" sz="1200" b="0" i="1" kern="1200" dirty="0">
                <a:solidFill>
                  <a:schemeClr val="tx1"/>
                </a:solidFill>
                <a:effectLst/>
                <a:latin typeface="+mn-lt"/>
                <a:ea typeface="+mn-ea"/>
                <a:cs typeface="+mn-cs"/>
              </a:rPr>
              <a:t>« ne permet pas de tenir compte des particularités liées au contexte économique de l’entreprise et, par exemple, d’un ralentissement de l’activité qui serait en réalité cyclique »</a:t>
            </a:r>
            <a:r>
              <a:rPr lang="fr-FR" sz="1200" b="0" i="0" kern="1200" dirty="0">
                <a:solidFill>
                  <a:schemeClr val="tx1"/>
                </a:solidFill>
                <a:effectLst/>
                <a:latin typeface="+mn-lt"/>
                <a:ea typeface="+mn-ea"/>
                <a:cs typeface="+mn-cs"/>
              </a:rPr>
              <a:t>(voir Rapp. AN n</a:t>
            </a:r>
            <a:r>
              <a:rPr lang="fr-FR" sz="1200" b="0" i="0" kern="1200" baseline="30000" dirty="0">
                <a:solidFill>
                  <a:schemeClr val="tx1"/>
                </a:solidFill>
                <a:effectLst/>
                <a:latin typeface="+mn-lt"/>
                <a:ea typeface="+mn-ea"/>
                <a:cs typeface="+mn-cs"/>
              </a:rPr>
              <a:t>o</a:t>
            </a:r>
            <a:r>
              <a:rPr lang="fr-FR" sz="1200" b="0" i="0" kern="1200" dirty="0">
                <a:solidFill>
                  <a:schemeClr val="tx1"/>
                </a:solidFill>
                <a:effectLst/>
                <a:latin typeface="+mn-lt"/>
                <a:ea typeface="+mn-ea"/>
                <a:cs typeface="+mn-cs"/>
              </a:rPr>
              <a:t> 3675, p. 635). Si la question de sa constitutionnalité a pu être évoquée (voir Rapp. Sénat n</a:t>
            </a:r>
            <a:r>
              <a:rPr lang="fr-FR" sz="1200" b="0" i="0" kern="1200" baseline="30000" dirty="0">
                <a:solidFill>
                  <a:schemeClr val="tx1"/>
                </a:solidFill>
                <a:effectLst/>
                <a:latin typeface="+mn-lt"/>
                <a:ea typeface="+mn-ea"/>
                <a:cs typeface="+mn-cs"/>
              </a:rPr>
              <a:t>o</a:t>
            </a:r>
            <a:r>
              <a:rPr lang="fr-FR" sz="1200" b="0" i="0" kern="1200" dirty="0">
                <a:solidFill>
                  <a:schemeClr val="tx1"/>
                </a:solidFill>
                <a:effectLst/>
                <a:latin typeface="+mn-lt"/>
                <a:ea typeface="+mn-ea"/>
                <a:cs typeface="+mn-cs"/>
              </a:rPr>
              <a:t> 661, p. 351), aucune des trois saisines du Conseil constitutionnel n’a finalement soulevé ce point.</a:t>
            </a:r>
          </a:p>
          <a:p>
            <a:r>
              <a:rPr lang="fr-FR" sz="1200" b="0" i="0" kern="1200" dirty="0">
                <a:solidFill>
                  <a:schemeClr val="tx1"/>
                </a:solidFill>
                <a:effectLst/>
                <a:latin typeface="+mn-lt"/>
                <a:ea typeface="+mn-ea"/>
                <a:cs typeface="+mn-cs"/>
              </a:rPr>
              <a:t>Le nouveau texte précise ainsi :</a:t>
            </a:r>
          </a:p>
          <a:p>
            <a:r>
              <a:rPr lang="fr-FR" sz="1200" b="0" i="1" kern="1200" dirty="0">
                <a:solidFill>
                  <a:schemeClr val="tx1"/>
                </a:solidFill>
                <a:effectLst/>
                <a:latin typeface="+mn-lt"/>
                <a:ea typeface="+mn-ea"/>
                <a:cs typeface="+mn-cs"/>
              </a:rPr>
              <a:t>«Une baisse significative des commandes ou du chiffre d’affaires est constituée dès lors que la durée de cette baisse est, en comparaison avec la même période de l’année précédente, au moins égale à :</a:t>
            </a:r>
            <a:endParaRPr lang="fr-FR" sz="1200" b="0" i="0" kern="1200" dirty="0">
              <a:solidFill>
                <a:schemeClr val="tx1"/>
              </a:solidFill>
              <a:effectLst/>
              <a:latin typeface="+mn-lt"/>
              <a:ea typeface="+mn-ea"/>
              <a:cs typeface="+mn-cs"/>
            </a:endParaRPr>
          </a:p>
          <a:p>
            <a:r>
              <a:rPr lang="fr-FR" sz="1200" b="0" i="1" kern="1200" dirty="0">
                <a:solidFill>
                  <a:schemeClr val="tx1"/>
                </a:solidFill>
                <a:effectLst/>
                <a:latin typeface="+mn-lt"/>
                <a:ea typeface="+mn-ea"/>
                <a:cs typeface="+mn-cs"/>
              </a:rPr>
              <a:t>un trimestre pour une entreprise de moins de onze salariés ;</a:t>
            </a:r>
            <a:endParaRPr lang="fr-FR" sz="1200" b="0" i="0" kern="1200" dirty="0">
              <a:solidFill>
                <a:schemeClr val="tx1"/>
              </a:solidFill>
              <a:effectLst/>
              <a:latin typeface="+mn-lt"/>
              <a:ea typeface="+mn-ea"/>
              <a:cs typeface="+mn-cs"/>
            </a:endParaRPr>
          </a:p>
          <a:p>
            <a:r>
              <a:rPr lang="fr-FR" sz="1200" b="0" i="1" kern="1200" dirty="0">
                <a:solidFill>
                  <a:schemeClr val="tx1"/>
                </a:solidFill>
                <a:effectLst/>
                <a:latin typeface="+mn-lt"/>
                <a:ea typeface="+mn-ea"/>
                <a:cs typeface="+mn-cs"/>
              </a:rPr>
              <a:t>deux trimestres consécutifs pour une entreprise d’au moins onze salariés et de moins de cinquante salariés ;</a:t>
            </a:r>
            <a:endParaRPr lang="fr-FR" sz="1200" b="0" i="0" kern="1200" dirty="0">
              <a:solidFill>
                <a:schemeClr val="tx1"/>
              </a:solidFill>
              <a:effectLst/>
              <a:latin typeface="+mn-lt"/>
              <a:ea typeface="+mn-ea"/>
              <a:cs typeface="+mn-cs"/>
            </a:endParaRPr>
          </a:p>
          <a:p>
            <a:r>
              <a:rPr lang="fr-FR" sz="1200" b="0" i="1" kern="1200" dirty="0">
                <a:solidFill>
                  <a:schemeClr val="tx1"/>
                </a:solidFill>
                <a:effectLst/>
                <a:latin typeface="+mn-lt"/>
                <a:ea typeface="+mn-ea"/>
                <a:cs typeface="+mn-cs"/>
              </a:rPr>
              <a:t>trois trimestres consécutifs pour une entreprise d’au moins cinquante salariés et de moins de trois cents salariés ;</a:t>
            </a:r>
            <a:endParaRPr lang="fr-FR" sz="1200" b="0" i="0" kern="1200" dirty="0">
              <a:solidFill>
                <a:schemeClr val="tx1"/>
              </a:solidFill>
              <a:effectLst/>
              <a:latin typeface="+mn-lt"/>
              <a:ea typeface="+mn-ea"/>
              <a:cs typeface="+mn-cs"/>
            </a:endParaRPr>
          </a:p>
          <a:p>
            <a:r>
              <a:rPr lang="fr-FR" sz="1200" b="0" i="1" kern="1200" dirty="0">
                <a:solidFill>
                  <a:schemeClr val="tx1"/>
                </a:solidFill>
                <a:effectLst/>
                <a:latin typeface="+mn-lt"/>
                <a:ea typeface="+mn-ea"/>
                <a:cs typeface="+mn-cs"/>
              </a:rPr>
              <a:t>quatre trimestres consécutifs pour une entreprise de trois cents salariés et plus. »</a:t>
            </a:r>
            <a:endParaRPr lang="fr-FR" sz="1200" b="0" i="0" kern="1200" dirty="0">
              <a:solidFill>
                <a:schemeClr val="tx1"/>
              </a:solidFill>
              <a:effectLst/>
              <a:latin typeface="+mn-lt"/>
              <a:ea typeface="+mn-ea"/>
              <a:cs typeface="+mn-cs"/>
            </a:endParaRPr>
          </a:p>
          <a:p>
            <a:r>
              <a:rPr lang="fr-FR" sz="1200" b="0" i="0" kern="1200" dirty="0">
                <a:solidFill>
                  <a:schemeClr val="tx1"/>
                </a:solidFill>
                <a:effectLst/>
                <a:latin typeface="+mn-lt"/>
                <a:ea typeface="+mn-ea"/>
                <a:cs typeface="+mn-cs"/>
              </a:rPr>
              <a:t>L’objectif poursuivi est de donner une définition objective et, partant, une relative sécurité juridique dans la définition des difficultés.</a:t>
            </a:r>
          </a:p>
          <a:p>
            <a:r>
              <a:rPr lang="fr-FR" sz="1200" b="0" i="0" kern="1200" dirty="0">
                <a:solidFill>
                  <a:schemeClr val="tx1"/>
                </a:solidFill>
                <a:effectLst/>
                <a:latin typeface="+mn-lt"/>
                <a:ea typeface="+mn-ea"/>
                <a:cs typeface="+mn-cs"/>
              </a:rPr>
              <a:t>Cet objectif est-il atteint ?</a:t>
            </a:r>
          </a:p>
          <a:p>
            <a:r>
              <a:rPr lang="fr-FR" sz="1200" b="0" i="0" kern="1200" dirty="0">
                <a:solidFill>
                  <a:schemeClr val="tx1"/>
                </a:solidFill>
                <a:effectLst/>
                <a:latin typeface="+mn-lt"/>
                <a:ea typeface="+mn-ea"/>
                <a:cs typeface="+mn-cs"/>
              </a:rPr>
              <a:t>Partiellement, puisque, comme souvent, des questions d’interprétation ne manqueront pas de se poser. Le critère de la durée permet effectivement de sécuriser le cadre d’appréciation de la baisse du chiffre d’affaires et des commandes. Même si le texte ne précise pas ce qu’il faut entendre par </a:t>
            </a:r>
            <a:r>
              <a:rPr lang="fr-FR" sz="1200" b="0" i="1" kern="1200" dirty="0">
                <a:solidFill>
                  <a:schemeClr val="tx1"/>
                </a:solidFill>
                <a:effectLst/>
                <a:latin typeface="+mn-lt"/>
                <a:ea typeface="+mn-ea"/>
                <a:cs typeface="+mn-cs"/>
              </a:rPr>
              <a:t>« en comparaison avec la même période de l’année précédente »</a:t>
            </a:r>
            <a:r>
              <a:rPr lang="fr-FR" sz="1200" b="0" i="0" kern="1200" dirty="0">
                <a:solidFill>
                  <a:schemeClr val="tx1"/>
                </a:solidFill>
                <a:effectLst/>
                <a:latin typeface="+mn-lt"/>
                <a:ea typeface="+mn-ea"/>
                <a:cs typeface="+mn-cs"/>
              </a:rPr>
              <a:t>(voir Rapp AN n</a:t>
            </a:r>
            <a:r>
              <a:rPr lang="fr-FR" sz="1200" b="0" i="0" kern="1200" baseline="30000" dirty="0">
                <a:solidFill>
                  <a:schemeClr val="tx1"/>
                </a:solidFill>
                <a:effectLst/>
                <a:latin typeface="+mn-lt"/>
                <a:ea typeface="+mn-ea"/>
                <a:cs typeface="+mn-cs"/>
              </a:rPr>
              <a:t>o</a:t>
            </a:r>
            <a:r>
              <a:rPr lang="fr-FR" sz="1200" b="0" i="0" kern="1200" dirty="0">
                <a:solidFill>
                  <a:schemeClr val="tx1"/>
                </a:solidFill>
                <a:effectLst/>
                <a:latin typeface="+mn-lt"/>
                <a:ea typeface="+mn-ea"/>
                <a:cs typeface="+mn-cs"/>
              </a:rPr>
              <a:t> 3675, p. 632 ; Rapp. Sénat n</a:t>
            </a:r>
            <a:r>
              <a:rPr lang="fr-FR" sz="1200" b="0" i="0" kern="1200" baseline="30000" dirty="0">
                <a:solidFill>
                  <a:schemeClr val="tx1"/>
                </a:solidFill>
                <a:effectLst/>
                <a:latin typeface="+mn-lt"/>
                <a:ea typeface="+mn-ea"/>
                <a:cs typeface="+mn-cs"/>
              </a:rPr>
              <a:t>o</a:t>
            </a:r>
            <a:r>
              <a:rPr lang="fr-FR" sz="1200" b="0" i="0" kern="1200" dirty="0">
                <a:solidFill>
                  <a:schemeClr val="tx1"/>
                </a:solidFill>
                <a:effectLst/>
                <a:latin typeface="+mn-lt"/>
                <a:ea typeface="+mn-ea"/>
                <a:cs typeface="+mn-cs"/>
              </a:rPr>
              <a:t> 661, p. 351), il est raisonnable de penser que ce critère sera apprécié de manière glissante (la référence peut être T1, T2, T3 ou T4) par rapport à N-1.</a:t>
            </a:r>
          </a:p>
          <a:p>
            <a:r>
              <a:rPr lang="fr-FR" sz="1200" b="0" i="0" kern="1200" dirty="0">
                <a:solidFill>
                  <a:schemeClr val="tx1"/>
                </a:solidFill>
                <a:effectLst/>
                <a:latin typeface="+mn-lt"/>
                <a:ea typeface="+mn-ea"/>
                <a:cs typeface="+mn-cs"/>
              </a:rPr>
              <a:t>En revanche, le pouvoir d’appréciation du juge sur le caractère significatif ou non de la baisse enregistrée sur la durée applicable reste à notre sens entier. De même il appartiendra au juge de confirmer que le cadre d’appréciation des difficultés reste l’entreprise ou le secteur d’activité du groupe auquel l’entreprise appartient (pour les entreprises appartenant à un groupe). Le législateur a supprimé la possibilité offerte initialement de limiter ce cadre au territoire national </a:t>
            </a:r>
            <a:r>
              <a:rPr lang="fr-FR" sz="1200" b="0" i="1" kern="1200" dirty="0">
                <a:solidFill>
                  <a:schemeClr val="tx1"/>
                </a:solidFill>
                <a:effectLst/>
                <a:latin typeface="+mn-lt"/>
                <a:ea typeface="+mn-ea"/>
                <a:cs typeface="+mn-cs"/>
              </a:rPr>
              <a:t>(voir ci-dessous)</a:t>
            </a:r>
            <a:r>
              <a:rPr lang="fr-FR" sz="1200" b="0" i="0" kern="1200" dirty="0">
                <a:solidFill>
                  <a:schemeClr val="tx1"/>
                </a:solidFill>
                <a:effectLst/>
                <a:latin typeface="+mn-lt"/>
                <a:ea typeface="+mn-ea"/>
                <a:cs typeface="+mn-cs"/>
              </a:rPr>
              <a:t>.</a:t>
            </a:r>
          </a:p>
          <a:p>
            <a:r>
              <a:rPr lang="fr-FR" sz="1200" b="0" i="0" kern="1200" dirty="0">
                <a:solidFill>
                  <a:schemeClr val="tx1"/>
                </a:solidFill>
                <a:effectLst/>
                <a:latin typeface="+mn-lt"/>
                <a:ea typeface="+mn-ea"/>
                <a:cs typeface="+mn-cs"/>
              </a:rPr>
              <a:t>En d’autres termes, le juge du fond gardera un relatif pouvoir d’appréciation et de contrôle et ne sera pas réduit à une simple « chambre d’enregistrement » (cela aurait été, comme l’ont souligné les professeurs Frédéric </a:t>
            </a:r>
            <a:r>
              <a:rPr lang="fr-FR" sz="1200" b="0" i="0" kern="1200" dirty="0" err="1">
                <a:solidFill>
                  <a:schemeClr val="tx1"/>
                </a:solidFill>
                <a:effectLst/>
                <a:latin typeface="+mn-lt"/>
                <a:ea typeface="+mn-ea"/>
                <a:cs typeface="+mn-cs"/>
              </a:rPr>
              <a:t>Géa</a:t>
            </a:r>
            <a:r>
              <a:rPr lang="fr-FR" sz="1200" b="0" i="0" kern="1200" dirty="0">
                <a:solidFill>
                  <a:schemeClr val="tx1"/>
                </a:solidFill>
                <a:effectLst/>
                <a:latin typeface="+mn-lt"/>
                <a:ea typeface="+mn-ea"/>
                <a:cs typeface="+mn-cs"/>
              </a:rPr>
              <a:t> et Pascal </a:t>
            </a:r>
            <a:r>
              <a:rPr lang="fr-FR" sz="1200" b="0" i="0" kern="1200" dirty="0" err="1">
                <a:solidFill>
                  <a:schemeClr val="tx1"/>
                </a:solidFill>
                <a:effectLst/>
                <a:latin typeface="+mn-lt"/>
                <a:ea typeface="+mn-ea"/>
                <a:cs typeface="+mn-cs"/>
              </a:rPr>
              <a:t>Lokiec</a:t>
            </a:r>
            <a:r>
              <a:rPr lang="fr-FR" sz="1200" b="0" i="0" kern="1200" dirty="0">
                <a:solidFill>
                  <a:schemeClr val="tx1"/>
                </a:solidFill>
                <a:effectLst/>
                <a:latin typeface="+mn-lt"/>
                <a:ea typeface="+mn-ea"/>
                <a:cs typeface="+mn-cs"/>
              </a:rPr>
              <a:t>, contraire à la Convention n</a:t>
            </a:r>
            <a:r>
              <a:rPr lang="fr-FR" sz="1200" b="0" i="0" kern="1200" baseline="30000" dirty="0">
                <a:solidFill>
                  <a:schemeClr val="tx1"/>
                </a:solidFill>
                <a:effectLst/>
                <a:latin typeface="+mn-lt"/>
                <a:ea typeface="+mn-ea"/>
                <a:cs typeface="+mn-cs"/>
              </a:rPr>
              <a:t>o</a:t>
            </a:r>
            <a:r>
              <a:rPr lang="fr-FR" sz="1200" b="0" i="0" kern="1200" dirty="0">
                <a:solidFill>
                  <a:schemeClr val="tx1"/>
                </a:solidFill>
                <a:effectLst/>
                <a:latin typeface="+mn-lt"/>
                <a:ea typeface="+mn-ea"/>
                <a:cs typeface="+mn-cs"/>
              </a:rPr>
              <a:t> 158 de l’OIT).</a:t>
            </a:r>
          </a:p>
          <a:p>
            <a:r>
              <a:rPr lang="fr-FR" sz="1200" b="0" i="0" kern="1200" dirty="0">
                <a:solidFill>
                  <a:schemeClr val="tx1"/>
                </a:solidFill>
                <a:effectLst/>
                <a:latin typeface="+mn-lt"/>
                <a:ea typeface="+mn-ea"/>
                <a:cs typeface="+mn-cs"/>
              </a:rPr>
              <a:t>L’on peut regretter que les autres indicateurs économiques n’aient pas fait l’objet eux aussi d’une définition.</a:t>
            </a:r>
          </a:p>
          <a:p>
            <a:r>
              <a:rPr lang="fr-FR" sz="1200" b="0" i="0" kern="1200" dirty="0">
                <a:solidFill>
                  <a:schemeClr val="tx1"/>
                </a:solidFill>
                <a:effectLst/>
                <a:latin typeface="+mn-lt"/>
                <a:ea typeface="+mn-ea"/>
                <a:cs typeface="+mn-cs"/>
              </a:rPr>
              <a:t>La version initiale du texte précisait également la durée à prendre en compte pour les pertes d’exploitation. Le texte adopté par le Sénat (art. 30) en première lecture était allé encore plus loin dans l’objectivation et prévoyait que la baisse de commande ou de chiffres d’affaires devait être d’</a:t>
            </a:r>
            <a:r>
              <a:rPr lang="fr-FR" sz="1200" b="0" i="1" kern="1200" dirty="0">
                <a:solidFill>
                  <a:schemeClr val="tx1"/>
                </a:solidFill>
                <a:effectLst/>
                <a:latin typeface="+mn-lt"/>
                <a:ea typeface="+mn-ea"/>
                <a:cs typeface="+mn-cs"/>
              </a:rPr>
              <a:t>« au moins 30 % pendant deux trimestres consécutifs »</a:t>
            </a:r>
            <a:r>
              <a:rPr lang="fr-FR" sz="1200" b="0" i="0" kern="1200" dirty="0">
                <a:solidFill>
                  <a:schemeClr val="tx1"/>
                </a:solidFill>
                <a:effectLst/>
                <a:latin typeface="+mn-lt"/>
                <a:ea typeface="+mn-ea"/>
                <a:cs typeface="+mn-cs"/>
              </a:rPr>
              <a:t>. Le texte précisait également le cas de la réorganisation de l’entreprise nécessaire à la sauvegarde de sa compétitivité et avait retenu pour critère la </a:t>
            </a:r>
            <a:r>
              <a:rPr lang="fr-FR" sz="1200" b="0" i="1" kern="1200" dirty="0">
                <a:solidFill>
                  <a:schemeClr val="tx1"/>
                </a:solidFill>
                <a:effectLst/>
                <a:latin typeface="+mn-lt"/>
                <a:ea typeface="+mn-ea"/>
                <a:cs typeface="+mn-cs"/>
              </a:rPr>
              <a:t>« perte d’un marché représentant au moins 30 % des commandes ou du chiffre d’affaires de l’entreprise ».</a:t>
            </a:r>
            <a:endParaRPr lang="fr-FR" sz="1200" b="0" i="0" kern="1200" dirty="0">
              <a:solidFill>
                <a:schemeClr val="tx1"/>
              </a:solidFill>
              <a:effectLst/>
              <a:latin typeface="+mn-lt"/>
              <a:ea typeface="+mn-ea"/>
              <a:cs typeface="+mn-cs"/>
            </a:endParaRPr>
          </a:p>
          <a:p>
            <a:r>
              <a:rPr lang="fr-FR" sz="1200" b="0" i="0" kern="1200" dirty="0">
                <a:solidFill>
                  <a:schemeClr val="tx1"/>
                </a:solidFill>
                <a:effectLst/>
                <a:latin typeface="+mn-lt"/>
                <a:ea typeface="+mn-ea"/>
                <a:cs typeface="+mn-cs"/>
              </a:rPr>
              <a:t>Ces précisions ont été supprimées par la Commission des affaires sociales de l’Assemblée nationale en deuxième lecture (Rapp. AN n</a:t>
            </a:r>
            <a:r>
              <a:rPr lang="fr-FR" sz="1200" b="0" i="0" kern="1200" baseline="30000" dirty="0">
                <a:solidFill>
                  <a:schemeClr val="tx1"/>
                </a:solidFill>
                <a:effectLst/>
                <a:latin typeface="+mn-lt"/>
                <a:ea typeface="+mn-ea"/>
                <a:cs typeface="+mn-cs"/>
              </a:rPr>
              <a:t>o</a:t>
            </a:r>
            <a:r>
              <a:rPr lang="fr-FR" sz="1200" b="0" i="0" kern="1200" dirty="0">
                <a:solidFill>
                  <a:schemeClr val="tx1"/>
                </a:solidFill>
                <a:effectLst/>
                <a:latin typeface="+mn-lt"/>
                <a:ea typeface="+mn-ea"/>
                <a:cs typeface="+mn-cs"/>
              </a:rPr>
              <a:t> 3909).</a:t>
            </a:r>
          </a:p>
          <a:p>
            <a:br>
              <a:rPr lang="fr-FR" dirty="0"/>
            </a:br>
            <a:endParaRPr lang="fr-FR" baseline="0" dirty="0"/>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pPr/>
              <a:t>16</a:t>
            </a:fld>
            <a:endParaRPr lang="fr-FR"/>
          </a:p>
        </p:txBody>
      </p:sp>
    </p:spTree>
    <p:extLst>
      <p:ext uri="{BB962C8B-B14F-4D97-AF65-F5344CB8AC3E}">
        <p14:creationId xmlns:p14="http://schemas.microsoft.com/office/powerpoint/2010/main" val="23995944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kern="1200" dirty="0">
                <a:solidFill>
                  <a:schemeClr val="tx1"/>
                </a:solidFill>
                <a:effectLst/>
                <a:latin typeface="+mn-lt"/>
                <a:ea typeface="+mn-ea"/>
                <a:cs typeface="+mn-cs"/>
              </a:rPr>
              <a:t>Amorcé</a:t>
            </a:r>
            <a:r>
              <a:rPr lang="fr-FR" sz="1200" kern="1200" dirty="0">
                <a:solidFill>
                  <a:schemeClr val="tx1"/>
                </a:solidFill>
                <a:effectLst/>
                <a:latin typeface="+mn-lt"/>
                <a:ea typeface="+mn-ea"/>
                <a:cs typeface="+mn-cs"/>
              </a:rPr>
              <a:t> par la </a:t>
            </a:r>
            <a:r>
              <a:rPr lang="fr-FR" sz="1200" b="0" kern="1200" dirty="0">
                <a:solidFill>
                  <a:schemeClr val="tx1"/>
                </a:solidFill>
                <a:effectLst/>
                <a:latin typeface="+mn-lt"/>
                <a:ea typeface="+mn-ea"/>
                <a:cs typeface="+mn-cs"/>
              </a:rPr>
              <a:t>loi Rebsamen</a:t>
            </a:r>
            <a:r>
              <a:rPr lang="fr-FR" sz="1200" kern="1200" dirty="0">
                <a:solidFill>
                  <a:schemeClr val="tx1"/>
                </a:solidFill>
                <a:effectLst/>
                <a:latin typeface="+mn-lt"/>
                <a:ea typeface="+mn-ea"/>
                <a:cs typeface="+mn-cs"/>
              </a:rPr>
              <a:t> du 17 août 2015 l’</a:t>
            </a:r>
            <a:r>
              <a:rPr lang="fr-FR" sz="1200" b="0" kern="1200" dirty="0">
                <a:solidFill>
                  <a:schemeClr val="tx1"/>
                </a:solidFill>
                <a:effectLst/>
                <a:latin typeface="+mn-lt"/>
                <a:ea typeface="+mn-ea"/>
                <a:cs typeface="+mn-cs"/>
              </a:rPr>
              <a:t>allégement</a:t>
            </a:r>
            <a:r>
              <a:rPr lang="fr-FR" sz="1200" kern="1200" dirty="0">
                <a:solidFill>
                  <a:schemeClr val="tx1"/>
                </a:solidFill>
                <a:effectLst/>
                <a:latin typeface="+mn-lt"/>
                <a:ea typeface="+mn-ea"/>
                <a:cs typeface="+mn-cs"/>
              </a:rPr>
              <a:t> des obligations des employeurs en matière de </a:t>
            </a:r>
            <a:r>
              <a:rPr lang="fr-FR" sz="1200" b="0" kern="1200" dirty="0">
                <a:solidFill>
                  <a:schemeClr val="tx1"/>
                </a:solidFill>
                <a:effectLst/>
                <a:latin typeface="+mn-lt"/>
                <a:ea typeface="+mn-ea"/>
                <a:cs typeface="+mn-cs"/>
              </a:rPr>
              <a:t>suivi médical</a:t>
            </a:r>
            <a:r>
              <a:rPr lang="fr-FR" sz="1200" kern="1200" dirty="0">
                <a:solidFill>
                  <a:schemeClr val="tx1"/>
                </a:solidFill>
                <a:effectLst/>
                <a:latin typeface="+mn-lt"/>
                <a:ea typeface="+mn-ea"/>
                <a:cs typeface="+mn-cs"/>
              </a:rPr>
              <a:t> au travail </a:t>
            </a:r>
            <a:r>
              <a:rPr lang="fr-FR" sz="1200" b="0" kern="1200" dirty="0">
                <a:solidFill>
                  <a:schemeClr val="tx1"/>
                </a:solidFill>
                <a:effectLst/>
                <a:latin typeface="+mn-lt"/>
                <a:ea typeface="+mn-ea"/>
                <a:cs typeface="+mn-cs"/>
              </a:rPr>
              <a:t>se poursuit</a:t>
            </a:r>
            <a:r>
              <a:rPr lang="fr-FR" sz="1200" kern="1200" dirty="0">
                <a:solidFill>
                  <a:schemeClr val="tx1"/>
                </a:solidFill>
                <a:effectLst/>
                <a:latin typeface="+mn-lt"/>
                <a:ea typeface="+mn-ea"/>
                <a:cs typeface="+mn-cs"/>
              </a:rPr>
              <a:t> avec le </a:t>
            </a:r>
            <a:r>
              <a:rPr lang="fr-FR" sz="1200" b="0" kern="1200" dirty="0">
                <a:solidFill>
                  <a:schemeClr val="tx1"/>
                </a:solidFill>
                <a:effectLst/>
                <a:latin typeface="+mn-lt"/>
                <a:ea typeface="+mn-ea"/>
                <a:cs typeface="+mn-cs"/>
              </a:rPr>
              <a:t>projet de loi El Khomri</a:t>
            </a:r>
            <a:endParaRPr lang="fr-FR" sz="1200" kern="1200" dirty="0">
              <a:solidFill>
                <a:schemeClr val="tx1"/>
              </a:solidFill>
              <a:effectLst/>
              <a:latin typeface="+mn-lt"/>
              <a:ea typeface="+mn-ea"/>
              <a:cs typeface="+mn-cs"/>
            </a:endParaRPr>
          </a:p>
          <a:p>
            <a:r>
              <a:rPr lang="fr-FR" sz="1200" b="0" kern="1200" dirty="0">
                <a:solidFill>
                  <a:schemeClr val="tx1"/>
                </a:solidFill>
                <a:effectLst/>
                <a:latin typeface="+mn-lt"/>
                <a:ea typeface="+mn-ea"/>
                <a:cs typeface="+mn-cs"/>
              </a:rPr>
              <a:t>Loi </a:t>
            </a:r>
            <a:r>
              <a:rPr lang="fr-FR" sz="1200" b="0" kern="1200" dirty="0" err="1">
                <a:solidFill>
                  <a:schemeClr val="tx1"/>
                </a:solidFill>
                <a:effectLst/>
                <a:latin typeface="+mn-lt"/>
                <a:ea typeface="+mn-ea"/>
                <a:cs typeface="+mn-cs"/>
              </a:rPr>
              <a:t>rebsamen</a:t>
            </a:r>
            <a:r>
              <a:rPr lang="fr-FR" sz="1200" b="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pPr lvl="0"/>
            <a:r>
              <a:rPr lang="fr-FR" sz="1200" kern="1200" dirty="0">
                <a:solidFill>
                  <a:schemeClr val="tx1"/>
                </a:solidFill>
                <a:effectLst/>
                <a:latin typeface="+mn-lt"/>
                <a:ea typeface="+mn-ea"/>
                <a:cs typeface="+mn-cs"/>
              </a:rPr>
              <a:t>La loi facilite le licenciement pour </a:t>
            </a:r>
            <a:r>
              <a:rPr lang="fr-FR" sz="1200" b="0" kern="1200" dirty="0">
                <a:solidFill>
                  <a:schemeClr val="tx1"/>
                </a:solidFill>
                <a:effectLst/>
                <a:latin typeface="+mn-lt"/>
                <a:ea typeface="+mn-ea"/>
                <a:cs typeface="+mn-cs"/>
              </a:rPr>
              <a:t>inaptitude physique d’origine professionnelle</a:t>
            </a:r>
            <a:r>
              <a:rPr lang="fr-FR" sz="1200" kern="1200" dirty="0">
                <a:solidFill>
                  <a:schemeClr val="tx1"/>
                </a:solidFill>
                <a:effectLst/>
                <a:latin typeface="+mn-lt"/>
                <a:ea typeface="+mn-ea"/>
                <a:cs typeface="+mn-cs"/>
              </a:rPr>
              <a:t> en instituant un cas de </a:t>
            </a:r>
            <a:r>
              <a:rPr lang="fr-FR" sz="1200" b="0" kern="1200" dirty="0">
                <a:solidFill>
                  <a:schemeClr val="tx1"/>
                </a:solidFill>
                <a:effectLst/>
                <a:latin typeface="+mn-lt"/>
                <a:ea typeface="+mn-ea"/>
                <a:cs typeface="+mn-cs"/>
              </a:rPr>
              <a:t>dispense</a:t>
            </a:r>
            <a:r>
              <a:rPr lang="fr-FR" sz="1200" kern="1200" dirty="0">
                <a:solidFill>
                  <a:schemeClr val="tx1"/>
                </a:solidFill>
                <a:effectLst/>
                <a:latin typeface="+mn-lt"/>
                <a:ea typeface="+mn-ea"/>
                <a:cs typeface="+mn-cs"/>
              </a:rPr>
              <a:t> à l’</a:t>
            </a:r>
            <a:r>
              <a:rPr lang="fr-FR" sz="1200" b="0" kern="1200" dirty="0">
                <a:solidFill>
                  <a:schemeClr val="tx1"/>
                </a:solidFill>
                <a:effectLst/>
                <a:latin typeface="+mn-lt"/>
                <a:ea typeface="+mn-ea"/>
                <a:cs typeface="+mn-cs"/>
              </a:rPr>
              <a:t>obligation</a:t>
            </a:r>
            <a:r>
              <a:rPr lang="fr-FR" sz="1200" kern="1200" dirty="0">
                <a:solidFill>
                  <a:schemeClr val="tx1"/>
                </a:solidFill>
                <a:effectLst/>
                <a:latin typeface="+mn-lt"/>
                <a:ea typeface="+mn-ea"/>
                <a:cs typeface="+mn-cs"/>
              </a:rPr>
              <a:t> de rechercher un </a:t>
            </a:r>
            <a:r>
              <a:rPr lang="fr-FR" sz="1200" b="0" kern="1200" dirty="0">
                <a:solidFill>
                  <a:schemeClr val="tx1"/>
                </a:solidFill>
                <a:effectLst/>
                <a:latin typeface="+mn-lt"/>
                <a:ea typeface="+mn-ea"/>
                <a:cs typeface="+mn-cs"/>
              </a:rPr>
              <a:t>reclassement </a:t>
            </a:r>
            <a:r>
              <a:rPr lang="fr-FR" sz="1200" kern="1200" dirty="0">
                <a:solidFill>
                  <a:schemeClr val="tx1"/>
                </a:solidFill>
                <a:effectLst/>
                <a:latin typeface="+mn-lt"/>
                <a:ea typeface="+mn-ea"/>
                <a:cs typeface="+mn-cs"/>
              </a:rPr>
              <a:t>si l’avis du </a:t>
            </a:r>
            <a:r>
              <a:rPr lang="fr-FR" sz="1200" b="0" kern="1200" dirty="0">
                <a:solidFill>
                  <a:schemeClr val="tx1"/>
                </a:solidFill>
                <a:effectLst/>
                <a:latin typeface="+mn-lt"/>
                <a:ea typeface="+mn-ea"/>
                <a:cs typeface="+mn-cs"/>
              </a:rPr>
              <a:t>médecin du travail</a:t>
            </a:r>
            <a:r>
              <a:rPr lang="fr-FR" sz="1200" kern="1200" dirty="0">
                <a:solidFill>
                  <a:schemeClr val="tx1"/>
                </a:solidFill>
                <a:effectLst/>
                <a:latin typeface="+mn-lt"/>
                <a:ea typeface="+mn-ea"/>
                <a:cs typeface="+mn-cs"/>
              </a:rPr>
              <a:t> mentionne </a:t>
            </a:r>
            <a:r>
              <a:rPr lang="fr-FR" sz="1200" b="0" kern="1200" dirty="0">
                <a:solidFill>
                  <a:schemeClr val="tx1"/>
                </a:solidFill>
                <a:effectLst/>
                <a:latin typeface="+mn-lt"/>
                <a:ea typeface="+mn-ea"/>
                <a:cs typeface="+mn-cs"/>
              </a:rPr>
              <a:t>expressément</a:t>
            </a:r>
            <a:r>
              <a:rPr lang="fr-FR" sz="1200" kern="1200" dirty="0">
                <a:solidFill>
                  <a:schemeClr val="tx1"/>
                </a:solidFill>
                <a:effectLst/>
                <a:latin typeface="+mn-lt"/>
                <a:ea typeface="+mn-ea"/>
                <a:cs typeface="+mn-cs"/>
              </a:rPr>
              <a:t> que tout maintien du salarié dans l’entreprise serait </a:t>
            </a:r>
            <a:r>
              <a:rPr lang="fr-FR" sz="1200" b="0" kern="1200" dirty="0">
                <a:solidFill>
                  <a:schemeClr val="tx1"/>
                </a:solidFill>
                <a:effectLst/>
                <a:latin typeface="+mn-lt"/>
                <a:ea typeface="+mn-ea"/>
                <a:cs typeface="+mn-cs"/>
              </a:rPr>
              <a:t>gravement préjudiciable</a:t>
            </a:r>
            <a:r>
              <a:rPr lang="fr-FR" sz="1200" kern="1200" dirty="0">
                <a:solidFill>
                  <a:schemeClr val="tx1"/>
                </a:solidFill>
                <a:effectLst/>
                <a:latin typeface="+mn-lt"/>
                <a:ea typeface="+mn-ea"/>
                <a:cs typeface="+mn-cs"/>
              </a:rPr>
              <a:t> à sa santé </a:t>
            </a:r>
            <a:r>
              <a:rPr lang="fr-FR" sz="1200" i="1" kern="1200" dirty="0">
                <a:solidFill>
                  <a:schemeClr val="tx1"/>
                </a:solidFill>
                <a:effectLst/>
                <a:latin typeface="+mn-lt"/>
                <a:ea typeface="+mn-ea"/>
                <a:cs typeface="+mn-cs"/>
              </a:rPr>
              <a:t>(C. </a:t>
            </a:r>
            <a:r>
              <a:rPr lang="fr-FR" sz="1200" i="1" kern="1200" dirty="0" err="1">
                <a:solidFill>
                  <a:schemeClr val="tx1"/>
                </a:solidFill>
                <a:effectLst/>
                <a:latin typeface="+mn-lt"/>
                <a:ea typeface="+mn-ea"/>
                <a:cs typeface="+mn-cs"/>
              </a:rPr>
              <a:t>trav</a:t>
            </a:r>
            <a:r>
              <a:rPr lang="fr-FR" sz="1200" i="1" kern="1200" dirty="0">
                <a:solidFill>
                  <a:schemeClr val="tx1"/>
                </a:solidFill>
                <a:effectLst/>
                <a:latin typeface="+mn-lt"/>
                <a:ea typeface="+mn-ea"/>
                <a:cs typeface="+mn-cs"/>
              </a:rPr>
              <a:t>., art. L. 1226-12 modifié). cette dispense de recherche d’un poste de reclassement n’est prévue par la loi nouvelle qu’en cas d’inaptitude d’origine professionnelle, et non en cas d’inaptitude non professionnelle.</a:t>
            </a:r>
            <a:endParaRPr lang="fr-FR" sz="1200" kern="1200" dirty="0">
              <a:solidFill>
                <a:schemeClr val="tx1"/>
              </a:solidFill>
              <a:effectLst/>
              <a:latin typeface="+mn-lt"/>
              <a:ea typeface="+mn-ea"/>
              <a:cs typeface="+mn-cs"/>
            </a:endParaRPr>
          </a:p>
          <a:p>
            <a:pPr lvl="0"/>
            <a:r>
              <a:rPr lang="fr-FR" sz="1200" kern="1200" dirty="0">
                <a:solidFill>
                  <a:schemeClr val="tx1"/>
                </a:solidFill>
                <a:effectLst/>
                <a:latin typeface="+mn-lt"/>
                <a:ea typeface="+mn-ea"/>
                <a:cs typeface="+mn-cs"/>
              </a:rPr>
              <a:t>Information en cas de contestation de l’avis du médecin du travail : L’employeur ou le salarié, qui entend exercer un recours devant l’inspection du travail contre l’avis d’aptitude (totale ou avec réserves) ou d’inaptitude formulé par le médecin du travail, doit désormais en informer l’autre partie</a:t>
            </a:r>
            <a:r>
              <a:rPr lang="fr-FR" sz="1200" i="1" kern="1200" dirty="0">
                <a:solidFill>
                  <a:schemeClr val="tx1"/>
                </a:solidFill>
                <a:effectLst/>
                <a:latin typeface="+mn-lt"/>
                <a:ea typeface="+mn-ea"/>
                <a:cs typeface="+mn-cs"/>
              </a:rPr>
              <a:t>(art. 26, IV ; C. </a:t>
            </a:r>
            <a:r>
              <a:rPr lang="fr-FR" sz="1200" i="1" kern="1200" dirty="0" err="1">
                <a:solidFill>
                  <a:schemeClr val="tx1"/>
                </a:solidFill>
                <a:effectLst/>
                <a:latin typeface="+mn-lt"/>
                <a:ea typeface="+mn-ea"/>
                <a:cs typeface="+mn-cs"/>
              </a:rPr>
              <a:t>trav</a:t>
            </a:r>
            <a:r>
              <a:rPr lang="fr-FR" sz="1200" i="1" kern="1200" dirty="0">
                <a:solidFill>
                  <a:schemeClr val="tx1"/>
                </a:solidFill>
                <a:effectLst/>
                <a:latin typeface="+mn-lt"/>
                <a:ea typeface="+mn-ea"/>
                <a:cs typeface="+mn-cs"/>
              </a:rPr>
              <a:t>., art. L. 4624-1 modifié).</a:t>
            </a:r>
            <a:endParaRPr lang="fr-FR" sz="1200" kern="1200" dirty="0">
              <a:solidFill>
                <a:schemeClr val="tx1"/>
              </a:solidFill>
              <a:effectLst/>
              <a:latin typeface="+mn-lt"/>
              <a:ea typeface="+mn-ea"/>
              <a:cs typeface="+mn-cs"/>
            </a:endParaRPr>
          </a:p>
          <a:p>
            <a:pPr lvl="0"/>
            <a:r>
              <a:rPr lang="fr-FR" sz="1200" kern="1200" dirty="0">
                <a:solidFill>
                  <a:schemeClr val="tx1"/>
                </a:solidFill>
                <a:effectLst/>
                <a:latin typeface="+mn-lt"/>
                <a:ea typeface="+mn-ea"/>
                <a:cs typeface="+mn-cs"/>
              </a:rPr>
              <a:t>Vers une reconnaissance du </a:t>
            </a:r>
            <a:r>
              <a:rPr lang="fr-FR" sz="1200" kern="1200" dirty="0" err="1">
                <a:solidFill>
                  <a:schemeClr val="tx1"/>
                </a:solidFill>
                <a:effectLst/>
                <a:latin typeface="+mn-lt"/>
                <a:ea typeface="+mn-ea"/>
                <a:cs typeface="+mn-cs"/>
              </a:rPr>
              <a:t>burn</a:t>
            </a:r>
            <a:r>
              <a:rPr lang="fr-FR" sz="1200" kern="1200" dirty="0">
                <a:solidFill>
                  <a:schemeClr val="tx1"/>
                </a:solidFill>
                <a:effectLst/>
                <a:latin typeface="+mn-lt"/>
                <a:ea typeface="+mn-ea"/>
                <a:cs typeface="+mn-cs"/>
              </a:rPr>
              <a:t> out (via une baisse du seuil de 25 % d’invalidité pour la prise en charge au titre des AT des maladies psychique)</a:t>
            </a:r>
          </a:p>
          <a:p>
            <a:pPr lvl="0"/>
            <a:endParaRPr lang="fr-FR"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La</a:t>
            </a:r>
            <a:r>
              <a:rPr lang="fr-FR" sz="1200" kern="1200" baseline="0" dirty="0">
                <a:solidFill>
                  <a:schemeClr val="tx1"/>
                </a:solidFill>
                <a:effectLst/>
                <a:latin typeface="+mn-lt"/>
                <a:ea typeface="+mn-ea"/>
                <a:cs typeface="+mn-cs"/>
              </a:rPr>
              <a:t> loi Travail s’inspire toujours pour ce faire du rapport ISSINDOU publié en mai 2015 sur l’aptitude et la médecine du travail. </a:t>
            </a:r>
            <a:r>
              <a:rPr lang="es-ES" sz="1200" kern="1200" dirty="0" err="1">
                <a:solidFill>
                  <a:schemeClr val="tx1"/>
                </a:solidFill>
                <a:effectLst/>
                <a:latin typeface="+mn-lt"/>
                <a:ea typeface="+mn-ea"/>
                <a:cs typeface="+mn-cs"/>
              </a:rPr>
              <a:t>Selon</a:t>
            </a:r>
            <a:r>
              <a:rPr lang="es-ES" sz="1200" kern="1200" dirty="0">
                <a:solidFill>
                  <a:schemeClr val="tx1"/>
                </a:solidFill>
                <a:effectLst/>
                <a:latin typeface="+mn-lt"/>
                <a:ea typeface="+mn-ea"/>
                <a:cs typeface="+mn-cs"/>
              </a:rPr>
              <a:t> ce </a:t>
            </a:r>
            <a:r>
              <a:rPr lang="es-ES" sz="1200" kern="1200" dirty="0" err="1">
                <a:solidFill>
                  <a:schemeClr val="tx1"/>
                </a:solidFill>
                <a:effectLst/>
                <a:latin typeface="+mn-lt"/>
                <a:ea typeface="+mn-ea"/>
                <a:cs typeface="+mn-cs"/>
              </a:rPr>
              <a:t>rapport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commandé</a:t>
            </a:r>
            <a:r>
              <a:rPr lang="es-ES" sz="1200" kern="1200" dirty="0">
                <a:solidFill>
                  <a:schemeClr val="tx1"/>
                </a:solidFill>
                <a:effectLst/>
                <a:latin typeface="+mn-lt"/>
                <a:ea typeface="+mn-ea"/>
                <a:cs typeface="+mn-cs"/>
              </a:rPr>
              <a:t> par les ministres du </a:t>
            </a:r>
            <a:r>
              <a:rPr lang="es-ES" sz="1200" kern="1200" dirty="0" err="1">
                <a:solidFill>
                  <a:schemeClr val="tx1"/>
                </a:solidFill>
                <a:effectLst/>
                <a:latin typeface="+mn-lt"/>
                <a:ea typeface="+mn-ea"/>
                <a:cs typeface="+mn-cs"/>
              </a:rPr>
              <a:t>Travail</a:t>
            </a:r>
            <a:r>
              <a:rPr lang="es-ES" sz="1200" kern="1200" dirty="0">
                <a:solidFill>
                  <a:schemeClr val="tx1"/>
                </a:solidFill>
                <a:effectLst/>
                <a:latin typeface="+mn-lt"/>
                <a:ea typeface="+mn-ea"/>
                <a:cs typeface="+mn-cs"/>
              </a:rPr>
              <a:t> et de la </a:t>
            </a:r>
            <a:r>
              <a:rPr lang="es-ES" sz="1200" kern="1200" dirty="0" err="1">
                <a:solidFill>
                  <a:schemeClr val="tx1"/>
                </a:solidFill>
                <a:effectLst/>
                <a:latin typeface="+mn-lt"/>
                <a:ea typeface="+mn-ea"/>
                <a:cs typeface="+mn-cs"/>
              </a:rPr>
              <a:t>Santé</a:t>
            </a:r>
            <a:r>
              <a:rPr lang="es-ES" sz="1200" kern="1200" dirty="0">
                <a:solidFill>
                  <a:schemeClr val="tx1"/>
                </a:solidFill>
                <a:effectLst/>
                <a:latin typeface="+mn-lt"/>
                <a:ea typeface="+mn-ea"/>
                <a:cs typeface="+mn-cs"/>
              </a:rPr>
              <a:t>, le </a:t>
            </a:r>
            <a:r>
              <a:rPr lang="es-ES" sz="1200" kern="1200" dirty="0" err="1">
                <a:solidFill>
                  <a:schemeClr val="tx1"/>
                </a:solidFill>
                <a:effectLst/>
                <a:latin typeface="+mn-lt"/>
                <a:ea typeface="+mn-ea"/>
                <a:cs typeface="+mn-cs"/>
              </a:rPr>
              <a:t>suivi</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médical</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dans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l’entreprise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avec</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ses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multiples</a:t>
            </a:r>
            <a:r>
              <a:rPr lang="es-ES" sz="1200" kern="1200" dirty="0">
                <a:solidFill>
                  <a:schemeClr val="tx1"/>
                </a:solidFill>
                <a:effectLst/>
                <a:latin typeface="+mn-lt"/>
                <a:ea typeface="+mn-ea"/>
                <a:cs typeface="+mn-cs"/>
              </a:rPr>
              <a:t> visites </a:t>
            </a:r>
            <a:r>
              <a:rPr lang="es-ES" sz="1200" kern="1200" dirty="0" err="1">
                <a:solidFill>
                  <a:schemeClr val="tx1"/>
                </a:solidFill>
                <a:effectLst/>
                <a:latin typeface="+mn-lt"/>
                <a:ea typeface="+mn-ea"/>
                <a:cs typeface="+mn-cs"/>
              </a:rPr>
              <a:t>réglementaires</a:t>
            </a:r>
            <a:r>
              <a:rPr lang="es-ES" sz="1200" kern="1200" dirty="0">
                <a:solidFill>
                  <a:schemeClr val="tx1"/>
                </a:solidFill>
                <a:effectLst/>
                <a:latin typeface="+mn-lt"/>
                <a:ea typeface="+mn-ea"/>
                <a:cs typeface="+mn-cs"/>
              </a:rPr>
              <a:t> à </a:t>
            </a:r>
            <a:r>
              <a:rPr lang="es-ES" sz="1200" kern="1200" dirty="0" err="1">
                <a:solidFill>
                  <a:schemeClr val="tx1"/>
                </a:solidFill>
                <a:effectLst/>
                <a:latin typeface="+mn-lt"/>
                <a:ea typeface="+mn-ea"/>
                <a:cs typeface="+mn-cs"/>
              </a:rPr>
              <a:t>respecter</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est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chronophage</a:t>
            </a:r>
            <a:r>
              <a:rPr lang="es-ES" sz="1200" kern="1200" dirty="0">
                <a:solidFill>
                  <a:schemeClr val="tx1"/>
                </a:solidFill>
                <a:effectLst/>
                <a:latin typeface="+mn-lt"/>
                <a:ea typeface="+mn-ea"/>
                <a:cs typeface="+mn-cs"/>
              </a:rPr>
              <a:t> et </a:t>
            </a:r>
            <a:r>
              <a:rPr lang="es-ES" sz="1200" kern="1200" dirty="0" err="1">
                <a:solidFill>
                  <a:schemeClr val="tx1"/>
                </a:solidFill>
                <a:effectLst/>
                <a:latin typeface="+mn-lt"/>
                <a:ea typeface="+mn-ea"/>
                <a:cs typeface="+mn-cs"/>
              </a:rPr>
              <a:t>déconnecté</a:t>
            </a:r>
            <a:r>
              <a:rPr lang="es-ES" sz="1200" kern="1200" dirty="0">
                <a:solidFill>
                  <a:schemeClr val="tx1"/>
                </a:solidFill>
                <a:effectLst/>
                <a:latin typeface="+mn-lt"/>
                <a:ea typeface="+mn-ea"/>
                <a:cs typeface="+mn-cs"/>
              </a:rPr>
              <a:t> des </a:t>
            </a:r>
            <a:r>
              <a:rPr lang="es-ES" sz="1200" kern="1200" dirty="0" err="1">
                <a:solidFill>
                  <a:schemeClr val="tx1"/>
                </a:solidFill>
                <a:effectLst/>
                <a:latin typeface="+mn-lt"/>
                <a:ea typeface="+mn-ea"/>
                <a:cs typeface="+mn-cs"/>
              </a:rPr>
              <a:t>besoins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réels</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santé</a:t>
            </a:r>
            <a:r>
              <a:rPr lang="es-ES" sz="1200" kern="1200" dirty="0">
                <a:solidFill>
                  <a:schemeClr val="tx1"/>
                </a:solidFill>
                <a:effectLst/>
                <a:latin typeface="+mn-lt"/>
                <a:ea typeface="+mn-ea"/>
                <a:cs typeface="+mn-cs"/>
              </a:rPr>
              <a:t> des salariés. De plus, le </a:t>
            </a:r>
            <a:r>
              <a:rPr lang="es-ES" sz="1200" kern="1200" dirty="0" err="1">
                <a:solidFill>
                  <a:schemeClr val="tx1"/>
                </a:solidFill>
                <a:effectLst/>
                <a:latin typeface="+mn-lt"/>
                <a:ea typeface="+mn-ea"/>
                <a:cs typeface="+mn-cs"/>
              </a:rPr>
              <a:t>contexte</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pénurie</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médecins</a:t>
            </a:r>
            <a:r>
              <a:rPr lang="es-ES" sz="1200" kern="1200" dirty="0">
                <a:solidFill>
                  <a:schemeClr val="tx1"/>
                </a:solidFill>
                <a:effectLst/>
                <a:latin typeface="+mn-lt"/>
                <a:ea typeface="+mn-ea"/>
                <a:cs typeface="+mn-cs"/>
              </a:rPr>
              <a:t> du </a:t>
            </a:r>
            <a:r>
              <a:rPr lang="es-ES" sz="1200" kern="1200" dirty="0" err="1">
                <a:solidFill>
                  <a:schemeClr val="tx1"/>
                </a:solidFill>
                <a:effectLst/>
                <a:latin typeface="+mn-lt"/>
                <a:ea typeface="+mn-ea"/>
                <a:cs typeface="+mn-cs"/>
              </a:rPr>
              <a:t>travail</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rend</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d’autant</a:t>
            </a:r>
            <a:r>
              <a:rPr lang="es-ES" sz="1200" kern="1200" dirty="0">
                <a:solidFill>
                  <a:schemeClr val="tx1"/>
                </a:solidFill>
                <a:effectLst/>
                <a:latin typeface="+mn-lt"/>
                <a:ea typeface="+mn-ea"/>
                <a:cs typeface="+mn-cs"/>
              </a:rPr>
              <a:t> plus </a:t>
            </a:r>
            <a:r>
              <a:rPr lang="es-ES" sz="1200" kern="1200" dirty="0" err="1">
                <a:solidFill>
                  <a:schemeClr val="tx1"/>
                </a:solidFill>
                <a:effectLst/>
                <a:latin typeface="+mn-lt"/>
                <a:ea typeface="+mn-ea"/>
                <a:cs typeface="+mn-cs"/>
              </a:rPr>
              <a:t>urgent</a:t>
            </a:r>
            <a:r>
              <a:rPr lang="es-ES" sz="1200" kern="1200" dirty="0">
                <a:solidFill>
                  <a:schemeClr val="tx1"/>
                </a:solidFill>
                <a:effectLst/>
                <a:latin typeface="+mn-lt"/>
                <a:ea typeface="+mn-ea"/>
                <a:cs typeface="+mn-cs"/>
              </a:rPr>
              <a:t> une </a:t>
            </a:r>
            <a:r>
              <a:rPr lang="es-ES" sz="1200" kern="1200" dirty="0" err="1">
                <a:solidFill>
                  <a:schemeClr val="tx1"/>
                </a:solidFill>
                <a:effectLst/>
                <a:latin typeface="+mn-lt"/>
                <a:ea typeface="+mn-ea"/>
                <a:cs typeface="+mn-cs"/>
              </a:rPr>
              <a:t>réforme</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l’activité</a:t>
            </a:r>
            <a:r>
              <a:rPr lang="es-ES" sz="1200" kern="1200" dirty="0">
                <a:solidFill>
                  <a:schemeClr val="tx1"/>
                </a:solidFill>
                <a:effectLst/>
                <a:latin typeface="+mn-lt"/>
                <a:ea typeface="+mn-ea"/>
                <a:cs typeface="+mn-cs"/>
              </a:rPr>
              <a:t> des </a:t>
            </a:r>
            <a:r>
              <a:rPr lang="es-ES" sz="1200" kern="1200" dirty="0" err="1">
                <a:solidFill>
                  <a:schemeClr val="tx1"/>
                </a:solidFill>
                <a:effectLst/>
                <a:latin typeface="+mn-lt"/>
                <a:ea typeface="+mn-ea"/>
                <a:cs typeface="+mn-cs"/>
              </a:rPr>
              <a:t>services</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santé</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au</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travail</a:t>
            </a:r>
            <a:r>
              <a:rPr lang="es-ES" sz="1200" kern="1200" dirty="0">
                <a:solidFill>
                  <a:schemeClr val="tx1"/>
                </a:solidFill>
                <a:effectLst/>
                <a:latin typeface="+mn-lt"/>
                <a:ea typeface="+mn-ea"/>
                <a:cs typeface="+mn-cs"/>
              </a:rPr>
              <a:t> (SST). </a:t>
            </a:r>
            <a:r>
              <a:rPr lang="es-ES" sz="1200" kern="1200" dirty="0" err="1">
                <a:solidFill>
                  <a:schemeClr val="tx1"/>
                </a:solidFill>
                <a:effectLst/>
                <a:latin typeface="+mn-lt"/>
                <a:ea typeface="+mn-ea"/>
                <a:cs typeface="+mn-cs"/>
              </a:rPr>
              <a:t>C’est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pourquoi</a:t>
            </a:r>
            <a:r>
              <a:rPr lang="es-ES" sz="1200" kern="1200" dirty="0">
                <a:solidFill>
                  <a:schemeClr val="tx1"/>
                </a:solidFill>
                <a:effectLst/>
                <a:latin typeface="+mn-lt"/>
                <a:ea typeface="+mn-ea"/>
                <a:cs typeface="+mn-cs"/>
              </a:rPr>
              <a:t> le </a:t>
            </a:r>
            <a:r>
              <a:rPr lang="es-ES" sz="1200" kern="1200" dirty="0" err="1">
                <a:solidFill>
                  <a:schemeClr val="tx1"/>
                </a:solidFill>
                <a:effectLst/>
                <a:latin typeface="+mn-lt"/>
                <a:ea typeface="+mn-ea"/>
                <a:cs typeface="+mn-cs"/>
              </a:rPr>
              <a:t>projet</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loi</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Travail</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propose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d’assouplir</a:t>
            </a:r>
            <a:r>
              <a:rPr lang="es-ES" sz="1200" kern="1200" dirty="0">
                <a:solidFill>
                  <a:schemeClr val="tx1"/>
                </a:solidFill>
                <a:effectLst/>
                <a:latin typeface="+mn-lt"/>
                <a:ea typeface="+mn-ea"/>
                <a:cs typeface="+mn-cs"/>
              </a:rPr>
              <a:t> les </a:t>
            </a:r>
            <a:r>
              <a:rPr lang="es-ES" sz="1200" kern="1200" dirty="0" err="1">
                <a:solidFill>
                  <a:schemeClr val="tx1"/>
                </a:solidFill>
                <a:effectLst/>
                <a:latin typeface="+mn-lt"/>
                <a:ea typeface="+mn-ea"/>
                <a:cs typeface="+mn-cs"/>
              </a:rPr>
              <a:t>modalités</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surveillance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médicale</a:t>
            </a:r>
            <a:r>
              <a:rPr lang="es-ES" sz="1200" kern="1200" dirty="0">
                <a:solidFill>
                  <a:schemeClr val="tx1"/>
                </a:solidFill>
                <a:effectLst/>
                <a:latin typeface="+mn-lt"/>
                <a:ea typeface="+mn-ea"/>
                <a:cs typeface="+mn-cs"/>
              </a:rPr>
              <a:t> des salariés, </a:t>
            </a:r>
            <a:r>
              <a:rPr lang="es-ES" sz="1200" kern="1200" dirty="0" err="1">
                <a:solidFill>
                  <a:schemeClr val="tx1"/>
                </a:solidFill>
                <a:effectLst/>
                <a:latin typeface="+mn-lt"/>
                <a:ea typeface="+mn-ea"/>
                <a:cs typeface="+mn-cs"/>
              </a:rPr>
              <a:t>afin</a:t>
            </a:r>
            <a:r>
              <a:rPr lang="es-ES" sz="1200" kern="1200" dirty="0">
                <a:solidFill>
                  <a:schemeClr val="tx1"/>
                </a:solidFill>
                <a:effectLst/>
                <a:latin typeface="+mn-lt"/>
                <a:ea typeface="+mn-ea"/>
                <a:cs typeface="+mn-cs"/>
              </a:rPr>
              <a:t> de se </a:t>
            </a:r>
            <a:r>
              <a:rPr lang="es-ES" sz="1200" kern="1200" dirty="0" err="1">
                <a:solidFill>
                  <a:schemeClr val="tx1"/>
                </a:solidFill>
                <a:effectLst/>
                <a:latin typeface="+mn-lt"/>
                <a:ea typeface="+mn-ea"/>
                <a:cs typeface="+mn-cs"/>
              </a:rPr>
              <a:t>concentrer</a:t>
            </a:r>
            <a:r>
              <a:rPr lang="es-ES" sz="1200" kern="1200" dirty="0">
                <a:solidFill>
                  <a:schemeClr val="tx1"/>
                </a:solidFill>
                <a:effectLst/>
                <a:latin typeface="+mn-lt"/>
                <a:ea typeface="+mn-ea"/>
                <a:cs typeface="+mn-cs"/>
              </a:rPr>
              <a:t> sur les salariés les plus </a:t>
            </a:r>
            <a:r>
              <a:rPr lang="es-ES" sz="1200" kern="1200" dirty="0" err="1">
                <a:solidFill>
                  <a:schemeClr val="tx1"/>
                </a:solidFill>
                <a:effectLst/>
                <a:latin typeface="+mn-lt"/>
                <a:ea typeface="+mn-ea"/>
                <a:cs typeface="+mn-cs"/>
              </a:rPr>
              <a:t>concernés</a:t>
            </a:r>
            <a:r>
              <a:rPr lang="es-ES" sz="1200" kern="1200" dirty="0">
                <a:solidFill>
                  <a:schemeClr val="tx1"/>
                </a:solidFill>
                <a:effectLst/>
                <a:latin typeface="+mn-lt"/>
                <a:ea typeface="+mn-ea"/>
                <a:cs typeface="+mn-cs"/>
              </a:rPr>
              <a:t> par les risques </a:t>
            </a:r>
            <a:r>
              <a:rPr lang="es-ES" sz="1200" kern="1200" dirty="0" err="1">
                <a:solidFill>
                  <a:schemeClr val="tx1"/>
                </a:solidFill>
                <a:effectLst/>
                <a:latin typeface="+mn-lt"/>
                <a:ea typeface="+mn-ea"/>
                <a:cs typeface="+mn-cs"/>
              </a:rPr>
              <a:t>pour</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leur</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santé</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ou</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leur</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sécurité</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dans</a:t>
            </a:r>
            <a:r>
              <a:rPr lang="es-ES" sz="1200" kern="1200" dirty="0">
                <a:solidFill>
                  <a:schemeClr val="tx1"/>
                </a:solidFill>
                <a:effectLst/>
                <a:latin typeface="+mn-lt"/>
                <a:ea typeface="+mn-ea"/>
                <a:cs typeface="+mn-cs"/>
              </a:rPr>
              <a:t> le cadre de </a:t>
            </a:r>
            <a:r>
              <a:rPr lang="es-ES" sz="1200" kern="1200" dirty="0" err="1">
                <a:solidFill>
                  <a:schemeClr val="tx1"/>
                </a:solidFill>
                <a:effectLst/>
                <a:latin typeface="+mn-lt"/>
                <a:ea typeface="+mn-ea"/>
                <a:cs typeface="+mn-cs"/>
              </a:rPr>
              <a:t>leur</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activité</a:t>
            </a:r>
            <a:r>
              <a:rPr lang="es-ES" sz="1200" kern="1200" dirty="0">
                <a:solidFill>
                  <a:schemeClr val="tx1"/>
                </a:solidFill>
                <a:effectLst/>
                <a:latin typeface="+mn-lt"/>
                <a:ea typeface="+mn-ea"/>
                <a:cs typeface="+mn-cs"/>
              </a:rPr>
              <a:t>.</a:t>
            </a:r>
            <a:endParaRPr lang="fr-FR" sz="1200" kern="1200" dirty="0">
              <a:solidFill>
                <a:schemeClr val="tx1"/>
              </a:solidFill>
              <a:effectLst/>
              <a:latin typeface="+mn-lt"/>
              <a:ea typeface="+mn-ea"/>
              <a:cs typeface="+mn-cs"/>
            </a:endParaRPr>
          </a:p>
          <a:p>
            <a:pPr lvl="0"/>
            <a:endParaRPr lang="fr-FR" sz="1200" kern="1200" dirty="0">
              <a:solidFill>
                <a:schemeClr val="tx1"/>
              </a:solidFill>
              <a:effectLst/>
              <a:latin typeface="+mn-lt"/>
              <a:ea typeface="+mn-ea"/>
              <a:cs typeface="+mn-cs"/>
            </a:endParaRPr>
          </a:p>
          <a:p>
            <a:pPr lvl="0"/>
            <a:r>
              <a:rPr lang="fr-FR" sz="1200" kern="1200" dirty="0">
                <a:solidFill>
                  <a:schemeClr val="tx1"/>
                </a:solidFill>
                <a:effectLst/>
                <a:latin typeface="+mn-lt"/>
                <a:ea typeface="+mn-ea"/>
                <a:cs typeface="+mn-cs"/>
              </a:rPr>
              <a:t>Concernant</a:t>
            </a:r>
            <a:r>
              <a:rPr lang="fr-FR" sz="1200" kern="1200" baseline="0" dirty="0">
                <a:solidFill>
                  <a:schemeClr val="tx1"/>
                </a:solidFill>
                <a:effectLst/>
                <a:latin typeface="+mn-lt"/>
                <a:ea typeface="+mn-ea"/>
                <a:cs typeface="+mn-cs"/>
              </a:rPr>
              <a:t> la suppression de la visite médicale d’embauche en tant que telle :</a:t>
            </a:r>
          </a:p>
          <a:p>
            <a:r>
              <a:rPr lang="es-ES" sz="1200" b="1" kern="1200" dirty="0">
                <a:solidFill>
                  <a:schemeClr val="tx1"/>
                </a:solidFill>
                <a:effectLst/>
                <a:latin typeface="+mn-lt"/>
                <a:ea typeface="+mn-ea"/>
                <a:cs typeface="+mn-cs"/>
              </a:rPr>
              <a:t>À NOTER</a:t>
            </a:r>
            <a:endParaRPr lang="fr-FR" sz="1200" kern="1200" dirty="0">
              <a:solidFill>
                <a:schemeClr val="tx1"/>
              </a:solidFill>
              <a:effectLst/>
              <a:latin typeface="+mn-lt"/>
              <a:ea typeface="+mn-ea"/>
              <a:cs typeface="+mn-cs"/>
            </a:endParaRPr>
          </a:p>
          <a:p>
            <a:r>
              <a:rPr lang="es-ES" sz="1200" kern="1200" dirty="0" err="1">
                <a:solidFill>
                  <a:schemeClr val="tx1"/>
                </a:solidFill>
                <a:effectLst/>
                <a:latin typeface="+mn-lt"/>
                <a:ea typeface="+mn-ea"/>
                <a:cs typeface="+mn-cs"/>
              </a:rPr>
              <a:t>Selon</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l’étude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d’impact</a:t>
            </a:r>
            <a:r>
              <a:rPr lang="es-ES" sz="1200" kern="1200" dirty="0">
                <a:solidFill>
                  <a:schemeClr val="tx1"/>
                </a:solidFill>
                <a:effectLst/>
                <a:latin typeface="+mn-lt"/>
                <a:ea typeface="+mn-ea"/>
                <a:cs typeface="+mn-cs"/>
              </a:rPr>
              <a:t>, la </a:t>
            </a:r>
            <a:r>
              <a:rPr lang="es-ES" sz="1200" kern="1200" dirty="0" err="1">
                <a:solidFill>
                  <a:schemeClr val="tx1"/>
                </a:solidFill>
                <a:effectLst/>
                <a:latin typeface="+mn-lt"/>
                <a:ea typeface="+mn-ea"/>
                <a:cs typeface="+mn-cs"/>
              </a:rPr>
              <a:t>vérification</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systématique</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l’aptitude</a:t>
            </a:r>
            <a:r>
              <a:rPr lang="es-ES" sz="1200" kern="1200" dirty="0">
                <a:solidFill>
                  <a:schemeClr val="tx1"/>
                </a:solidFill>
                <a:effectLst/>
                <a:latin typeface="+mn-lt"/>
                <a:ea typeface="+mn-ea"/>
                <a:cs typeface="+mn-cs"/>
              </a:rPr>
              <a:t> du salarié </a:t>
            </a:r>
            <a:r>
              <a:rPr lang="es-ES" sz="1200" kern="1200" dirty="0" err="1">
                <a:solidFill>
                  <a:schemeClr val="tx1"/>
                </a:solidFill>
                <a:effectLst/>
                <a:latin typeface="+mn-lt"/>
                <a:ea typeface="+mn-ea"/>
                <a:cs typeface="+mn-cs"/>
              </a:rPr>
              <a:t>nouvellement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embauché</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ne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présenterait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pas</a:t>
            </a:r>
            <a:r>
              <a:rPr lang="es-ES" sz="1200" kern="1200" dirty="0">
                <a:solidFill>
                  <a:schemeClr val="tx1"/>
                </a:solidFill>
                <a:effectLst/>
                <a:latin typeface="+mn-lt"/>
                <a:ea typeface="+mn-ea"/>
                <a:cs typeface="+mn-cs"/>
              </a:rPr>
              <a:t> un </a:t>
            </a:r>
            <a:r>
              <a:rPr lang="es-ES" sz="1200" kern="1200" dirty="0" err="1">
                <a:solidFill>
                  <a:schemeClr val="tx1"/>
                </a:solidFill>
                <a:effectLst/>
                <a:latin typeface="+mn-lt"/>
                <a:ea typeface="+mn-ea"/>
                <a:cs typeface="+mn-cs"/>
              </a:rPr>
              <a:t>intérêt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suffisant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au</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regard</a:t>
            </a:r>
            <a:r>
              <a:rPr lang="es-ES" sz="1200" kern="1200" dirty="0">
                <a:solidFill>
                  <a:schemeClr val="tx1"/>
                </a:solidFill>
                <a:effectLst/>
                <a:latin typeface="+mn-lt"/>
                <a:ea typeface="+mn-ea"/>
                <a:cs typeface="+mn-cs"/>
              </a:rPr>
              <a:t> du </a:t>
            </a:r>
            <a:r>
              <a:rPr lang="es-ES" sz="1200" kern="1200" dirty="0" err="1">
                <a:solidFill>
                  <a:schemeClr val="tx1"/>
                </a:solidFill>
                <a:effectLst/>
                <a:latin typeface="+mn-lt"/>
                <a:ea typeface="+mn-ea"/>
                <a:cs typeface="+mn-cs"/>
              </a:rPr>
              <a:t>temps</a:t>
            </a:r>
            <a:r>
              <a:rPr lang="es-ES" sz="1200" kern="1200" dirty="0">
                <a:solidFill>
                  <a:schemeClr val="tx1"/>
                </a:solidFill>
                <a:effectLst/>
                <a:latin typeface="+mn-lt"/>
                <a:ea typeface="+mn-ea"/>
                <a:cs typeface="+mn-cs"/>
              </a:rPr>
              <a:t> et des </a:t>
            </a:r>
            <a:r>
              <a:rPr lang="es-ES" sz="1200" kern="1200" dirty="0" err="1">
                <a:solidFill>
                  <a:schemeClr val="tx1"/>
                </a:solidFill>
                <a:effectLst/>
                <a:latin typeface="+mn-lt"/>
                <a:ea typeface="+mn-ea"/>
                <a:cs typeface="+mn-cs"/>
              </a:rPr>
              <a:t>moyens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mobilisés</a:t>
            </a:r>
            <a:r>
              <a:rPr lang="es-ES" sz="1200" kern="1200" dirty="0">
                <a:solidFill>
                  <a:schemeClr val="tx1"/>
                </a:solidFill>
                <a:effectLst/>
                <a:latin typeface="+mn-lt"/>
                <a:ea typeface="+mn-ea"/>
                <a:cs typeface="+mn-cs"/>
              </a:rPr>
              <a:t> : </a:t>
            </a:r>
            <a:r>
              <a:rPr lang="es-ES" sz="1200" kern="1200" dirty="0" err="1">
                <a:solidFill>
                  <a:schemeClr val="tx1"/>
                </a:solidFill>
                <a:effectLst/>
                <a:latin typeface="+mn-lt"/>
                <a:ea typeface="+mn-ea"/>
                <a:cs typeface="+mn-cs"/>
              </a:rPr>
              <a:t>ainsi</a:t>
            </a:r>
            <a:r>
              <a:rPr lang="es-ES" sz="1200" kern="1200" dirty="0">
                <a:solidFill>
                  <a:schemeClr val="tx1"/>
                </a:solidFill>
                <a:effectLst/>
                <a:latin typeface="+mn-lt"/>
                <a:ea typeface="+mn-ea"/>
                <a:cs typeface="+mn-cs"/>
              </a:rPr>
              <a:t> plus de 97 % des visites </a:t>
            </a:r>
            <a:r>
              <a:rPr lang="es-ES" sz="1200" kern="1200" dirty="0" err="1">
                <a:solidFill>
                  <a:schemeClr val="tx1"/>
                </a:solidFill>
                <a:effectLst/>
                <a:latin typeface="+mn-lt"/>
                <a:ea typeface="+mn-ea"/>
                <a:cs typeface="+mn-cs"/>
              </a:rPr>
              <a:t>d’embauches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déboucheraient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actuellement</a:t>
            </a:r>
            <a:r>
              <a:rPr lang="es-ES" sz="1200" kern="1200" dirty="0">
                <a:solidFill>
                  <a:schemeClr val="tx1"/>
                </a:solidFill>
                <a:effectLst/>
                <a:latin typeface="+mn-lt"/>
                <a:ea typeface="+mn-ea"/>
                <a:cs typeface="+mn-cs"/>
              </a:rPr>
              <a:t> sur un avis </a:t>
            </a:r>
            <a:r>
              <a:rPr lang="es-ES" sz="1200" kern="1200" dirty="0" err="1">
                <a:solidFill>
                  <a:schemeClr val="tx1"/>
                </a:solidFill>
                <a:effectLst/>
                <a:latin typeface="+mn-lt"/>
                <a:ea typeface="+mn-ea"/>
                <a:cs typeface="+mn-cs"/>
              </a:rPr>
              <a:t>d’aptitude</a:t>
            </a:r>
            <a:r>
              <a:rPr lang="es-ES" sz="1200" kern="1200" dirty="0">
                <a:solidFill>
                  <a:schemeClr val="tx1"/>
                </a:solidFill>
                <a:effectLst/>
                <a:latin typeface="+mn-lt"/>
                <a:ea typeface="+mn-ea"/>
                <a:cs typeface="+mn-cs"/>
              </a:rPr>
              <a:t>. La </a:t>
            </a:r>
            <a:r>
              <a:rPr lang="es-ES" sz="1200" kern="1200" dirty="0" err="1">
                <a:solidFill>
                  <a:schemeClr val="tx1"/>
                </a:solidFill>
                <a:effectLst/>
                <a:latin typeface="+mn-lt"/>
                <a:ea typeface="+mn-ea"/>
                <a:cs typeface="+mn-cs"/>
              </a:rPr>
              <a:t>réforme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aurait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pour</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but</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simplifier</a:t>
            </a:r>
            <a:r>
              <a:rPr lang="es-ES" sz="1200" kern="1200" dirty="0">
                <a:solidFill>
                  <a:schemeClr val="tx1"/>
                </a:solidFill>
                <a:effectLst/>
                <a:latin typeface="+mn-lt"/>
                <a:ea typeface="+mn-ea"/>
                <a:cs typeface="+mn-cs"/>
              </a:rPr>
              <a:t> la visite </a:t>
            </a:r>
            <a:r>
              <a:rPr lang="es-ES" sz="1200" kern="1200" dirty="0" err="1">
                <a:solidFill>
                  <a:schemeClr val="tx1"/>
                </a:solidFill>
                <a:effectLst/>
                <a:latin typeface="+mn-lt"/>
                <a:ea typeface="+mn-ea"/>
                <a:cs typeface="+mn-cs"/>
              </a:rPr>
              <a:t>d’embauche</a:t>
            </a:r>
            <a:r>
              <a:rPr lang="es-ES" sz="1200" kern="1200" dirty="0">
                <a:solidFill>
                  <a:schemeClr val="tx1"/>
                </a:solidFill>
                <a:effectLst/>
                <a:latin typeface="+mn-lt"/>
                <a:ea typeface="+mn-ea"/>
                <a:cs typeface="+mn-cs"/>
              </a:rPr>
              <a:t> et de </a:t>
            </a:r>
            <a:r>
              <a:rPr lang="es-ES" sz="1200" kern="1200" dirty="0" err="1">
                <a:solidFill>
                  <a:schemeClr val="tx1"/>
                </a:solidFill>
                <a:effectLst/>
                <a:latin typeface="+mn-lt"/>
                <a:ea typeface="+mn-ea"/>
                <a:cs typeface="+mn-cs"/>
              </a:rPr>
              <a:t>permettre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aux</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médecins</a:t>
            </a:r>
            <a:r>
              <a:rPr lang="es-ES" sz="1200" kern="1200" dirty="0">
                <a:solidFill>
                  <a:schemeClr val="tx1"/>
                </a:solidFill>
                <a:effectLst/>
                <a:latin typeface="+mn-lt"/>
                <a:ea typeface="+mn-ea"/>
                <a:cs typeface="+mn-cs"/>
              </a:rPr>
              <a:t> du </a:t>
            </a:r>
            <a:r>
              <a:rPr lang="es-ES" sz="1200" kern="1200" dirty="0" err="1">
                <a:solidFill>
                  <a:schemeClr val="tx1"/>
                </a:solidFill>
                <a:effectLst/>
                <a:latin typeface="+mn-lt"/>
                <a:ea typeface="+mn-ea"/>
                <a:cs typeface="+mn-cs"/>
              </a:rPr>
              <a:t>travail</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déléguer</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l’information</a:t>
            </a:r>
            <a:r>
              <a:rPr lang="es-ES" sz="1200" kern="1200" dirty="0">
                <a:solidFill>
                  <a:schemeClr val="tx1"/>
                </a:solidFill>
                <a:effectLst/>
                <a:latin typeface="+mn-lt"/>
                <a:ea typeface="+mn-ea"/>
                <a:cs typeface="+mn-cs"/>
              </a:rPr>
              <a:t> et la </a:t>
            </a:r>
            <a:r>
              <a:rPr lang="es-ES" sz="1200" kern="1200" dirty="0" err="1">
                <a:solidFill>
                  <a:schemeClr val="tx1"/>
                </a:solidFill>
                <a:effectLst/>
                <a:latin typeface="+mn-lt"/>
                <a:ea typeface="+mn-ea"/>
                <a:cs typeface="+mn-cs"/>
              </a:rPr>
              <a:t>prévention</a:t>
            </a:r>
            <a:r>
              <a:rPr lang="es-ES" sz="1200" kern="1200" dirty="0">
                <a:solidFill>
                  <a:schemeClr val="tx1"/>
                </a:solidFill>
                <a:effectLst/>
                <a:latin typeface="+mn-lt"/>
                <a:ea typeface="+mn-ea"/>
                <a:cs typeface="+mn-cs"/>
              </a:rPr>
              <a:t> du salarié </a:t>
            </a:r>
            <a:r>
              <a:rPr lang="es-ES" sz="1200" kern="1200" dirty="0" err="1">
                <a:solidFill>
                  <a:schemeClr val="tx1"/>
                </a:solidFill>
                <a:effectLst/>
                <a:latin typeface="+mn-lt"/>
                <a:ea typeface="+mn-ea"/>
                <a:cs typeface="+mn-cs"/>
              </a:rPr>
              <a:t>aux</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infirmiers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notamment</a:t>
            </a:r>
            <a:r>
              <a:rPr lang="es-ES" sz="1200" kern="1200" dirty="0">
                <a:solidFill>
                  <a:schemeClr val="tx1"/>
                </a:solidFill>
                <a:effectLst/>
                <a:latin typeface="+mn-lt"/>
                <a:ea typeface="+mn-ea"/>
                <a:cs typeface="+mn-cs"/>
              </a:rPr>
              <a:t>. Cette </a:t>
            </a:r>
            <a:r>
              <a:rPr lang="es-ES" sz="1200" kern="1200" dirty="0" err="1">
                <a:solidFill>
                  <a:schemeClr val="tx1"/>
                </a:solidFill>
                <a:effectLst/>
                <a:latin typeface="+mn-lt"/>
                <a:ea typeface="+mn-ea"/>
                <a:cs typeface="+mn-cs"/>
              </a:rPr>
              <a:t>redistribution</a:t>
            </a:r>
            <a:r>
              <a:rPr lang="es-ES" sz="1200" kern="1200" dirty="0">
                <a:solidFill>
                  <a:schemeClr val="tx1"/>
                </a:solidFill>
                <a:effectLst/>
                <a:latin typeface="+mn-lt"/>
                <a:ea typeface="+mn-ea"/>
                <a:cs typeface="+mn-cs"/>
              </a:rPr>
              <a:t> des </a:t>
            </a:r>
            <a:r>
              <a:rPr lang="es-ES" sz="1200" kern="1200" dirty="0" err="1">
                <a:solidFill>
                  <a:schemeClr val="tx1"/>
                </a:solidFill>
                <a:effectLst/>
                <a:latin typeface="+mn-lt"/>
                <a:ea typeface="+mn-ea"/>
                <a:cs typeface="+mn-cs"/>
              </a:rPr>
              <a:t>tâches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au</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sein</a:t>
            </a:r>
            <a:r>
              <a:rPr lang="es-ES" sz="1200" kern="1200" dirty="0">
                <a:solidFill>
                  <a:schemeClr val="tx1"/>
                </a:solidFill>
                <a:effectLst/>
                <a:latin typeface="+mn-lt"/>
                <a:ea typeface="+mn-ea"/>
                <a:cs typeface="+mn-cs"/>
              </a:rPr>
              <a:t> des </a:t>
            </a:r>
            <a:r>
              <a:rPr lang="es-ES" sz="1200" kern="1200" dirty="0" err="1">
                <a:solidFill>
                  <a:schemeClr val="tx1"/>
                </a:solidFill>
                <a:effectLst/>
                <a:latin typeface="+mn-lt"/>
                <a:ea typeface="+mn-ea"/>
                <a:cs typeface="+mn-cs"/>
              </a:rPr>
              <a:t>équipes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pluridisciplinaires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permettrait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aux</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médecins</a:t>
            </a:r>
            <a:r>
              <a:rPr lang="es-ES" sz="1200" kern="1200" dirty="0">
                <a:solidFill>
                  <a:schemeClr val="tx1"/>
                </a:solidFill>
                <a:effectLst/>
                <a:latin typeface="+mn-lt"/>
                <a:ea typeface="+mn-ea"/>
                <a:cs typeface="+mn-cs"/>
              </a:rPr>
              <a:t> du </a:t>
            </a:r>
            <a:r>
              <a:rPr lang="es-ES" sz="1200" kern="1200" dirty="0" err="1">
                <a:solidFill>
                  <a:schemeClr val="tx1"/>
                </a:solidFill>
                <a:effectLst/>
                <a:latin typeface="+mn-lt"/>
                <a:ea typeface="+mn-ea"/>
                <a:cs typeface="+mn-cs"/>
              </a:rPr>
              <a:t>travail</a:t>
            </a:r>
            <a:r>
              <a:rPr lang="es-ES" sz="1200" kern="1200" dirty="0">
                <a:solidFill>
                  <a:schemeClr val="tx1"/>
                </a:solidFill>
                <a:effectLst/>
                <a:latin typeface="+mn-lt"/>
                <a:ea typeface="+mn-ea"/>
                <a:cs typeface="+mn-cs"/>
              </a:rPr>
              <a:t> de se </a:t>
            </a:r>
            <a:r>
              <a:rPr lang="es-ES" sz="1200" kern="1200" dirty="0" err="1">
                <a:solidFill>
                  <a:schemeClr val="tx1"/>
                </a:solidFill>
                <a:effectLst/>
                <a:latin typeface="+mn-lt"/>
                <a:ea typeface="+mn-ea"/>
                <a:cs typeface="+mn-cs"/>
              </a:rPr>
              <a:t>consacrer</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davantage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aux</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situations</a:t>
            </a:r>
            <a:r>
              <a:rPr lang="es-ES" sz="1200" kern="1200" dirty="0">
                <a:solidFill>
                  <a:schemeClr val="tx1"/>
                </a:solidFill>
                <a:effectLst/>
                <a:latin typeface="+mn-lt"/>
                <a:ea typeface="+mn-ea"/>
                <a:cs typeface="+mn-cs"/>
              </a:rPr>
              <a:t> plus graves </a:t>
            </a:r>
            <a:r>
              <a:rPr lang="es-ES" sz="1200" kern="1200" dirty="0" err="1">
                <a:solidFill>
                  <a:schemeClr val="tx1"/>
                </a:solidFill>
                <a:effectLst/>
                <a:latin typeface="+mn-lt"/>
                <a:ea typeface="+mn-ea"/>
                <a:cs typeface="+mn-cs"/>
              </a:rPr>
              <a:t>nécessitant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leur</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expertise</a:t>
            </a:r>
            <a:r>
              <a:rPr lang="es-ES" sz="1200" kern="1200" dirty="0">
                <a:solidFill>
                  <a:schemeClr val="tx1"/>
                </a:solidFill>
                <a:effectLst/>
                <a:latin typeface="+mn-lt"/>
                <a:ea typeface="+mn-ea"/>
                <a:cs typeface="+mn-cs"/>
              </a:rPr>
              <a:t>.</a:t>
            </a:r>
            <a:endParaRPr lang="fr-FR" sz="1200" kern="1200" dirty="0">
              <a:solidFill>
                <a:schemeClr val="tx1"/>
              </a:solidFill>
              <a:effectLst/>
              <a:latin typeface="+mn-lt"/>
              <a:ea typeface="+mn-ea"/>
              <a:cs typeface="+mn-cs"/>
            </a:endParaRPr>
          </a:p>
          <a:p>
            <a:pPr lvl="0"/>
            <a:endParaRPr lang="fr-FR" sz="1200" kern="1200" dirty="0">
              <a:solidFill>
                <a:schemeClr val="tx1"/>
              </a:solidFill>
              <a:effectLst/>
              <a:latin typeface="+mn-lt"/>
              <a:ea typeface="+mn-ea"/>
              <a:cs typeface="+mn-cs"/>
            </a:endParaRPr>
          </a:p>
          <a:p>
            <a:r>
              <a:rPr lang="fr-FR" sz="1200" kern="1200" dirty="0" err="1">
                <a:solidFill>
                  <a:schemeClr val="tx1"/>
                </a:solidFill>
                <a:effectLst/>
                <a:latin typeface="+mn-lt"/>
                <a:ea typeface="+mn-ea"/>
                <a:cs typeface="+mn-cs"/>
              </a:rPr>
              <a:t>Supression</a:t>
            </a:r>
            <a:r>
              <a:rPr lang="fr-FR" sz="1200" kern="1200" dirty="0">
                <a:solidFill>
                  <a:schemeClr val="tx1"/>
                </a:solidFill>
                <a:effectLst/>
                <a:latin typeface="+mn-lt"/>
                <a:ea typeface="+mn-ea"/>
                <a:cs typeface="+mn-cs"/>
              </a:rPr>
              <a:t> </a:t>
            </a:r>
            <a:r>
              <a:rPr lang="es-ES" sz="1200" b="1" kern="1200" dirty="0">
                <a:solidFill>
                  <a:schemeClr val="tx1"/>
                </a:solidFill>
                <a:effectLst/>
                <a:latin typeface="+mn-lt"/>
                <a:ea typeface="+mn-ea"/>
                <a:cs typeface="+mn-cs"/>
              </a:rPr>
              <a:t>des visites </a:t>
            </a:r>
            <a:r>
              <a:rPr lang="es-ES" sz="1200" b="1" kern="1200" dirty="0" err="1">
                <a:solidFill>
                  <a:schemeClr val="tx1"/>
                </a:solidFill>
                <a:effectLst/>
                <a:latin typeface="+mn-lt"/>
                <a:ea typeface="+mn-ea"/>
                <a:cs typeface="+mn-cs"/>
              </a:rPr>
              <a:t>médicales</a:t>
            </a:r>
            <a:r>
              <a:rPr lang="es-ES" sz="1200" b="1"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biennales</a:t>
            </a:r>
            <a:r>
              <a:rPr lang="es-ES" sz="1200" b="1"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obligatoires</a:t>
            </a:r>
            <a:endParaRPr lang="fr-FR" sz="1200" kern="1200" dirty="0">
              <a:solidFill>
                <a:schemeClr val="tx1"/>
              </a:solidFill>
              <a:effectLst/>
              <a:latin typeface="+mn-lt"/>
              <a:ea typeface="+mn-ea"/>
              <a:cs typeface="+mn-cs"/>
            </a:endParaRPr>
          </a:p>
          <a:p>
            <a:r>
              <a:rPr lang="es-ES" sz="1200" kern="1200" dirty="0">
                <a:solidFill>
                  <a:schemeClr val="tx1"/>
                </a:solidFill>
                <a:effectLst/>
                <a:latin typeface="+mn-lt"/>
                <a:ea typeface="+mn-ea"/>
                <a:cs typeface="+mn-cs"/>
              </a:rPr>
              <a:t>La </a:t>
            </a:r>
            <a:r>
              <a:rPr lang="es-ES" sz="1200" kern="1200" dirty="0" err="1">
                <a:solidFill>
                  <a:schemeClr val="tx1"/>
                </a:solidFill>
                <a:effectLst/>
                <a:latin typeface="+mn-lt"/>
                <a:ea typeface="+mn-ea"/>
                <a:cs typeface="+mn-cs"/>
              </a:rPr>
              <a:t>réforme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permettrait</a:t>
            </a:r>
            <a:r>
              <a:rPr lang="es-ES" sz="1200" kern="1200" dirty="0">
                <a:solidFill>
                  <a:schemeClr val="tx1"/>
                </a:solidFill>
                <a:effectLst/>
                <a:latin typeface="+mn-lt"/>
                <a:ea typeface="+mn-ea"/>
                <a:cs typeface="+mn-cs"/>
              </a:rPr>
              <a:t> que les </a:t>
            </a:r>
            <a:r>
              <a:rPr lang="es-ES" sz="1200" b="1" kern="1200" dirty="0" err="1">
                <a:solidFill>
                  <a:schemeClr val="tx1"/>
                </a:solidFill>
                <a:effectLst/>
                <a:latin typeface="+mn-lt"/>
                <a:ea typeface="+mn-ea"/>
                <a:cs typeface="+mn-cs"/>
              </a:rPr>
              <a:t>modalités</a:t>
            </a:r>
            <a:r>
              <a:rPr lang="es-ES" sz="1200" kern="1200" dirty="0">
                <a:solidFill>
                  <a:schemeClr val="tx1"/>
                </a:solidFill>
                <a:effectLst/>
                <a:latin typeface="+mn-lt"/>
                <a:ea typeface="+mn-ea"/>
                <a:cs typeface="+mn-cs"/>
              </a:rPr>
              <a:t> et la </a:t>
            </a:r>
            <a:r>
              <a:rPr lang="es-ES" sz="1200" b="1" kern="1200" dirty="0" err="1">
                <a:solidFill>
                  <a:schemeClr val="tx1"/>
                </a:solidFill>
                <a:effectLst/>
                <a:latin typeface="+mn-lt"/>
                <a:ea typeface="+mn-ea"/>
                <a:cs typeface="+mn-cs"/>
              </a:rPr>
              <a:t>périodicité</a:t>
            </a:r>
            <a:r>
              <a:rPr lang="es-ES" sz="1200" kern="1200" dirty="0">
                <a:solidFill>
                  <a:schemeClr val="tx1"/>
                </a:solidFill>
                <a:effectLst/>
                <a:latin typeface="+mn-lt"/>
                <a:ea typeface="+mn-ea"/>
                <a:cs typeface="+mn-cs"/>
              </a:rPr>
              <a:t> du </a:t>
            </a:r>
            <a:r>
              <a:rPr lang="es-ES" sz="1200" b="1" kern="1200" dirty="0" err="1">
                <a:solidFill>
                  <a:schemeClr val="tx1"/>
                </a:solidFill>
                <a:effectLst/>
                <a:latin typeface="+mn-lt"/>
                <a:ea typeface="+mn-ea"/>
                <a:cs typeface="+mn-cs"/>
              </a:rPr>
              <a:t>suivi</a:t>
            </a:r>
            <a:r>
              <a:rPr lang="es-ES" sz="1200" b="1"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médical</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correspondent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mieux</a:t>
            </a:r>
            <a:r>
              <a:rPr lang="es-ES" sz="1200" kern="1200" dirty="0">
                <a:solidFill>
                  <a:schemeClr val="tx1"/>
                </a:solidFill>
                <a:effectLst/>
                <a:latin typeface="+mn-lt"/>
                <a:ea typeface="+mn-ea"/>
                <a:cs typeface="+mn-cs"/>
              </a:rPr>
              <a:t> à la </a:t>
            </a:r>
            <a:r>
              <a:rPr lang="es-ES" sz="1200" kern="1200" dirty="0" err="1">
                <a:solidFill>
                  <a:schemeClr val="tx1"/>
                </a:solidFill>
                <a:effectLst/>
                <a:latin typeface="+mn-lt"/>
                <a:ea typeface="+mn-ea"/>
                <a:cs typeface="+mn-cs"/>
              </a:rPr>
              <a:t>situation</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personnelle</a:t>
            </a:r>
            <a:r>
              <a:rPr lang="es-ES" sz="1200" kern="1200" dirty="0">
                <a:solidFill>
                  <a:schemeClr val="tx1"/>
                </a:solidFill>
                <a:effectLst/>
                <a:latin typeface="+mn-lt"/>
                <a:ea typeface="+mn-ea"/>
                <a:cs typeface="+mn-cs"/>
              </a:rPr>
              <a:t> du salarié </a:t>
            </a:r>
            <a:r>
              <a:rPr lang="es-ES" sz="1200" kern="1200" dirty="0" err="1">
                <a:solidFill>
                  <a:schemeClr val="tx1"/>
                </a:solidFill>
                <a:effectLst/>
                <a:latin typeface="+mn-lt"/>
                <a:ea typeface="+mn-ea"/>
                <a:cs typeface="+mn-cs"/>
              </a:rPr>
              <a:t>face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aux</a:t>
            </a:r>
            <a:r>
              <a:rPr lang="es-ES" sz="1200" kern="1200" dirty="0">
                <a:solidFill>
                  <a:schemeClr val="tx1"/>
                </a:solidFill>
                <a:effectLst/>
                <a:latin typeface="+mn-lt"/>
                <a:ea typeface="+mn-ea"/>
                <a:cs typeface="+mn-cs"/>
              </a:rPr>
              <a:t> risques </a:t>
            </a:r>
            <a:r>
              <a:rPr lang="es-ES" sz="1200" kern="1200" dirty="0" err="1">
                <a:solidFill>
                  <a:schemeClr val="tx1"/>
                </a:solidFill>
                <a:effectLst/>
                <a:latin typeface="+mn-lt"/>
                <a:ea typeface="+mn-ea"/>
                <a:cs typeface="+mn-cs"/>
              </a:rPr>
              <a:t>encourus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durant</a:t>
            </a:r>
            <a:r>
              <a:rPr lang="es-ES" sz="1200" kern="1200" dirty="0">
                <a:solidFill>
                  <a:schemeClr val="tx1"/>
                </a:solidFill>
                <a:effectLst/>
                <a:latin typeface="+mn-lt"/>
                <a:ea typeface="+mn-ea"/>
                <a:cs typeface="+mn-cs"/>
              </a:rPr>
              <a:t> son </a:t>
            </a:r>
            <a:r>
              <a:rPr lang="es-ES" sz="1200" kern="1200" dirty="0" err="1">
                <a:solidFill>
                  <a:schemeClr val="tx1"/>
                </a:solidFill>
                <a:effectLst/>
                <a:latin typeface="+mn-lt"/>
                <a:ea typeface="+mn-ea"/>
                <a:cs typeface="+mn-cs"/>
              </a:rPr>
              <a:t>travail</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Actuellement</a:t>
            </a:r>
            <a:r>
              <a:rPr lang="es-ES" sz="1200" kern="1200" dirty="0">
                <a:solidFill>
                  <a:schemeClr val="tx1"/>
                </a:solidFill>
                <a:effectLst/>
                <a:latin typeface="+mn-lt"/>
                <a:ea typeface="+mn-ea"/>
                <a:cs typeface="+mn-cs"/>
              </a:rPr>
              <a:t>, les salariés </a:t>
            </a:r>
            <a:r>
              <a:rPr lang="es-ES" sz="1200" kern="1200" dirty="0" err="1">
                <a:solidFill>
                  <a:schemeClr val="tx1"/>
                </a:solidFill>
                <a:effectLst/>
                <a:latin typeface="+mn-lt"/>
                <a:ea typeface="+mn-ea"/>
                <a:cs typeface="+mn-cs"/>
              </a:rPr>
              <a:t>doivent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bénéficier</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obligatoirement</a:t>
            </a:r>
            <a:r>
              <a:rPr lang="es-ES" sz="1200" kern="1200" dirty="0">
                <a:solidFill>
                  <a:schemeClr val="tx1"/>
                </a:solidFill>
                <a:effectLst/>
                <a:latin typeface="+mn-lt"/>
                <a:ea typeface="+mn-ea"/>
                <a:cs typeface="+mn-cs"/>
              </a:rPr>
              <a:t> de visites </a:t>
            </a:r>
            <a:r>
              <a:rPr lang="es-ES" sz="1200" kern="1200" dirty="0" err="1">
                <a:solidFill>
                  <a:schemeClr val="tx1"/>
                </a:solidFill>
                <a:effectLst/>
                <a:latin typeface="+mn-lt"/>
                <a:ea typeface="+mn-ea"/>
                <a:cs typeface="+mn-cs"/>
              </a:rPr>
              <a:t>médicales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au</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moins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tous</a:t>
            </a:r>
            <a:r>
              <a:rPr lang="es-ES" sz="1200" kern="1200" dirty="0">
                <a:solidFill>
                  <a:schemeClr val="tx1"/>
                </a:solidFill>
                <a:effectLst/>
                <a:latin typeface="+mn-lt"/>
                <a:ea typeface="+mn-ea"/>
                <a:cs typeface="+mn-cs"/>
              </a:rPr>
              <a:t> les </a:t>
            </a:r>
            <a:r>
              <a:rPr lang="es-ES" sz="1200" kern="1200" dirty="0" err="1">
                <a:solidFill>
                  <a:schemeClr val="tx1"/>
                </a:solidFill>
                <a:effectLst/>
                <a:latin typeface="+mn-lt"/>
                <a:ea typeface="+mn-ea"/>
                <a:cs typeface="+mn-cs"/>
              </a:rPr>
              <a:t>deux</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ans</a:t>
            </a:r>
            <a:r>
              <a:rPr lang="es-ES" sz="1200" kern="1200" dirty="0">
                <a:solidFill>
                  <a:schemeClr val="tx1"/>
                </a:solidFill>
                <a:effectLst/>
                <a:latin typeface="+mn-lt"/>
                <a:ea typeface="+mn-ea"/>
                <a:cs typeface="+mn-cs"/>
              </a:rPr>
              <a:t>. Le </a:t>
            </a:r>
            <a:r>
              <a:rPr lang="es-ES" sz="1200" b="1" kern="1200" dirty="0" err="1">
                <a:solidFill>
                  <a:schemeClr val="tx1"/>
                </a:solidFill>
                <a:effectLst/>
                <a:latin typeface="+mn-lt"/>
                <a:ea typeface="+mn-ea"/>
                <a:cs typeface="+mn-cs"/>
              </a:rPr>
              <a:t>projet</a:t>
            </a:r>
            <a:r>
              <a:rPr lang="es-ES" sz="1200" b="1" kern="1200" dirty="0">
                <a:solidFill>
                  <a:schemeClr val="tx1"/>
                </a:solidFill>
                <a:effectLst/>
                <a:latin typeface="+mn-lt"/>
                <a:ea typeface="+mn-ea"/>
                <a:cs typeface="+mn-cs"/>
              </a:rPr>
              <a:t> de </a:t>
            </a:r>
            <a:r>
              <a:rPr lang="es-ES" sz="1200" b="1" kern="1200" dirty="0" err="1">
                <a:solidFill>
                  <a:schemeClr val="tx1"/>
                </a:solidFill>
                <a:effectLst/>
                <a:latin typeface="+mn-lt"/>
                <a:ea typeface="+mn-ea"/>
                <a:cs typeface="+mn-cs"/>
              </a:rPr>
              <a:t>loi</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prévoit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a:t>
            </a:r>
            <a:r>
              <a:rPr lang="es-ES" sz="1200" b="1" kern="1200" dirty="0" err="1">
                <a:solidFill>
                  <a:schemeClr val="tx1"/>
                </a:solidFill>
                <a:effectLst/>
                <a:latin typeface="+mn-lt"/>
                <a:ea typeface="+mn-ea"/>
                <a:cs typeface="+mn-cs"/>
              </a:rPr>
              <a:t>adapter</a:t>
            </a:r>
            <a:r>
              <a:rPr lang="es-ES" sz="1200" kern="1200" dirty="0">
                <a:solidFill>
                  <a:schemeClr val="tx1"/>
                </a:solidFill>
                <a:effectLst/>
                <a:latin typeface="+mn-lt"/>
                <a:ea typeface="+mn-ea"/>
                <a:cs typeface="+mn-cs"/>
              </a:rPr>
              <a:t> le </a:t>
            </a:r>
            <a:r>
              <a:rPr lang="es-ES" sz="1200" kern="1200" dirty="0" err="1">
                <a:solidFill>
                  <a:schemeClr val="tx1"/>
                </a:solidFill>
                <a:effectLst/>
                <a:latin typeface="+mn-lt"/>
                <a:ea typeface="+mn-ea"/>
                <a:cs typeface="+mn-cs"/>
              </a:rPr>
              <a:t>suivi</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médical</a:t>
            </a:r>
            <a:r>
              <a:rPr lang="es-ES" sz="1200" kern="1200" dirty="0">
                <a:solidFill>
                  <a:schemeClr val="tx1"/>
                </a:solidFill>
                <a:effectLst/>
                <a:latin typeface="+mn-lt"/>
                <a:ea typeface="+mn-ea"/>
                <a:cs typeface="+mn-cs"/>
              </a:rPr>
              <a:t> du salarié à </a:t>
            </a:r>
            <a:r>
              <a:rPr lang="es-ES" sz="1200" kern="1200" dirty="0" err="1">
                <a:solidFill>
                  <a:schemeClr val="tx1"/>
                </a:solidFill>
                <a:effectLst/>
                <a:latin typeface="+mn-lt"/>
                <a:ea typeface="+mn-ea"/>
                <a:cs typeface="+mn-cs"/>
              </a:rPr>
              <a:t>ses</a:t>
            </a:r>
            <a:r>
              <a:rPr lang="es-ES" sz="1200"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conditions</a:t>
            </a:r>
            <a:r>
              <a:rPr lang="es-ES" sz="1200" b="1" kern="1200" dirty="0">
                <a:solidFill>
                  <a:schemeClr val="tx1"/>
                </a:solidFill>
                <a:effectLst/>
                <a:latin typeface="+mn-lt"/>
                <a:ea typeface="+mn-ea"/>
                <a:cs typeface="+mn-cs"/>
              </a:rPr>
              <a:t> de </a:t>
            </a:r>
            <a:r>
              <a:rPr lang="es-ES" sz="1200" b="1" kern="1200" dirty="0" err="1">
                <a:solidFill>
                  <a:schemeClr val="tx1"/>
                </a:solidFill>
                <a:effectLst/>
                <a:latin typeface="+mn-lt"/>
                <a:ea typeface="+mn-ea"/>
                <a:cs typeface="+mn-cs"/>
              </a:rPr>
              <a:t>travail</a:t>
            </a:r>
            <a:r>
              <a:rPr lang="es-ES" sz="1200" kern="1200" dirty="0">
                <a:solidFill>
                  <a:schemeClr val="tx1"/>
                </a:solidFill>
                <a:effectLst/>
                <a:latin typeface="+mn-lt"/>
                <a:ea typeface="+mn-ea"/>
                <a:cs typeface="+mn-cs"/>
              </a:rPr>
              <a:t> et </a:t>
            </a:r>
            <a:r>
              <a:rPr lang="es-ES" sz="1200" kern="1200" dirty="0" err="1">
                <a:solidFill>
                  <a:schemeClr val="tx1"/>
                </a:solidFill>
                <a:effectLst/>
                <a:latin typeface="+mn-lt"/>
                <a:ea typeface="+mn-ea"/>
                <a:cs typeface="+mn-cs"/>
              </a:rPr>
              <a:t>aux</a:t>
            </a:r>
            <a:r>
              <a:rPr lang="es-ES" sz="1200" kern="1200" dirty="0">
                <a:solidFill>
                  <a:schemeClr val="tx1"/>
                </a:solidFill>
                <a:effectLst/>
                <a:latin typeface="+mn-lt"/>
                <a:ea typeface="+mn-ea"/>
                <a:cs typeface="+mn-cs"/>
              </a:rPr>
              <a:t> </a:t>
            </a:r>
            <a:r>
              <a:rPr lang="es-ES" sz="1200" b="1" kern="1200" dirty="0">
                <a:solidFill>
                  <a:schemeClr val="tx1"/>
                </a:solidFill>
                <a:effectLst/>
                <a:latin typeface="+mn-lt"/>
                <a:ea typeface="+mn-ea"/>
                <a:cs typeface="+mn-cs"/>
              </a:rPr>
              <a:t>risques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auxquels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il</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est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exposé</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ainsi</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qu’à</a:t>
            </a:r>
            <a:r>
              <a:rPr lang="es-ES" sz="1200" kern="1200" dirty="0">
                <a:solidFill>
                  <a:schemeClr val="tx1"/>
                </a:solidFill>
                <a:effectLst/>
                <a:latin typeface="+mn-lt"/>
                <a:ea typeface="+mn-ea"/>
                <a:cs typeface="+mn-cs"/>
              </a:rPr>
              <a:t> son </a:t>
            </a:r>
            <a:r>
              <a:rPr lang="es-ES" sz="1200" b="1" kern="1200" dirty="0" err="1">
                <a:solidFill>
                  <a:schemeClr val="tx1"/>
                </a:solidFill>
                <a:effectLst/>
                <a:latin typeface="+mn-lt"/>
                <a:ea typeface="+mn-ea"/>
                <a:cs typeface="+mn-cs"/>
              </a:rPr>
              <a:t>âge</a:t>
            </a:r>
            <a:r>
              <a:rPr lang="es-ES" sz="1200" kern="1200" dirty="0">
                <a:solidFill>
                  <a:schemeClr val="tx1"/>
                </a:solidFill>
                <a:effectLst/>
                <a:latin typeface="+mn-lt"/>
                <a:ea typeface="+mn-ea"/>
                <a:cs typeface="+mn-cs"/>
              </a:rPr>
              <a:t> et son </a:t>
            </a:r>
            <a:r>
              <a:rPr lang="es-ES" sz="1200" kern="1200" dirty="0" err="1">
                <a:solidFill>
                  <a:schemeClr val="tx1"/>
                </a:solidFill>
                <a:effectLst/>
                <a:latin typeface="+mn-lt"/>
                <a:ea typeface="+mn-ea"/>
                <a:cs typeface="+mn-cs"/>
              </a:rPr>
              <a:t>état</a:t>
            </a:r>
            <a:r>
              <a:rPr lang="es-ES" sz="1200" kern="1200" dirty="0">
                <a:solidFill>
                  <a:schemeClr val="tx1"/>
                </a:solidFill>
                <a:effectLst/>
                <a:latin typeface="+mn-lt"/>
                <a:ea typeface="+mn-ea"/>
                <a:cs typeface="+mn-cs"/>
              </a:rPr>
              <a:t> de </a:t>
            </a:r>
            <a:r>
              <a:rPr lang="es-ES" sz="1200" b="1" kern="1200" dirty="0" err="1">
                <a:solidFill>
                  <a:schemeClr val="tx1"/>
                </a:solidFill>
                <a:effectLst/>
                <a:latin typeface="+mn-lt"/>
                <a:ea typeface="+mn-ea"/>
                <a:cs typeface="+mn-cs"/>
              </a:rPr>
              <a:t>santé</a:t>
            </a:r>
            <a:r>
              <a:rPr lang="es-ES" sz="1200" b="1" kern="1200" dirty="0">
                <a:solidFill>
                  <a:schemeClr val="tx1"/>
                </a:solidFill>
                <a:effectLst/>
                <a:latin typeface="+mn-lt"/>
                <a:ea typeface="+mn-ea"/>
                <a:cs typeface="+mn-cs"/>
              </a:rPr>
              <a: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Tous</a:t>
            </a:r>
            <a:r>
              <a:rPr lang="es-ES" sz="1200" kern="1200" dirty="0">
                <a:solidFill>
                  <a:schemeClr val="tx1"/>
                </a:solidFill>
                <a:effectLst/>
                <a:latin typeface="+mn-lt"/>
                <a:ea typeface="+mn-ea"/>
                <a:cs typeface="+mn-cs"/>
              </a:rPr>
              <a:t> les salariés, </a:t>
            </a:r>
            <a:r>
              <a:rPr lang="es-ES" sz="1200" kern="1200" dirty="0" err="1">
                <a:solidFill>
                  <a:schemeClr val="tx1"/>
                </a:solidFill>
                <a:effectLst/>
                <a:latin typeface="+mn-lt"/>
                <a:ea typeface="+mn-ea"/>
                <a:cs typeface="+mn-cs"/>
              </a:rPr>
              <a:t>quel</a:t>
            </a:r>
            <a:r>
              <a:rPr lang="es-ES" sz="1200" kern="1200" dirty="0">
                <a:solidFill>
                  <a:schemeClr val="tx1"/>
                </a:solidFill>
                <a:effectLst/>
                <a:latin typeface="+mn-lt"/>
                <a:ea typeface="+mn-ea"/>
                <a:cs typeface="+mn-cs"/>
              </a:rPr>
              <a:t> que </a:t>
            </a:r>
            <a:r>
              <a:rPr lang="es-ES" sz="1200" kern="1200" dirty="0" err="1">
                <a:solidFill>
                  <a:schemeClr val="tx1"/>
                </a:solidFill>
                <a:effectLst/>
                <a:latin typeface="+mn-lt"/>
                <a:ea typeface="+mn-ea"/>
                <a:cs typeface="+mn-cs"/>
              </a:rPr>
              <a:t>soit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leur</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contrat</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travail</a:t>
            </a:r>
            <a:r>
              <a:rPr lang="es-ES" sz="1200" kern="1200" dirty="0">
                <a:solidFill>
                  <a:schemeClr val="tx1"/>
                </a:solidFill>
                <a:effectLst/>
                <a:latin typeface="+mn-lt"/>
                <a:ea typeface="+mn-ea"/>
                <a:cs typeface="+mn-cs"/>
              </a:rPr>
              <a:t> </a:t>
            </a:r>
            <a:r>
              <a:rPr lang="es-ES" sz="1200" i="1" kern="1200" dirty="0">
                <a:solidFill>
                  <a:schemeClr val="tx1"/>
                </a:solidFill>
                <a:effectLst/>
                <a:latin typeface="+mn-lt"/>
                <a:ea typeface="+mn-ea"/>
                <a:cs typeface="+mn-cs"/>
              </a:rPr>
              <a:t>(v. </a:t>
            </a:r>
            <a:r>
              <a:rPr lang="es-ES" sz="1200" i="1" kern="1200" dirty="0" err="1">
                <a:solidFill>
                  <a:schemeClr val="tx1"/>
                </a:solidFill>
                <a:effectLst/>
                <a:latin typeface="+mn-lt"/>
                <a:ea typeface="+mn-ea"/>
                <a:cs typeface="+mn-cs"/>
              </a:rPr>
              <a:t>l’encadré</a:t>
            </a:r>
            <a:r>
              <a:rPr lang="es-ES" sz="1200" i="1" kern="1200" dirty="0">
                <a:solidFill>
                  <a:schemeClr val="tx1"/>
                </a:solidFill>
                <a:effectLst/>
                <a:latin typeface="+mn-lt"/>
                <a:ea typeface="+mn-ea"/>
                <a:cs typeface="+mn-cs"/>
              </a:rPr>
              <a:t> ci-</a:t>
            </a:r>
            <a:r>
              <a:rPr lang="es-ES" sz="1200" i="1" kern="1200" dirty="0" err="1">
                <a:solidFill>
                  <a:schemeClr val="tx1"/>
                </a:solidFill>
                <a:effectLst/>
                <a:latin typeface="+mn-lt"/>
                <a:ea typeface="+mn-ea"/>
                <a:cs typeface="+mn-cs"/>
              </a:rPr>
              <a:t>après</a:t>
            </a:r>
            <a:r>
              <a:rPr lang="es-ES" sz="1200" i="1" kern="1200" dirty="0">
                <a:solidFill>
                  <a:schemeClr val="tx1"/>
                </a:solidFill>
                <a:effectLst/>
                <a:latin typeface="+mn-lt"/>
                <a:ea typeface="+mn-ea"/>
                <a:cs typeface="+mn-cs"/>
              </a:rPr>
              <a:t> sur le </a:t>
            </a:r>
            <a:r>
              <a:rPr lang="es-ES" sz="1200" i="1" kern="1200" dirty="0" err="1">
                <a:solidFill>
                  <a:schemeClr val="tx1"/>
                </a:solidFill>
                <a:effectLst/>
                <a:latin typeface="+mn-lt"/>
                <a:ea typeface="+mn-ea"/>
                <a:cs typeface="+mn-cs"/>
              </a:rPr>
              <a:t>suivi</a:t>
            </a:r>
            <a:r>
              <a:rPr lang="es-ES" sz="1200" i="1" kern="1200" dirty="0">
                <a:solidFill>
                  <a:schemeClr val="tx1"/>
                </a:solidFill>
                <a:effectLst/>
                <a:latin typeface="+mn-lt"/>
                <a:ea typeface="+mn-ea"/>
                <a:cs typeface="+mn-cs"/>
              </a:rPr>
              <a:t> des salariés en CDD et </a:t>
            </a:r>
            <a:r>
              <a:rPr lang="es-ES" sz="1200" i="1" kern="1200" dirty="0" err="1">
                <a:solidFill>
                  <a:schemeClr val="tx1"/>
                </a:solidFill>
                <a:effectLst/>
                <a:latin typeface="+mn-lt"/>
                <a:ea typeface="+mn-ea"/>
                <a:cs typeface="+mn-cs"/>
              </a:rPr>
              <a:t>travailleurs</a:t>
            </a:r>
            <a:r>
              <a:rPr lang="es-ES" sz="1200" i="1" kern="1200" dirty="0">
                <a:solidFill>
                  <a:schemeClr val="tx1"/>
                </a:solidFill>
                <a:effectLst/>
                <a:latin typeface="+mn-lt"/>
                <a:ea typeface="+mn-ea"/>
                <a:cs typeface="+mn-cs"/>
              </a:rPr>
              <a:t> </a:t>
            </a:r>
            <a:r>
              <a:rPr lang="es-ES" sz="1200" i="1" kern="1200" dirty="0" err="1">
                <a:solidFill>
                  <a:schemeClr val="tx1"/>
                </a:solidFill>
                <a:effectLst/>
                <a:latin typeface="+mn-lt"/>
                <a:ea typeface="+mn-ea"/>
                <a:cs typeface="+mn-cs"/>
              </a:rPr>
              <a:t>temporaires</a:t>
            </a:r>
            <a:r>
              <a:rPr lang="es-ES" sz="1200" i="1" kern="1200" dirty="0">
                <a:solidFill>
                  <a:schemeClr val="tx1"/>
                </a:solidFill>
                <a:effectLst/>
                <a:latin typeface="+mn-lt"/>
                <a:ea typeface="+mn-ea"/>
                <a:cs typeface="+mn-cs"/>
              </a:rPr>
              <a: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bénéficieraient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ainsi</a:t>
            </a:r>
            <a:r>
              <a:rPr lang="es-ES" sz="1200" kern="1200" dirty="0">
                <a:solidFill>
                  <a:schemeClr val="tx1"/>
                </a:solidFill>
                <a:effectLst/>
                <a:latin typeface="+mn-lt"/>
                <a:ea typeface="+mn-ea"/>
                <a:cs typeface="+mn-cs"/>
              </a:rPr>
              <a:t> d’un </a:t>
            </a:r>
            <a:r>
              <a:rPr lang="es-ES" sz="1200" kern="1200" dirty="0" err="1">
                <a:solidFill>
                  <a:schemeClr val="tx1"/>
                </a:solidFill>
                <a:effectLst/>
                <a:latin typeface="+mn-lt"/>
                <a:ea typeface="+mn-ea"/>
                <a:cs typeface="+mn-cs"/>
              </a:rPr>
              <a:t>suivi</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qui</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leur</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serait</a:t>
            </a:r>
            <a:r>
              <a:rPr lang="es-ES" sz="1200" kern="1200" dirty="0">
                <a:solidFill>
                  <a:schemeClr val="tx1"/>
                </a:solidFill>
                <a:effectLst/>
                <a:latin typeface="+mn-lt"/>
                <a:ea typeface="+mn-ea"/>
                <a:cs typeface="+mn-cs"/>
              </a:rPr>
              <a:t> adapté. Les visites </a:t>
            </a:r>
            <a:r>
              <a:rPr lang="es-ES" sz="1200" kern="1200" dirty="0" err="1">
                <a:solidFill>
                  <a:schemeClr val="tx1"/>
                </a:solidFill>
                <a:effectLst/>
                <a:latin typeface="+mn-lt"/>
                <a:ea typeface="+mn-ea"/>
                <a:cs typeface="+mn-cs"/>
              </a:rPr>
              <a:t>médicales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périodiques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pourraient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être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davantage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espacées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dans</a:t>
            </a:r>
            <a:r>
              <a:rPr lang="es-ES" sz="1200" kern="1200" dirty="0">
                <a:solidFill>
                  <a:schemeClr val="tx1"/>
                </a:solidFill>
                <a:effectLst/>
                <a:latin typeface="+mn-lt"/>
                <a:ea typeface="+mn-ea"/>
                <a:cs typeface="+mn-cs"/>
              </a:rPr>
              <a:t> le </a:t>
            </a:r>
            <a:r>
              <a:rPr lang="es-ES" sz="1200" kern="1200" dirty="0" err="1">
                <a:solidFill>
                  <a:schemeClr val="tx1"/>
                </a:solidFill>
                <a:effectLst/>
                <a:latin typeface="+mn-lt"/>
                <a:ea typeface="+mn-ea"/>
                <a:cs typeface="+mn-cs"/>
              </a:rPr>
              <a:t>temps</a:t>
            </a:r>
            <a:r>
              <a:rPr lang="es-ES" sz="1200" kern="1200" dirty="0">
                <a:solidFill>
                  <a:schemeClr val="tx1"/>
                </a:solidFill>
                <a:effectLst/>
                <a:latin typeface="+mn-lt"/>
                <a:ea typeface="+mn-ea"/>
                <a:cs typeface="+mn-cs"/>
              </a:rPr>
              <a:t>, et </a:t>
            </a:r>
            <a:r>
              <a:rPr lang="es-ES" sz="1200" kern="1200" dirty="0" err="1">
                <a:solidFill>
                  <a:schemeClr val="tx1"/>
                </a:solidFill>
                <a:effectLst/>
                <a:latin typeface="+mn-lt"/>
                <a:ea typeface="+mn-ea"/>
                <a:cs typeface="+mn-cs"/>
              </a:rPr>
              <a:t>deviendraient</a:t>
            </a:r>
            <a:r>
              <a:rPr lang="es-ES" sz="1200" kern="1200" dirty="0">
                <a:solidFill>
                  <a:schemeClr val="tx1"/>
                </a:solidFill>
                <a:effectLst/>
                <a:latin typeface="+mn-lt"/>
                <a:ea typeface="+mn-ea"/>
                <a:cs typeface="+mn-cs"/>
              </a:rPr>
              <a:t> plus pertinentes en </a:t>
            </a:r>
            <a:r>
              <a:rPr lang="es-ES" sz="1200" kern="1200" dirty="0" err="1">
                <a:solidFill>
                  <a:schemeClr val="tx1"/>
                </a:solidFill>
                <a:effectLst/>
                <a:latin typeface="+mn-lt"/>
                <a:ea typeface="+mn-ea"/>
                <a:cs typeface="+mn-cs"/>
              </a:rPr>
              <a:t>matière</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protection</a:t>
            </a:r>
            <a:r>
              <a:rPr lang="es-ES" sz="1200" kern="1200" dirty="0">
                <a:solidFill>
                  <a:schemeClr val="tx1"/>
                </a:solidFill>
                <a:effectLst/>
                <a:latin typeface="+mn-lt"/>
                <a:ea typeface="+mn-ea"/>
                <a:cs typeface="+mn-cs"/>
              </a:rPr>
              <a:t> de la </a:t>
            </a:r>
            <a:r>
              <a:rPr lang="es-ES" sz="1200" kern="1200" dirty="0" err="1">
                <a:solidFill>
                  <a:schemeClr val="tx1"/>
                </a:solidFill>
                <a:effectLst/>
                <a:latin typeface="+mn-lt"/>
                <a:ea typeface="+mn-ea"/>
                <a:cs typeface="+mn-cs"/>
              </a:rPr>
              <a:t>santé</a:t>
            </a:r>
            <a:r>
              <a:rPr lang="es-ES" sz="1200" kern="1200" dirty="0">
                <a:solidFill>
                  <a:schemeClr val="tx1"/>
                </a:solidFill>
                <a:effectLst/>
                <a:latin typeface="+mn-lt"/>
                <a:ea typeface="+mn-ea"/>
                <a:cs typeface="+mn-cs"/>
              </a:rPr>
              <a:t> des salariés, </a:t>
            </a:r>
            <a:r>
              <a:rPr lang="es-ES" sz="1200" kern="1200" dirty="0" err="1">
                <a:solidFill>
                  <a:schemeClr val="tx1"/>
                </a:solidFill>
                <a:effectLst/>
                <a:latin typeface="+mn-lt"/>
                <a:ea typeface="+mn-ea"/>
                <a:cs typeface="+mn-cs"/>
              </a:rPr>
              <a:t>selon</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l’étude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d’impact</a:t>
            </a:r>
            <a:r>
              <a:rPr lang="es-ES" sz="1200" kern="1200" dirty="0">
                <a:solidFill>
                  <a:schemeClr val="tx1"/>
                </a:solidFill>
                <a:effectLst/>
                <a:latin typeface="+mn-lt"/>
                <a:ea typeface="+mn-ea"/>
                <a:cs typeface="+mn-cs"/>
              </a:rPr>
              <a:t>. Le </a:t>
            </a:r>
            <a:r>
              <a:rPr lang="es-ES" sz="1200" kern="1200" dirty="0" err="1">
                <a:solidFill>
                  <a:schemeClr val="tx1"/>
                </a:solidFill>
                <a:effectLst/>
                <a:latin typeface="+mn-lt"/>
                <a:ea typeface="+mn-ea"/>
                <a:cs typeface="+mn-cs"/>
              </a:rPr>
              <a:t>projet</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loi</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prévoit</a:t>
            </a:r>
            <a:r>
              <a:rPr lang="es-ES" sz="1200" kern="1200" dirty="0">
                <a:solidFill>
                  <a:schemeClr val="tx1"/>
                </a:solidFill>
                <a:effectLst/>
                <a:latin typeface="+mn-lt"/>
                <a:ea typeface="+mn-ea"/>
                <a:cs typeface="+mn-cs"/>
              </a:rPr>
              <a:t> que ce </a:t>
            </a:r>
            <a:r>
              <a:rPr lang="es-ES" sz="1200" kern="1200" dirty="0" err="1">
                <a:solidFill>
                  <a:schemeClr val="tx1"/>
                </a:solidFill>
                <a:effectLst/>
                <a:latin typeface="+mn-lt"/>
                <a:ea typeface="+mn-ea"/>
                <a:cs typeface="+mn-cs"/>
              </a:rPr>
              <a:t>suivi</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médical</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serait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assuré</a:t>
            </a:r>
            <a:r>
              <a:rPr lang="es-ES" sz="1200" kern="1200" dirty="0">
                <a:solidFill>
                  <a:schemeClr val="tx1"/>
                </a:solidFill>
                <a:effectLst/>
                <a:latin typeface="+mn-lt"/>
                <a:ea typeface="+mn-ea"/>
                <a:cs typeface="+mn-cs"/>
              </a:rPr>
              <a:t> par le </a:t>
            </a:r>
            <a:r>
              <a:rPr lang="es-ES" sz="1200" kern="1200" dirty="0" err="1">
                <a:solidFill>
                  <a:schemeClr val="tx1"/>
                </a:solidFill>
                <a:effectLst/>
                <a:latin typeface="+mn-lt"/>
                <a:ea typeface="+mn-ea"/>
                <a:cs typeface="+mn-cs"/>
              </a:rPr>
              <a:t>médecin</a:t>
            </a:r>
            <a:r>
              <a:rPr lang="es-ES" sz="1200" kern="1200" dirty="0">
                <a:solidFill>
                  <a:schemeClr val="tx1"/>
                </a:solidFill>
                <a:effectLst/>
                <a:latin typeface="+mn-lt"/>
                <a:ea typeface="+mn-ea"/>
                <a:cs typeface="+mn-cs"/>
              </a:rPr>
              <a:t> du </a:t>
            </a:r>
            <a:r>
              <a:rPr lang="es-ES" sz="1200" kern="1200" dirty="0" err="1">
                <a:solidFill>
                  <a:schemeClr val="tx1"/>
                </a:solidFill>
                <a:effectLst/>
                <a:latin typeface="+mn-lt"/>
                <a:ea typeface="+mn-ea"/>
                <a:cs typeface="+mn-cs"/>
              </a:rPr>
              <a:t>travail</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ainsi</a:t>
            </a:r>
            <a:r>
              <a:rPr lang="es-ES" sz="1200" kern="1200" dirty="0">
                <a:solidFill>
                  <a:schemeClr val="tx1"/>
                </a:solidFill>
                <a:effectLst/>
                <a:latin typeface="+mn-lt"/>
                <a:ea typeface="+mn-ea"/>
                <a:cs typeface="+mn-cs"/>
              </a:rPr>
              <a:t> que par les </a:t>
            </a:r>
            <a:r>
              <a:rPr lang="es-ES" sz="1200" kern="1200" dirty="0" err="1">
                <a:solidFill>
                  <a:schemeClr val="tx1"/>
                </a:solidFill>
                <a:effectLst/>
                <a:latin typeface="+mn-lt"/>
                <a:ea typeface="+mn-ea"/>
                <a:cs typeface="+mn-cs"/>
              </a:rPr>
              <a:t>membres</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l’équipe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pluridisciplinaire</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santé</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au</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travail</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qu’il</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coordonne</a:t>
            </a:r>
            <a:r>
              <a:rPr lang="es-ES" sz="1200" kern="1200" dirty="0">
                <a:solidFill>
                  <a:schemeClr val="tx1"/>
                </a:solidFill>
                <a:effectLst/>
                <a:latin typeface="+mn-lt"/>
                <a:ea typeface="+mn-ea"/>
                <a:cs typeface="+mn-cs"/>
              </a:rPr>
              <a:t>. Les </a:t>
            </a:r>
            <a:r>
              <a:rPr lang="es-ES" sz="1200" kern="1200" dirty="0" err="1">
                <a:solidFill>
                  <a:schemeClr val="tx1"/>
                </a:solidFill>
                <a:effectLst/>
                <a:latin typeface="+mn-lt"/>
                <a:ea typeface="+mn-ea"/>
                <a:cs typeface="+mn-cs"/>
              </a:rPr>
              <a:t>modalités</a:t>
            </a:r>
            <a:r>
              <a:rPr lang="es-ES" sz="1200" kern="1200" dirty="0">
                <a:solidFill>
                  <a:schemeClr val="tx1"/>
                </a:solidFill>
                <a:effectLst/>
                <a:latin typeface="+mn-lt"/>
                <a:ea typeface="+mn-ea"/>
                <a:cs typeface="+mn-cs"/>
              </a:rPr>
              <a:t> du </a:t>
            </a:r>
            <a:r>
              <a:rPr lang="es-ES" sz="1200" kern="1200" dirty="0" err="1">
                <a:solidFill>
                  <a:schemeClr val="tx1"/>
                </a:solidFill>
                <a:effectLst/>
                <a:latin typeface="+mn-lt"/>
                <a:ea typeface="+mn-ea"/>
                <a:cs typeface="+mn-cs"/>
              </a:rPr>
              <a:t>suivi</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individuel</a:t>
            </a:r>
            <a:r>
              <a:rPr lang="es-ES" sz="1200" kern="1200" dirty="0">
                <a:solidFill>
                  <a:schemeClr val="tx1"/>
                </a:solidFill>
                <a:effectLst/>
                <a:latin typeface="+mn-lt"/>
                <a:ea typeface="+mn-ea"/>
                <a:cs typeface="+mn-cs"/>
              </a:rPr>
              <a:t> des salariés </a:t>
            </a:r>
            <a:r>
              <a:rPr lang="es-ES" sz="1200" kern="1200" dirty="0" err="1">
                <a:solidFill>
                  <a:schemeClr val="tx1"/>
                </a:solidFill>
                <a:effectLst/>
                <a:latin typeface="+mn-lt"/>
                <a:ea typeface="+mn-ea"/>
                <a:cs typeface="+mn-cs"/>
              </a:rPr>
              <a:t>seraient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renvoyées</a:t>
            </a:r>
            <a:r>
              <a:rPr lang="es-ES" sz="1200" kern="1200" dirty="0">
                <a:solidFill>
                  <a:schemeClr val="tx1"/>
                </a:solidFill>
                <a:effectLst/>
                <a:latin typeface="+mn-lt"/>
                <a:ea typeface="+mn-ea"/>
                <a:cs typeface="+mn-cs"/>
              </a:rPr>
              <a:t> à un </a:t>
            </a:r>
            <a:r>
              <a:rPr lang="es-ES" sz="1200" kern="1200" dirty="0" err="1">
                <a:solidFill>
                  <a:schemeClr val="tx1"/>
                </a:solidFill>
                <a:effectLst/>
                <a:latin typeface="+mn-lt"/>
                <a:ea typeface="+mn-ea"/>
                <a:cs typeface="+mn-cs"/>
              </a:rPr>
              <a:t>décret</a:t>
            </a:r>
            <a:r>
              <a:rPr lang="es-ES" sz="1200" kern="1200" dirty="0">
                <a:solidFill>
                  <a:schemeClr val="tx1"/>
                </a:solidFill>
                <a:effectLst/>
                <a:latin typeface="+mn-lt"/>
                <a:ea typeface="+mn-ea"/>
                <a:cs typeface="+mn-cs"/>
              </a:rPr>
              <a:t> en </a:t>
            </a:r>
            <a:r>
              <a:rPr lang="es-ES" sz="1200" kern="1200" dirty="0" err="1">
                <a:solidFill>
                  <a:schemeClr val="tx1"/>
                </a:solidFill>
                <a:effectLst/>
                <a:latin typeface="+mn-lt"/>
                <a:ea typeface="+mn-ea"/>
                <a:cs typeface="+mn-cs"/>
              </a:rPr>
              <a:t>Conseil</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d’État</a:t>
            </a:r>
            <a:r>
              <a:rPr lang="es-ES" sz="1200" kern="1200" dirty="0">
                <a:solidFill>
                  <a:schemeClr val="tx1"/>
                </a:solidFill>
                <a:effectLst/>
                <a:latin typeface="+mn-lt"/>
                <a:ea typeface="+mn-ea"/>
                <a:cs typeface="+mn-cs"/>
              </a:rPr>
              <a:t>.</a:t>
            </a:r>
          </a:p>
          <a:p>
            <a:endParaRPr lang="es-ES" sz="1200" kern="1200" dirty="0">
              <a:solidFill>
                <a:schemeClr val="tx1"/>
              </a:solidFill>
              <a:effectLst/>
              <a:latin typeface="+mn-lt"/>
              <a:ea typeface="+mn-ea"/>
              <a:cs typeface="+mn-cs"/>
            </a:endParaRPr>
          </a:p>
          <a:p>
            <a:r>
              <a:rPr lang="es-ES" sz="1200" b="1" kern="1200" dirty="0" err="1">
                <a:solidFill>
                  <a:schemeClr val="tx1"/>
                </a:solidFill>
                <a:effectLst/>
                <a:latin typeface="+mn-lt"/>
                <a:ea typeface="+mn-ea"/>
                <a:cs typeface="+mn-cs"/>
              </a:rPr>
              <a:t>Suivi</a:t>
            </a:r>
            <a:r>
              <a:rPr lang="es-ES" sz="1200" b="1"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médical</a:t>
            </a:r>
            <a:r>
              <a:rPr lang="es-ES" sz="1200" b="1"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renforcé</a:t>
            </a:r>
            <a:r>
              <a:rPr lang="es-ES" sz="1200" b="1"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pour</a:t>
            </a:r>
            <a:r>
              <a:rPr lang="es-ES" sz="1200" b="1" kern="1200" dirty="0">
                <a:solidFill>
                  <a:schemeClr val="tx1"/>
                </a:solidFill>
                <a:effectLst/>
                <a:latin typeface="+mn-lt"/>
                <a:ea typeface="+mn-ea"/>
                <a:cs typeface="+mn-cs"/>
              </a:rPr>
              <a:t> les postes « à risques »…</a:t>
            </a:r>
          </a:p>
          <a:p>
            <a:endParaRPr lang="fr-FR" sz="1200" kern="1200" dirty="0">
              <a:solidFill>
                <a:schemeClr val="tx1"/>
              </a:solidFill>
              <a:effectLst/>
              <a:latin typeface="+mn-lt"/>
              <a:ea typeface="+mn-ea"/>
              <a:cs typeface="+mn-cs"/>
            </a:endParaRPr>
          </a:p>
          <a:p>
            <a:r>
              <a:rPr lang="es-ES" sz="1200" kern="1200" dirty="0">
                <a:solidFill>
                  <a:schemeClr val="tx1"/>
                </a:solidFill>
                <a:effectLst/>
                <a:latin typeface="+mn-lt"/>
                <a:ea typeface="+mn-ea"/>
                <a:cs typeface="+mn-cs"/>
              </a:rPr>
              <a:t>Le </a:t>
            </a:r>
            <a:r>
              <a:rPr lang="es-ES" sz="1200" kern="1200" dirty="0" err="1">
                <a:solidFill>
                  <a:schemeClr val="tx1"/>
                </a:solidFill>
                <a:effectLst/>
                <a:latin typeface="+mn-lt"/>
                <a:ea typeface="+mn-ea"/>
                <a:cs typeface="+mn-cs"/>
              </a:rPr>
              <a:t>projet</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loi</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réaffirme</a:t>
            </a:r>
            <a:r>
              <a:rPr lang="es-ES" sz="1200" kern="1200" dirty="0">
                <a:solidFill>
                  <a:schemeClr val="tx1"/>
                </a:solidFill>
                <a:effectLst/>
                <a:latin typeface="+mn-lt"/>
                <a:ea typeface="+mn-ea"/>
                <a:cs typeface="+mn-cs"/>
              </a:rPr>
              <a:t> et </a:t>
            </a:r>
            <a:r>
              <a:rPr lang="es-ES" sz="1200" kern="1200" dirty="0" err="1">
                <a:solidFill>
                  <a:schemeClr val="tx1"/>
                </a:solidFill>
                <a:effectLst/>
                <a:latin typeface="+mn-lt"/>
                <a:ea typeface="+mn-ea"/>
                <a:cs typeface="+mn-cs"/>
              </a:rPr>
              <a:t>développe</a:t>
            </a:r>
            <a:r>
              <a:rPr lang="es-ES" sz="1200" kern="1200" dirty="0">
                <a:solidFill>
                  <a:schemeClr val="tx1"/>
                </a:solidFill>
                <a:effectLst/>
                <a:latin typeface="+mn-lt"/>
                <a:ea typeface="+mn-ea"/>
                <a:cs typeface="+mn-cs"/>
              </a:rPr>
              <a:t> la </a:t>
            </a:r>
            <a:r>
              <a:rPr lang="es-ES" sz="1200" kern="1200" dirty="0" err="1">
                <a:solidFill>
                  <a:schemeClr val="tx1"/>
                </a:solidFill>
                <a:effectLst/>
                <a:latin typeface="+mn-lt"/>
                <a:ea typeface="+mn-ea"/>
                <a:cs typeface="+mn-cs"/>
              </a:rPr>
              <a:t>protection</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spécifique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apportée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au</a:t>
            </a:r>
            <a:r>
              <a:rPr lang="es-ES" sz="1200" kern="1200" dirty="0">
                <a:solidFill>
                  <a:schemeClr val="tx1"/>
                </a:solidFill>
                <a:effectLst/>
                <a:latin typeface="+mn-lt"/>
                <a:ea typeface="+mn-ea"/>
                <a:cs typeface="+mn-cs"/>
              </a:rPr>
              <a:t> salarié </a:t>
            </a:r>
            <a:r>
              <a:rPr lang="es-ES" sz="1200" kern="1200" dirty="0" err="1">
                <a:solidFill>
                  <a:schemeClr val="tx1"/>
                </a:solidFill>
                <a:effectLst/>
                <a:latin typeface="+mn-lt"/>
                <a:ea typeface="+mn-ea"/>
                <a:cs typeface="+mn-cs"/>
              </a:rPr>
              <a:t>exposé</a:t>
            </a:r>
            <a:r>
              <a:rPr lang="es-ES" sz="1200" kern="1200" dirty="0">
                <a:solidFill>
                  <a:schemeClr val="tx1"/>
                </a:solidFill>
                <a:effectLst/>
                <a:latin typeface="+mn-lt"/>
                <a:ea typeface="+mn-ea"/>
                <a:cs typeface="+mn-cs"/>
              </a:rPr>
              <a:t> à des risques </a:t>
            </a:r>
            <a:r>
              <a:rPr lang="es-ES" sz="1200" kern="1200" dirty="0" err="1">
                <a:solidFill>
                  <a:schemeClr val="tx1"/>
                </a:solidFill>
                <a:effectLst/>
                <a:latin typeface="+mn-lt"/>
                <a:ea typeface="+mn-ea"/>
                <a:cs typeface="+mn-cs"/>
              </a:rPr>
              <a:t>particuliers</a:t>
            </a:r>
            <a:r>
              <a:rPr lang="es-ES" sz="1200" kern="1200" dirty="0">
                <a:solidFill>
                  <a:schemeClr val="tx1"/>
                </a:solidFill>
                <a:effectLst/>
                <a:latin typeface="+mn-lt"/>
                <a:ea typeface="+mn-ea"/>
                <a:cs typeface="+mn-cs"/>
              </a:rPr>
              <a:t>. En </a:t>
            </a:r>
            <a:r>
              <a:rPr lang="es-ES" sz="1200" kern="1200" dirty="0" err="1">
                <a:solidFill>
                  <a:schemeClr val="tx1"/>
                </a:solidFill>
                <a:effectLst/>
                <a:latin typeface="+mn-lt"/>
                <a:ea typeface="+mn-ea"/>
                <a:cs typeface="+mn-cs"/>
              </a:rPr>
              <a:t>effet</a:t>
            </a:r>
            <a:r>
              <a:rPr lang="es-ES" sz="1200" kern="1200" dirty="0">
                <a:solidFill>
                  <a:schemeClr val="tx1"/>
                </a:solidFill>
                <a:effectLst/>
                <a:latin typeface="+mn-lt"/>
                <a:ea typeface="+mn-ea"/>
                <a:cs typeface="+mn-cs"/>
              </a:rPr>
              <a:t>, la </a:t>
            </a:r>
            <a:r>
              <a:rPr lang="es-ES" sz="1200" b="1" kern="1200" dirty="0" err="1">
                <a:solidFill>
                  <a:schemeClr val="tx1"/>
                </a:solidFill>
                <a:effectLst/>
                <a:latin typeface="+mn-lt"/>
                <a:ea typeface="+mn-ea"/>
                <a:cs typeface="+mn-cs"/>
              </a:rPr>
              <a:t>loi</a:t>
            </a:r>
            <a:r>
              <a:rPr lang="es-ES" sz="1200" b="1"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Rebsamen</a:t>
            </a:r>
            <a:r>
              <a:rPr lang="es-ES" sz="1200" kern="1200" dirty="0">
                <a:solidFill>
                  <a:schemeClr val="tx1"/>
                </a:solidFill>
                <a:effectLst/>
                <a:latin typeface="+mn-lt"/>
                <a:ea typeface="+mn-ea"/>
                <a:cs typeface="+mn-cs"/>
              </a:rPr>
              <a:t> du 17 </a:t>
            </a:r>
            <a:r>
              <a:rPr lang="es-ES" sz="1200" kern="1200" dirty="0" err="1">
                <a:solidFill>
                  <a:schemeClr val="tx1"/>
                </a:solidFill>
                <a:effectLst/>
                <a:latin typeface="+mn-lt"/>
                <a:ea typeface="+mn-ea"/>
                <a:cs typeface="+mn-cs"/>
              </a:rPr>
              <a:t>août</a:t>
            </a:r>
            <a:r>
              <a:rPr lang="es-ES" sz="1200" kern="1200" dirty="0">
                <a:solidFill>
                  <a:schemeClr val="tx1"/>
                </a:solidFill>
                <a:effectLst/>
                <a:latin typeface="+mn-lt"/>
                <a:ea typeface="+mn-ea"/>
                <a:cs typeface="+mn-cs"/>
              </a:rPr>
              <a:t> 2015 a </a:t>
            </a:r>
            <a:r>
              <a:rPr lang="es-ES" sz="1200" kern="1200" dirty="0" err="1">
                <a:solidFill>
                  <a:schemeClr val="tx1"/>
                </a:solidFill>
                <a:effectLst/>
                <a:latin typeface="+mn-lt"/>
                <a:ea typeface="+mn-ea"/>
                <a:cs typeface="+mn-cs"/>
              </a:rPr>
              <a:t>déjà</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introduit</a:t>
            </a:r>
            <a:r>
              <a:rPr lang="es-ES" sz="1200" kern="1200" dirty="0">
                <a:solidFill>
                  <a:schemeClr val="tx1"/>
                </a:solidFill>
                <a:effectLst/>
                <a:latin typeface="+mn-lt"/>
                <a:ea typeface="+mn-ea"/>
                <a:cs typeface="+mn-cs"/>
              </a:rPr>
              <a:t> une </a:t>
            </a:r>
            <a:r>
              <a:rPr lang="es-ES" sz="1200" b="1" kern="1200" dirty="0" err="1">
                <a:solidFill>
                  <a:schemeClr val="tx1"/>
                </a:solidFill>
                <a:effectLst/>
                <a:latin typeface="+mn-lt"/>
                <a:ea typeface="+mn-ea"/>
                <a:cs typeface="+mn-cs"/>
              </a:rPr>
              <a:t>surveillance</a:t>
            </a:r>
            <a:r>
              <a:rPr lang="es-ES" sz="1200" b="1"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médicale</a:t>
            </a:r>
            <a:r>
              <a:rPr lang="es-ES" sz="1200" b="1"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spécifique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dans</a:t>
            </a:r>
            <a:r>
              <a:rPr lang="es-ES" sz="1200" kern="1200" dirty="0">
                <a:solidFill>
                  <a:schemeClr val="tx1"/>
                </a:solidFill>
                <a:effectLst/>
                <a:latin typeface="+mn-lt"/>
                <a:ea typeface="+mn-ea"/>
                <a:cs typeface="+mn-cs"/>
              </a:rPr>
              <a:t> le </a:t>
            </a:r>
            <a:r>
              <a:rPr lang="es-ES" sz="1200" kern="1200" dirty="0" err="1">
                <a:solidFill>
                  <a:schemeClr val="tx1"/>
                </a:solidFill>
                <a:effectLst/>
                <a:latin typeface="+mn-lt"/>
                <a:ea typeface="+mn-ea"/>
                <a:cs typeface="+mn-cs"/>
              </a:rPr>
              <a:t>Code</a:t>
            </a:r>
            <a:r>
              <a:rPr lang="es-ES" sz="1200" kern="1200" dirty="0">
                <a:solidFill>
                  <a:schemeClr val="tx1"/>
                </a:solidFill>
                <a:effectLst/>
                <a:latin typeface="+mn-lt"/>
                <a:ea typeface="+mn-ea"/>
                <a:cs typeface="+mn-cs"/>
              </a:rPr>
              <a:t> du </a:t>
            </a:r>
            <a:r>
              <a:rPr lang="es-ES" sz="1200" kern="1200" dirty="0" err="1">
                <a:solidFill>
                  <a:schemeClr val="tx1"/>
                </a:solidFill>
                <a:effectLst/>
                <a:latin typeface="+mn-lt"/>
                <a:ea typeface="+mn-ea"/>
                <a:cs typeface="+mn-cs"/>
              </a:rPr>
              <a:t>travail</a:t>
            </a:r>
            <a:r>
              <a:rPr lang="es-ES" sz="1200" kern="1200" dirty="0">
                <a:solidFill>
                  <a:schemeClr val="tx1"/>
                </a:solidFill>
                <a:effectLst/>
                <a:latin typeface="+mn-lt"/>
                <a:ea typeface="+mn-ea"/>
                <a:cs typeface="+mn-cs"/>
              </a:rPr>
              <a:t> </a:t>
            </a:r>
            <a:r>
              <a:rPr lang="es-ES" sz="1200" i="1" kern="1200" dirty="0">
                <a:solidFill>
                  <a:schemeClr val="tx1"/>
                </a:solidFill>
                <a:effectLst/>
                <a:latin typeface="+mn-lt"/>
                <a:ea typeface="+mn-ea"/>
                <a:cs typeface="+mn-cs"/>
              </a:rPr>
              <a:t>(art. L. 4624-4).</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Celle</a:t>
            </a:r>
            <a:r>
              <a:rPr lang="es-ES" sz="1200" kern="1200" dirty="0">
                <a:solidFill>
                  <a:schemeClr val="tx1"/>
                </a:solidFill>
                <a:effectLst/>
                <a:latin typeface="+mn-lt"/>
                <a:ea typeface="+mn-ea"/>
                <a:cs typeface="+mn-cs"/>
              </a:rPr>
              <a:t>-ci </a:t>
            </a:r>
            <a:r>
              <a:rPr lang="es-ES" sz="1200" kern="1200" dirty="0" err="1">
                <a:solidFill>
                  <a:schemeClr val="tx1"/>
                </a:solidFill>
                <a:effectLst/>
                <a:latin typeface="+mn-lt"/>
                <a:ea typeface="+mn-ea"/>
                <a:cs typeface="+mn-cs"/>
              </a:rPr>
              <a:t>s’applique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aux</a:t>
            </a:r>
            <a:r>
              <a:rPr lang="es-ES" sz="1200" kern="1200" dirty="0">
                <a:solidFill>
                  <a:schemeClr val="tx1"/>
                </a:solidFill>
                <a:effectLst/>
                <a:latin typeface="+mn-lt"/>
                <a:ea typeface="+mn-ea"/>
                <a:cs typeface="+mn-cs"/>
              </a:rPr>
              <a:t> « </a:t>
            </a:r>
            <a:r>
              <a:rPr lang="es-ES" sz="1200" kern="1200" dirty="0" err="1">
                <a:solidFill>
                  <a:schemeClr val="tx1"/>
                </a:solidFill>
                <a:effectLst/>
                <a:latin typeface="+mn-lt"/>
                <a:ea typeface="+mn-ea"/>
                <a:cs typeface="+mn-cs"/>
              </a:rPr>
              <a:t>travailleurs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affectés</a:t>
            </a:r>
            <a:r>
              <a:rPr lang="es-ES" sz="1200" kern="1200" dirty="0">
                <a:solidFill>
                  <a:schemeClr val="tx1"/>
                </a:solidFill>
                <a:effectLst/>
                <a:latin typeface="+mn-lt"/>
                <a:ea typeface="+mn-ea"/>
                <a:cs typeface="+mn-cs"/>
              </a:rPr>
              <a:t> à des postes </a:t>
            </a:r>
            <a:r>
              <a:rPr lang="es-ES" sz="1200" kern="1200" dirty="0" err="1">
                <a:solidFill>
                  <a:schemeClr val="tx1"/>
                </a:solidFill>
                <a:effectLst/>
                <a:latin typeface="+mn-lt"/>
                <a:ea typeface="+mn-ea"/>
                <a:cs typeface="+mn-cs"/>
              </a:rPr>
              <a:t>présentant</a:t>
            </a:r>
            <a:r>
              <a:rPr lang="es-ES" sz="1200" kern="1200" dirty="0">
                <a:solidFill>
                  <a:schemeClr val="tx1"/>
                </a:solidFill>
                <a:effectLst/>
                <a:latin typeface="+mn-lt"/>
                <a:ea typeface="+mn-ea"/>
                <a:cs typeface="+mn-cs"/>
              </a:rPr>
              <a:t> des risques </a:t>
            </a:r>
            <a:r>
              <a:rPr lang="es-ES" sz="1200" kern="1200" dirty="0" err="1">
                <a:solidFill>
                  <a:schemeClr val="tx1"/>
                </a:solidFill>
                <a:effectLst/>
                <a:latin typeface="+mn-lt"/>
                <a:ea typeface="+mn-ea"/>
                <a:cs typeface="+mn-cs"/>
              </a:rPr>
              <a:t>particuliers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pour</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leur</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santé</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ou</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leur</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sécurité</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celles</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leurs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collègues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ou</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tiers</a:t>
            </a:r>
            <a:r>
              <a:rPr lang="es-ES" sz="1200" kern="1200" dirty="0">
                <a:solidFill>
                  <a:schemeClr val="tx1"/>
                </a:solidFill>
                <a:effectLst/>
                <a:latin typeface="+mn-lt"/>
                <a:ea typeface="+mn-ea"/>
                <a:cs typeface="+mn-cs"/>
              </a:rPr>
              <a:t> et les salariés </a:t>
            </a:r>
            <a:r>
              <a:rPr lang="es-ES" sz="1200" kern="1200" dirty="0" err="1">
                <a:solidFill>
                  <a:schemeClr val="tx1"/>
                </a:solidFill>
                <a:effectLst/>
                <a:latin typeface="+mn-lt"/>
                <a:ea typeface="+mn-ea"/>
                <a:cs typeface="+mn-cs"/>
              </a:rPr>
              <a:t>dont</a:t>
            </a:r>
            <a:r>
              <a:rPr lang="es-ES" sz="1200" kern="1200" dirty="0">
                <a:solidFill>
                  <a:schemeClr val="tx1"/>
                </a:solidFill>
                <a:effectLst/>
                <a:latin typeface="+mn-lt"/>
                <a:ea typeface="+mn-ea"/>
                <a:cs typeface="+mn-cs"/>
              </a:rPr>
              <a:t> la </a:t>
            </a:r>
            <a:r>
              <a:rPr lang="es-ES" sz="1200" kern="1200" dirty="0" err="1">
                <a:solidFill>
                  <a:schemeClr val="tx1"/>
                </a:solidFill>
                <a:effectLst/>
                <a:latin typeface="+mn-lt"/>
                <a:ea typeface="+mn-ea"/>
                <a:cs typeface="+mn-cs"/>
              </a:rPr>
              <a:t>situation</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personnelle</a:t>
            </a:r>
            <a:r>
              <a:rPr lang="es-ES" sz="1200" kern="1200" dirty="0">
                <a:solidFill>
                  <a:schemeClr val="tx1"/>
                </a:solidFill>
                <a:effectLst/>
                <a:latin typeface="+mn-lt"/>
                <a:ea typeface="+mn-ea"/>
                <a:cs typeface="+mn-cs"/>
              </a:rPr>
              <a:t> le </a:t>
            </a:r>
            <a:r>
              <a:rPr lang="es-ES" sz="1200" kern="1200" dirty="0" err="1">
                <a:solidFill>
                  <a:schemeClr val="tx1"/>
                </a:solidFill>
                <a:effectLst/>
                <a:latin typeface="+mn-lt"/>
                <a:ea typeface="+mn-ea"/>
                <a:cs typeface="+mn-cs"/>
              </a:rPr>
              <a:t>justifie</a:t>
            </a:r>
            <a:r>
              <a:rPr lang="es-ES" sz="1200" kern="1200" dirty="0">
                <a:solidFill>
                  <a:schemeClr val="tx1"/>
                </a:solidFill>
                <a:effectLst/>
                <a:latin typeface="+mn-lt"/>
                <a:ea typeface="+mn-ea"/>
                <a:cs typeface="+mn-cs"/>
              </a:rPr>
              <a:t> ». Le </a:t>
            </a:r>
            <a:r>
              <a:rPr lang="es-ES" sz="1200" b="1" kern="1200" dirty="0" err="1">
                <a:solidFill>
                  <a:schemeClr val="tx1"/>
                </a:solidFill>
                <a:effectLst/>
                <a:latin typeface="+mn-lt"/>
                <a:ea typeface="+mn-ea"/>
                <a:cs typeface="+mn-cs"/>
              </a:rPr>
              <a:t>projet</a:t>
            </a:r>
            <a:r>
              <a:rPr lang="es-ES" sz="1200" b="1" kern="1200" dirty="0">
                <a:solidFill>
                  <a:schemeClr val="tx1"/>
                </a:solidFill>
                <a:effectLst/>
                <a:latin typeface="+mn-lt"/>
                <a:ea typeface="+mn-ea"/>
                <a:cs typeface="+mn-cs"/>
              </a:rPr>
              <a:t> de </a:t>
            </a:r>
            <a:r>
              <a:rPr lang="es-ES" sz="1200" b="1" kern="1200" dirty="0" err="1">
                <a:solidFill>
                  <a:schemeClr val="tx1"/>
                </a:solidFill>
                <a:effectLst/>
                <a:latin typeface="+mn-lt"/>
                <a:ea typeface="+mn-ea"/>
                <a:cs typeface="+mn-cs"/>
              </a:rPr>
              <a:t>loi</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Travail</a:t>
            </a:r>
            <a:r>
              <a:rPr lang="es-ES" sz="1200"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supprime</a:t>
            </a:r>
            <a:r>
              <a:rPr lang="es-ES" sz="1200" kern="1200" dirty="0">
                <a:solidFill>
                  <a:schemeClr val="tx1"/>
                </a:solidFill>
                <a:effectLst/>
                <a:latin typeface="+mn-lt"/>
                <a:ea typeface="+mn-ea"/>
                <a:cs typeface="+mn-cs"/>
              </a:rPr>
              <a:t> la </a:t>
            </a:r>
            <a:r>
              <a:rPr lang="es-ES" sz="1200" b="1" kern="1200" dirty="0" err="1">
                <a:solidFill>
                  <a:schemeClr val="tx1"/>
                </a:solidFill>
                <a:effectLst/>
                <a:latin typeface="+mn-lt"/>
                <a:ea typeface="+mn-ea"/>
                <a:cs typeface="+mn-cs"/>
              </a:rPr>
              <a:t>référence</a:t>
            </a:r>
            <a:r>
              <a:rPr lang="es-ES" sz="1200" kern="1200" dirty="0">
                <a:solidFill>
                  <a:schemeClr val="tx1"/>
                </a:solidFill>
                <a:effectLst/>
                <a:latin typeface="+mn-lt"/>
                <a:ea typeface="+mn-ea"/>
                <a:cs typeface="+mn-cs"/>
              </a:rPr>
              <a:t> à la </a:t>
            </a:r>
            <a:r>
              <a:rPr lang="es-ES" sz="1200" b="1" kern="1200" dirty="0" err="1">
                <a:solidFill>
                  <a:schemeClr val="tx1"/>
                </a:solidFill>
                <a:effectLst/>
                <a:latin typeface="+mn-lt"/>
                <a:ea typeface="+mn-ea"/>
                <a:cs typeface="+mn-cs"/>
              </a:rPr>
              <a:t>situation</a:t>
            </a:r>
            <a:r>
              <a:rPr lang="es-ES" sz="1200" b="1"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personnelle</a:t>
            </a:r>
            <a:r>
              <a:rPr lang="es-ES" sz="1200" kern="1200" dirty="0">
                <a:solidFill>
                  <a:schemeClr val="tx1"/>
                </a:solidFill>
                <a:effectLst/>
                <a:latin typeface="+mn-lt"/>
                <a:ea typeface="+mn-ea"/>
                <a:cs typeface="+mn-cs"/>
              </a:rPr>
              <a:t> du salarié. </a:t>
            </a:r>
            <a:r>
              <a:rPr lang="es-ES" sz="1200" kern="1200" dirty="0" err="1">
                <a:solidFill>
                  <a:schemeClr val="tx1"/>
                </a:solidFill>
                <a:effectLst/>
                <a:latin typeface="+mn-lt"/>
                <a:ea typeface="+mn-ea"/>
                <a:cs typeface="+mn-cs"/>
              </a:rPr>
              <a:t>Seuls</a:t>
            </a:r>
            <a:r>
              <a:rPr lang="es-ES" sz="1200" kern="1200" dirty="0">
                <a:solidFill>
                  <a:schemeClr val="tx1"/>
                </a:solidFill>
                <a:effectLst/>
                <a:latin typeface="+mn-lt"/>
                <a:ea typeface="+mn-ea"/>
                <a:cs typeface="+mn-cs"/>
              </a:rPr>
              <a:t> les salariés </a:t>
            </a:r>
            <a:r>
              <a:rPr lang="es-ES" sz="1200" kern="1200" dirty="0" err="1">
                <a:solidFill>
                  <a:schemeClr val="tx1"/>
                </a:solidFill>
                <a:effectLst/>
                <a:latin typeface="+mn-lt"/>
                <a:ea typeface="+mn-ea"/>
                <a:cs typeface="+mn-cs"/>
              </a:rPr>
              <a:t>exposés</a:t>
            </a:r>
            <a:r>
              <a:rPr lang="es-ES" sz="1200" kern="1200" dirty="0">
                <a:solidFill>
                  <a:schemeClr val="tx1"/>
                </a:solidFill>
                <a:effectLst/>
                <a:latin typeface="+mn-lt"/>
                <a:ea typeface="+mn-ea"/>
                <a:cs typeface="+mn-cs"/>
              </a:rPr>
              <a:t>, sur </a:t>
            </a:r>
            <a:r>
              <a:rPr lang="es-ES" sz="1200" kern="1200" dirty="0" err="1">
                <a:solidFill>
                  <a:schemeClr val="tx1"/>
                </a:solidFill>
                <a:effectLst/>
                <a:latin typeface="+mn-lt"/>
                <a:ea typeface="+mn-ea"/>
                <a:cs typeface="+mn-cs"/>
              </a:rPr>
              <a:t>leur</a:t>
            </a:r>
            <a:r>
              <a:rPr lang="es-ES" sz="1200" kern="1200" dirty="0">
                <a:solidFill>
                  <a:schemeClr val="tx1"/>
                </a:solidFill>
                <a:effectLst/>
                <a:latin typeface="+mn-lt"/>
                <a:ea typeface="+mn-ea"/>
                <a:cs typeface="+mn-cs"/>
              </a:rPr>
              <a:t> poste de </a:t>
            </a:r>
            <a:r>
              <a:rPr lang="es-ES" sz="1200" kern="1200" dirty="0" err="1">
                <a:solidFill>
                  <a:schemeClr val="tx1"/>
                </a:solidFill>
                <a:effectLst/>
                <a:latin typeface="+mn-lt"/>
                <a:ea typeface="+mn-ea"/>
                <a:cs typeface="+mn-cs"/>
              </a:rPr>
              <a:t>travail</a:t>
            </a:r>
            <a:r>
              <a:rPr lang="es-ES" sz="1200" kern="1200" dirty="0">
                <a:solidFill>
                  <a:schemeClr val="tx1"/>
                </a:solidFill>
                <a:effectLst/>
                <a:latin typeface="+mn-lt"/>
                <a:ea typeface="+mn-ea"/>
                <a:cs typeface="+mn-cs"/>
              </a:rPr>
              <a:t>, à des risques graves </a:t>
            </a:r>
            <a:r>
              <a:rPr lang="es-ES" sz="1200" kern="1200" dirty="0" err="1">
                <a:solidFill>
                  <a:schemeClr val="tx1"/>
                </a:solidFill>
                <a:effectLst/>
                <a:latin typeface="+mn-lt"/>
                <a:ea typeface="+mn-ea"/>
                <a:cs typeface="+mn-cs"/>
              </a:rPr>
              <a:t>pour</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leur</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santé</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ou</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leur</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sécurité</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celles</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collègues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ou</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tiers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pourraient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être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concernés</a:t>
            </a:r>
            <a:r>
              <a:rPr lang="es-ES" sz="1200" kern="1200" dirty="0">
                <a:solidFill>
                  <a:schemeClr val="tx1"/>
                </a:solidFill>
                <a:effectLst/>
                <a:latin typeface="+mn-lt"/>
                <a:ea typeface="+mn-ea"/>
                <a:cs typeface="+mn-cs"/>
              </a:rPr>
              <a:t> par le </a:t>
            </a:r>
            <a:r>
              <a:rPr lang="es-ES" sz="1200" kern="1200" dirty="0" err="1">
                <a:solidFill>
                  <a:schemeClr val="tx1"/>
                </a:solidFill>
                <a:effectLst/>
                <a:latin typeface="+mn-lt"/>
                <a:ea typeface="+mn-ea"/>
                <a:cs typeface="+mn-cs"/>
              </a:rPr>
              <a:t>suivi</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individuel</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renforcé</a:t>
            </a:r>
            <a:r>
              <a:rPr lang="es-ES" sz="1200" kern="1200" dirty="0">
                <a:solidFill>
                  <a:schemeClr val="tx1"/>
                </a:solidFill>
                <a:effectLst/>
                <a:latin typeface="+mn-lt"/>
                <a:ea typeface="+mn-ea"/>
                <a:cs typeface="+mn-cs"/>
              </a:rPr>
              <a:t>. Le </a:t>
            </a:r>
            <a:r>
              <a:rPr lang="es-ES" sz="1200" kern="1200" dirty="0" err="1">
                <a:solidFill>
                  <a:schemeClr val="tx1"/>
                </a:solidFill>
                <a:effectLst/>
                <a:latin typeface="+mn-lt"/>
                <a:ea typeface="+mn-ea"/>
                <a:cs typeface="+mn-cs"/>
              </a:rPr>
              <a:t>projet</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loi</a:t>
            </a:r>
            <a:r>
              <a:rPr lang="es-ES" sz="1200"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précise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également</a:t>
            </a:r>
            <a:r>
              <a:rPr lang="es-ES" sz="1200" kern="1200" dirty="0">
                <a:solidFill>
                  <a:schemeClr val="tx1"/>
                </a:solidFill>
                <a:effectLst/>
                <a:latin typeface="+mn-lt"/>
                <a:ea typeface="+mn-ea"/>
                <a:cs typeface="+mn-cs"/>
              </a:rPr>
              <a:t> la </a:t>
            </a:r>
            <a:r>
              <a:rPr lang="es-ES" sz="1200" b="1" kern="1200" dirty="0" err="1">
                <a:solidFill>
                  <a:schemeClr val="tx1"/>
                </a:solidFill>
                <a:effectLst/>
                <a:latin typeface="+mn-lt"/>
                <a:ea typeface="+mn-ea"/>
                <a:cs typeface="+mn-cs"/>
              </a:rPr>
              <a:t>notion</a:t>
            </a:r>
            <a:r>
              <a:rPr lang="es-ES" sz="1200" b="1" kern="1200" dirty="0">
                <a:solidFill>
                  <a:schemeClr val="tx1"/>
                </a:solidFill>
                <a:effectLst/>
                <a:latin typeface="+mn-lt"/>
                <a:ea typeface="+mn-ea"/>
                <a:cs typeface="+mn-cs"/>
              </a:rPr>
              <a:t> de « </a:t>
            </a:r>
            <a:r>
              <a:rPr lang="es-ES" sz="1200" b="1" kern="1200" dirty="0" err="1">
                <a:solidFill>
                  <a:schemeClr val="tx1"/>
                </a:solidFill>
                <a:effectLst/>
                <a:latin typeface="+mn-lt"/>
                <a:ea typeface="+mn-ea"/>
                <a:cs typeface="+mn-cs"/>
              </a:rPr>
              <a:t>tiers</a:t>
            </a:r>
            <a:r>
              <a:rPr lang="es-ES" sz="1200" b="1" kern="1200" dirty="0">
                <a:solidFill>
                  <a:schemeClr val="tx1"/>
                </a:solidFill>
                <a:effectLst/>
                <a:latin typeface="+mn-lt"/>
                <a:ea typeface="+mn-ea"/>
                <a:cs typeface="+mn-cs"/>
              </a:rPr>
              <a:t> » </a:t>
            </a:r>
            <a:r>
              <a:rPr lang="es-ES" sz="1200" b="1" kern="1200" dirty="0" err="1">
                <a:solidFill>
                  <a:schemeClr val="tx1"/>
                </a:solidFill>
                <a:effectLst/>
                <a:latin typeface="+mn-lt"/>
                <a:ea typeface="+mn-ea"/>
                <a:cs typeface="+mn-cs"/>
              </a:rPr>
              <a:t>impactés</a:t>
            </a:r>
            <a:r>
              <a:rPr lang="es-ES" sz="1200" kern="1200" dirty="0">
                <a:solidFill>
                  <a:schemeClr val="tx1"/>
                </a:solidFill>
                <a:effectLst/>
                <a:latin typeface="+mn-lt"/>
                <a:ea typeface="+mn-ea"/>
                <a:cs typeface="+mn-cs"/>
              </a:rPr>
              <a:t> par les </a:t>
            </a:r>
            <a:r>
              <a:rPr lang="es-ES" sz="1200" kern="1200" dirty="0" err="1">
                <a:solidFill>
                  <a:schemeClr val="tx1"/>
                </a:solidFill>
                <a:effectLst/>
                <a:latin typeface="+mn-lt"/>
                <a:ea typeface="+mn-ea"/>
                <a:cs typeface="+mn-cs"/>
              </a:rPr>
              <a:t>actions</a:t>
            </a:r>
            <a:r>
              <a:rPr lang="es-ES" sz="1200" kern="1200" dirty="0">
                <a:solidFill>
                  <a:schemeClr val="tx1"/>
                </a:solidFill>
                <a:effectLst/>
                <a:latin typeface="+mn-lt"/>
                <a:ea typeface="+mn-ea"/>
                <a:cs typeface="+mn-cs"/>
              </a:rPr>
              <a:t> du salarié, </a:t>
            </a:r>
            <a:r>
              <a:rPr lang="es-ES" sz="1200" kern="1200" dirty="0" err="1">
                <a:solidFill>
                  <a:schemeClr val="tx1"/>
                </a:solidFill>
                <a:effectLst/>
                <a:latin typeface="+mn-lt"/>
                <a:ea typeface="+mn-ea"/>
                <a:cs typeface="+mn-cs"/>
              </a:rPr>
              <a:t>qui</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avait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été</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introduite</a:t>
            </a:r>
            <a:r>
              <a:rPr lang="es-ES" sz="1200" kern="1200" dirty="0">
                <a:solidFill>
                  <a:schemeClr val="tx1"/>
                </a:solidFill>
                <a:effectLst/>
                <a:latin typeface="+mn-lt"/>
                <a:ea typeface="+mn-ea"/>
                <a:cs typeface="+mn-cs"/>
              </a:rPr>
              <a:t> par la </a:t>
            </a:r>
            <a:r>
              <a:rPr lang="es-ES" sz="1200" kern="1200" dirty="0" err="1">
                <a:solidFill>
                  <a:schemeClr val="tx1"/>
                </a:solidFill>
                <a:effectLst/>
                <a:latin typeface="+mn-lt"/>
                <a:ea typeface="+mn-ea"/>
                <a:cs typeface="+mn-cs"/>
              </a:rPr>
              <a:t>loi</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Rebsamen</a:t>
            </a:r>
            <a:r>
              <a:rPr lang="es-ES" sz="1200" kern="1200" dirty="0">
                <a:solidFill>
                  <a:schemeClr val="tx1"/>
                </a:solidFill>
                <a:effectLst/>
                <a:latin typeface="+mn-lt"/>
                <a:ea typeface="+mn-ea"/>
                <a:cs typeface="+mn-cs"/>
              </a:rPr>
              <a:t> : </a:t>
            </a:r>
            <a:r>
              <a:rPr lang="es-ES" sz="1200" kern="1200" dirty="0" err="1">
                <a:solidFill>
                  <a:schemeClr val="tx1"/>
                </a:solidFill>
                <a:effectLst/>
                <a:latin typeface="+mn-lt"/>
                <a:ea typeface="+mn-ea"/>
                <a:cs typeface="+mn-cs"/>
              </a:rPr>
              <a:t>seuls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seraient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visés</a:t>
            </a:r>
            <a:r>
              <a:rPr lang="es-ES" sz="1200" kern="1200" dirty="0">
                <a:solidFill>
                  <a:schemeClr val="tx1"/>
                </a:solidFill>
                <a:effectLst/>
                <a:latin typeface="+mn-lt"/>
                <a:ea typeface="+mn-ea"/>
                <a:cs typeface="+mn-cs"/>
              </a:rPr>
              <a:t> les </a:t>
            </a:r>
            <a:r>
              <a:rPr lang="es-ES" sz="1200" kern="1200" dirty="0" err="1">
                <a:solidFill>
                  <a:schemeClr val="tx1"/>
                </a:solidFill>
                <a:effectLst/>
                <a:latin typeface="+mn-lt"/>
                <a:ea typeface="+mn-ea"/>
                <a:cs typeface="+mn-cs"/>
              </a:rPr>
              <a:t>tiers</a:t>
            </a:r>
            <a:r>
              <a:rPr lang="es-ES" sz="1200"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évoluant</a:t>
            </a:r>
            <a:r>
              <a:rPr lang="es-ES" sz="1200" b="1"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dans</a:t>
            </a:r>
            <a:r>
              <a:rPr lang="es-ES" sz="1200" b="1"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l’environnement</a:t>
            </a:r>
            <a:r>
              <a:rPr lang="es-ES" sz="1200" b="1"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immédiat</a:t>
            </a:r>
            <a:r>
              <a:rPr lang="es-ES" sz="1200" b="1" kern="1200" dirty="0">
                <a:solidFill>
                  <a:schemeClr val="tx1"/>
                </a:solidFill>
                <a:effectLst/>
                <a:latin typeface="+mn-lt"/>
                <a:ea typeface="+mn-ea"/>
                <a:cs typeface="+mn-cs"/>
              </a:rPr>
              <a:t> de </a:t>
            </a:r>
            <a:r>
              <a:rPr lang="es-ES" sz="1200" b="1" kern="1200" dirty="0" err="1">
                <a:solidFill>
                  <a:schemeClr val="tx1"/>
                </a:solidFill>
                <a:effectLst/>
                <a:latin typeface="+mn-lt"/>
                <a:ea typeface="+mn-ea"/>
                <a:cs typeface="+mn-cs"/>
              </a:rPr>
              <a:t>travail</a:t>
            </a:r>
            <a:r>
              <a:rPr lang="es-ES" sz="1200" b="1" kern="1200" dirty="0">
                <a:solidFill>
                  <a:schemeClr val="tx1"/>
                </a:solidFill>
                <a:effectLst/>
                <a:latin typeface="+mn-lt"/>
                <a:ea typeface="+mn-ea"/>
                <a:cs typeface="+mn-cs"/>
              </a:rPr>
              <a:t> du salarié.</a:t>
            </a:r>
            <a:endParaRPr lang="fr-FR" sz="1200" kern="1200" dirty="0">
              <a:solidFill>
                <a:schemeClr val="tx1"/>
              </a:solidFill>
              <a:effectLst/>
              <a:latin typeface="+mn-lt"/>
              <a:ea typeface="+mn-ea"/>
              <a:cs typeface="+mn-cs"/>
            </a:endParaRPr>
          </a:p>
          <a:p>
            <a:r>
              <a:rPr lang="es-ES" sz="1200" kern="1200" dirty="0" err="1">
                <a:solidFill>
                  <a:schemeClr val="tx1"/>
                </a:solidFill>
                <a:effectLst/>
                <a:latin typeface="+mn-lt"/>
                <a:ea typeface="+mn-ea"/>
                <a:cs typeface="+mn-cs"/>
              </a:rPr>
              <a:t>Actuellement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c’est</a:t>
            </a:r>
            <a:r>
              <a:rPr lang="es-ES" sz="1200" kern="1200" dirty="0">
                <a:solidFill>
                  <a:schemeClr val="tx1"/>
                </a:solidFill>
                <a:effectLst/>
                <a:latin typeface="+mn-lt"/>
                <a:ea typeface="+mn-ea"/>
                <a:cs typeface="+mn-cs"/>
              </a:rPr>
              <a:t> le </a:t>
            </a:r>
            <a:r>
              <a:rPr lang="es-ES" sz="1200" kern="1200" dirty="0" err="1">
                <a:solidFill>
                  <a:schemeClr val="tx1"/>
                </a:solidFill>
                <a:effectLst/>
                <a:latin typeface="+mn-lt"/>
                <a:ea typeface="+mn-ea"/>
                <a:cs typeface="+mn-cs"/>
              </a:rPr>
              <a:t>médecin</a:t>
            </a:r>
            <a:r>
              <a:rPr lang="es-ES" sz="1200" kern="1200" dirty="0">
                <a:solidFill>
                  <a:schemeClr val="tx1"/>
                </a:solidFill>
                <a:effectLst/>
                <a:latin typeface="+mn-lt"/>
                <a:ea typeface="+mn-ea"/>
                <a:cs typeface="+mn-cs"/>
              </a:rPr>
              <a:t> du </a:t>
            </a:r>
            <a:r>
              <a:rPr lang="es-ES" sz="1200" kern="1200" dirty="0" err="1">
                <a:solidFill>
                  <a:schemeClr val="tx1"/>
                </a:solidFill>
                <a:effectLst/>
                <a:latin typeface="+mn-lt"/>
                <a:ea typeface="+mn-ea"/>
                <a:cs typeface="+mn-cs"/>
              </a:rPr>
              <a:t>travail</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qui</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décide</a:t>
            </a:r>
            <a:r>
              <a:rPr lang="es-ES" sz="1200" kern="1200" dirty="0">
                <a:solidFill>
                  <a:schemeClr val="tx1"/>
                </a:solidFill>
                <a:effectLst/>
                <a:latin typeface="+mn-lt"/>
                <a:ea typeface="+mn-ea"/>
                <a:cs typeface="+mn-cs"/>
              </a:rPr>
              <a:t> des </a:t>
            </a:r>
            <a:r>
              <a:rPr lang="es-ES" sz="1200" kern="1200" dirty="0" err="1">
                <a:solidFill>
                  <a:schemeClr val="tx1"/>
                </a:solidFill>
                <a:effectLst/>
                <a:latin typeface="+mn-lt"/>
                <a:ea typeface="+mn-ea"/>
                <a:cs typeface="+mn-cs"/>
              </a:rPr>
              <a:t>modalités</a:t>
            </a:r>
            <a:r>
              <a:rPr lang="es-ES" sz="1200" kern="1200" dirty="0">
                <a:solidFill>
                  <a:schemeClr val="tx1"/>
                </a:solidFill>
                <a:effectLst/>
                <a:latin typeface="+mn-lt"/>
                <a:ea typeface="+mn-ea"/>
                <a:cs typeface="+mn-cs"/>
              </a:rPr>
              <a:t> de la </a:t>
            </a:r>
            <a:r>
              <a:rPr lang="es-ES" sz="1200" kern="1200" dirty="0" err="1">
                <a:solidFill>
                  <a:schemeClr val="tx1"/>
                </a:solidFill>
                <a:effectLst/>
                <a:latin typeface="+mn-lt"/>
                <a:ea typeface="+mn-ea"/>
                <a:cs typeface="+mn-cs"/>
              </a:rPr>
              <a:t>surveillance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médicale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renforcée</a:t>
            </a:r>
            <a:r>
              <a:rPr lang="es-ES" sz="1200" kern="1200" dirty="0">
                <a:solidFill>
                  <a:schemeClr val="tx1"/>
                </a:solidFill>
                <a:effectLst/>
                <a:latin typeface="+mn-lt"/>
                <a:ea typeface="+mn-ea"/>
                <a:cs typeface="+mn-cs"/>
              </a:rPr>
              <a:t> du salarié, </a:t>
            </a:r>
            <a:r>
              <a:rPr lang="es-ES" sz="1200" kern="1200" dirty="0" err="1">
                <a:solidFill>
                  <a:schemeClr val="tx1"/>
                </a:solidFill>
                <a:effectLst/>
                <a:latin typeface="+mn-lt"/>
                <a:ea typeface="+mn-ea"/>
                <a:cs typeface="+mn-cs"/>
              </a:rPr>
              <a:t>celle</a:t>
            </a:r>
            <a:r>
              <a:rPr lang="es-ES" sz="1200" kern="1200" dirty="0">
                <a:solidFill>
                  <a:schemeClr val="tx1"/>
                </a:solidFill>
                <a:effectLst/>
                <a:latin typeface="+mn-lt"/>
                <a:ea typeface="+mn-ea"/>
                <a:cs typeface="+mn-cs"/>
              </a:rPr>
              <a:t>-ci </a:t>
            </a:r>
            <a:r>
              <a:rPr lang="es-ES" sz="1200" kern="1200" dirty="0" err="1">
                <a:solidFill>
                  <a:schemeClr val="tx1"/>
                </a:solidFill>
                <a:effectLst/>
                <a:latin typeface="+mn-lt"/>
                <a:ea typeface="+mn-ea"/>
                <a:cs typeface="+mn-cs"/>
              </a:rPr>
              <a:t>devant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toutefois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comprendre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au</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moins</a:t>
            </a:r>
            <a:r>
              <a:rPr lang="es-ES" sz="1200" kern="1200" dirty="0">
                <a:solidFill>
                  <a:schemeClr val="tx1"/>
                </a:solidFill>
                <a:effectLst/>
                <a:latin typeface="+mn-lt"/>
                <a:ea typeface="+mn-ea"/>
                <a:cs typeface="+mn-cs"/>
              </a:rPr>
              <a:t> un examen </a:t>
            </a:r>
            <a:r>
              <a:rPr lang="es-ES" sz="1200" kern="1200" dirty="0" err="1">
                <a:solidFill>
                  <a:schemeClr val="tx1"/>
                </a:solidFill>
                <a:effectLst/>
                <a:latin typeface="+mn-lt"/>
                <a:ea typeface="+mn-ea"/>
                <a:cs typeface="+mn-cs"/>
              </a:rPr>
              <a:t>médical</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tous</a:t>
            </a:r>
            <a:r>
              <a:rPr lang="es-ES" sz="1200" kern="1200" dirty="0">
                <a:solidFill>
                  <a:schemeClr val="tx1"/>
                </a:solidFill>
                <a:effectLst/>
                <a:latin typeface="+mn-lt"/>
                <a:ea typeface="+mn-ea"/>
                <a:cs typeface="+mn-cs"/>
              </a:rPr>
              <a:t> les </a:t>
            </a:r>
            <a:r>
              <a:rPr lang="es-ES" sz="1200" kern="1200" dirty="0" err="1">
                <a:solidFill>
                  <a:schemeClr val="tx1"/>
                </a:solidFill>
                <a:effectLst/>
                <a:latin typeface="+mn-lt"/>
                <a:ea typeface="+mn-ea"/>
                <a:cs typeface="+mn-cs"/>
              </a:rPr>
              <a:t>deux</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ans</a:t>
            </a:r>
            <a:r>
              <a:rPr lang="es-ES" sz="1200" kern="1200" dirty="0">
                <a:solidFill>
                  <a:schemeClr val="tx1"/>
                </a:solidFill>
                <a:effectLst/>
                <a:latin typeface="+mn-lt"/>
                <a:ea typeface="+mn-ea"/>
                <a:cs typeface="+mn-cs"/>
              </a:rPr>
              <a:t>. Le </a:t>
            </a:r>
            <a:r>
              <a:rPr lang="es-ES" sz="1200" kern="1200" dirty="0" err="1">
                <a:solidFill>
                  <a:schemeClr val="tx1"/>
                </a:solidFill>
                <a:effectLst/>
                <a:latin typeface="+mn-lt"/>
                <a:ea typeface="+mn-ea"/>
                <a:cs typeface="+mn-cs"/>
              </a:rPr>
              <a:t>projet</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loi</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Travail</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prévoit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qu’un</a:t>
            </a:r>
            <a:r>
              <a:rPr lang="es-ES" sz="1200"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décret</a:t>
            </a:r>
            <a:r>
              <a:rPr lang="es-ES" sz="1200" kern="1200" dirty="0">
                <a:solidFill>
                  <a:schemeClr val="tx1"/>
                </a:solidFill>
                <a:effectLst/>
                <a:latin typeface="+mn-lt"/>
                <a:ea typeface="+mn-ea"/>
                <a:cs typeface="+mn-cs"/>
              </a:rPr>
              <a:t> en </a:t>
            </a:r>
            <a:r>
              <a:rPr lang="es-ES" sz="1200" kern="1200" dirty="0" err="1">
                <a:solidFill>
                  <a:schemeClr val="tx1"/>
                </a:solidFill>
                <a:effectLst/>
                <a:latin typeface="+mn-lt"/>
                <a:ea typeface="+mn-ea"/>
                <a:cs typeface="+mn-cs"/>
              </a:rPr>
              <a:t>Conseil</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d’État</a:t>
            </a:r>
            <a:r>
              <a:rPr lang="es-ES" sz="1200" kern="1200" dirty="0">
                <a:solidFill>
                  <a:schemeClr val="tx1"/>
                </a:solidFill>
                <a:effectLst/>
                <a:latin typeface="+mn-lt"/>
                <a:ea typeface="+mn-ea"/>
                <a:cs typeface="+mn-cs"/>
              </a:rPr>
              <a:t> devrait </a:t>
            </a:r>
            <a:r>
              <a:rPr lang="es-ES" sz="1200" kern="1200" dirty="0" err="1">
                <a:solidFill>
                  <a:schemeClr val="tx1"/>
                </a:solidFill>
                <a:effectLst/>
                <a:latin typeface="+mn-lt"/>
                <a:ea typeface="+mn-ea"/>
                <a:cs typeface="+mn-cs"/>
              </a:rPr>
              <a:t>déterminer</a:t>
            </a:r>
            <a:r>
              <a:rPr lang="es-ES" sz="1200" kern="1200" dirty="0">
                <a:solidFill>
                  <a:schemeClr val="tx1"/>
                </a:solidFill>
                <a:effectLst/>
                <a:latin typeface="+mn-lt"/>
                <a:ea typeface="+mn-ea"/>
                <a:cs typeface="+mn-cs"/>
              </a:rPr>
              <a:t> les </a:t>
            </a:r>
            <a:r>
              <a:rPr lang="es-ES" sz="1200" b="1" kern="1200" dirty="0" err="1">
                <a:solidFill>
                  <a:schemeClr val="tx1"/>
                </a:solidFill>
                <a:effectLst/>
                <a:latin typeface="+mn-lt"/>
                <a:ea typeface="+mn-ea"/>
                <a:cs typeface="+mn-cs"/>
              </a:rPr>
              <a:t>modalités</a:t>
            </a:r>
            <a:r>
              <a:rPr lang="es-ES" sz="1200" b="1"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d’identification</a:t>
            </a:r>
            <a:r>
              <a:rPr lang="es-ES" sz="1200" kern="1200" dirty="0">
                <a:solidFill>
                  <a:schemeClr val="tx1"/>
                </a:solidFill>
                <a:effectLst/>
                <a:latin typeface="+mn-lt"/>
                <a:ea typeface="+mn-ea"/>
                <a:cs typeface="+mn-cs"/>
              </a:rPr>
              <a:t> des salariés </a:t>
            </a:r>
            <a:r>
              <a:rPr lang="es-ES" sz="1200" kern="1200" dirty="0" err="1">
                <a:solidFill>
                  <a:schemeClr val="tx1"/>
                </a:solidFill>
                <a:effectLst/>
                <a:latin typeface="+mn-lt"/>
                <a:ea typeface="+mn-ea"/>
                <a:cs typeface="+mn-cs"/>
              </a:rPr>
              <a:t>travaillant</a:t>
            </a:r>
            <a:r>
              <a:rPr lang="es-ES" sz="1200" kern="1200" dirty="0">
                <a:solidFill>
                  <a:schemeClr val="tx1"/>
                </a:solidFill>
                <a:effectLst/>
                <a:latin typeface="+mn-lt"/>
                <a:ea typeface="+mn-ea"/>
                <a:cs typeface="+mn-cs"/>
              </a:rPr>
              <a:t> sur des postes « à risques » </a:t>
            </a:r>
            <a:r>
              <a:rPr lang="es-ES" sz="1200" kern="1200" dirty="0" err="1">
                <a:solidFill>
                  <a:schemeClr val="tx1"/>
                </a:solidFill>
                <a:effectLst/>
                <a:latin typeface="+mn-lt"/>
                <a:ea typeface="+mn-ea"/>
                <a:cs typeface="+mn-cs"/>
              </a:rPr>
              <a:t>ainsi</a:t>
            </a:r>
            <a:r>
              <a:rPr lang="es-ES" sz="1200" kern="1200" dirty="0">
                <a:solidFill>
                  <a:schemeClr val="tx1"/>
                </a:solidFill>
                <a:effectLst/>
                <a:latin typeface="+mn-lt"/>
                <a:ea typeface="+mn-ea"/>
                <a:cs typeface="+mn-cs"/>
              </a:rPr>
              <a:t> que les </a:t>
            </a:r>
            <a:r>
              <a:rPr lang="es-ES" sz="1200" kern="1200" dirty="0" err="1">
                <a:solidFill>
                  <a:schemeClr val="tx1"/>
                </a:solidFill>
                <a:effectLst/>
                <a:latin typeface="+mn-lt"/>
                <a:ea typeface="+mn-ea"/>
                <a:cs typeface="+mn-cs"/>
              </a:rPr>
              <a:t>modalités</a:t>
            </a:r>
            <a:r>
              <a:rPr lang="es-ES" sz="1200" kern="1200" dirty="0">
                <a:solidFill>
                  <a:schemeClr val="tx1"/>
                </a:solidFill>
                <a:effectLst/>
                <a:latin typeface="+mn-lt"/>
                <a:ea typeface="+mn-ea"/>
                <a:cs typeface="+mn-cs"/>
              </a:rPr>
              <a:t> du </a:t>
            </a:r>
            <a:r>
              <a:rPr lang="es-ES" sz="1200" b="1" kern="1200" dirty="0" err="1">
                <a:solidFill>
                  <a:schemeClr val="tx1"/>
                </a:solidFill>
                <a:effectLst/>
                <a:latin typeface="+mn-lt"/>
                <a:ea typeface="+mn-ea"/>
                <a:cs typeface="+mn-cs"/>
              </a:rPr>
              <a:t>suivi</a:t>
            </a:r>
            <a:r>
              <a:rPr lang="es-ES" sz="1200" b="1"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individuel</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renforcé</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dont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ils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bénéficient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notamment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sa</a:t>
            </a:r>
            <a:r>
              <a:rPr lang="es-ES" sz="1200"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périodicité</a:t>
            </a:r>
            <a:r>
              <a:rPr lang="es-ES" sz="1200" b="1" kern="1200" dirty="0">
                <a:solidFill>
                  <a:schemeClr val="tx1"/>
                </a:solidFill>
                <a:effectLst/>
                <a:latin typeface="+mn-lt"/>
                <a:ea typeface="+mn-ea"/>
                <a:cs typeface="+mn-cs"/>
              </a:rPr>
              <a:t>.</a:t>
            </a:r>
            <a:endParaRPr lang="fr-FR" sz="1200" kern="1200" dirty="0">
              <a:solidFill>
                <a:schemeClr val="tx1"/>
              </a:solidFill>
              <a:effectLst/>
              <a:latin typeface="+mn-lt"/>
              <a:ea typeface="+mn-ea"/>
              <a:cs typeface="+mn-cs"/>
            </a:endParaRPr>
          </a:p>
          <a:p>
            <a:endParaRPr lang="fr-FR" sz="1200" kern="1200" dirty="0">
              <a:solidFill>
                <a:schemeClr val="tx1"/>
              </a:solidFill>
              <a:effectLst/>
              <a:latin typeface="+mn-lt"/>
              <a:ea typeface="+mn-ea"/>
              <a:cs typeface="+mn-cs"/>
            </a:endParaRPr>
          </a:p>
          <a:p>
            <a:pPr lvl="0"/>
            <a:endParaRPr lang="fr-FR" sz="1200" kern="1200" dirty="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pPr/>
              <a:t>17</a:t>
            </a:fld>
            <a:endParaRPr lang="fr-FR"/>
          </a:p>
        </p:txBody>
      </p:sp>
    </p:spTree>
    <p:extLst>
      <p:ext uri="{BB962C8B-B14F-4D97-AF65-F5344CB8AC3E}">
        <p14:creationId xmlns:p14="http://schemas.microsoft.com/office/powerpoint/2010/main" val="40878073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Article</a:t>
            </a:r>
            <a:r>
              <a:rPr lang="fr-FR" baseline="0" dirty="0"/>
              <a:t> L1226-8 modifié :</a:t>
            </a:r>
          </a:p>
          <a:p>
            <a:r>
              <a:rPr lang="fr-FR" sz="1200" kern="1200" dirty="0">
                <a:solidFill>
                  <a:schemeClr val="tx1"/>
                </a:solidFill>
                <a:effectLst/>
                <a:latin typeface="+mn-lt"/>
                <a:ea typeface="+mn-ea"/>
                <a:cs typeface="+mn-cs"/>
              </a:rPr>
              <a:t>A l'issue des périodes de suspension définies à l'article L. 1226-7, le salarié retrouve son emploi ou un emploi similaire assorti d'une rémunération au moins équivalente</a:t>
            </a:r>
            <a:r>
              <a:rPr lang="fr-FR" sz="1200" kern="1200" baseline="0" dirty="0">
                <a:solidFill>
                  <a:schemeClr val="tx1"/>
                </a:solidFill>
                <a:effectLst/>
                <a:latin typeface="+mn-lt"/>
                <a:ea typeface="+mn-ea"/>
                <a:cs typeface="+mn-cs"/>
              </a:rPr>
              <a:t> sauf dans les situations mentionnées à l’article L1226-10 (inaptitude)</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Les conséquences de l'accident ou de la maladie professionnelle ne peuvent entraîner pour l'intéressé aucun retard de promotion ou d'avancement au sein de l‘entreprise.</a:t>
            </a:r>
          </a:p>
          <a:p>
            <a:endParaRPr lang="fr-FR" sz="1200" kern="1200" dirty="0">
              <a:solidFill>
                <a:schemeClr val="tx1"/>
              </a:solidFill>
              <a:effectLst/>
              <a:latin typeface="+mn-lt"/>
              <a:ea typeface="+mn-ea"/>
              <a:cs typeface="+mn-cs"/>
            </a:endParaRPr>
          </a:p>
          <a:p>
            <a:pPr fontAlgn="auto"/>
            <a:r>
              <a:rPr lang="fr-FR" sz="1200" b="0" kern="1200" dirty="0">
                <a:solidFill>
                  <a:schemeClr val="tx1"/>
                </a:solidFill>
                <a:latin typeface="+mn-lt"/>
                <a:ea typeface="+mn-ea"/>
                <a:cs typeface="+mn-cs"/>
              </a:rPr>
              <a:t>L'article 102 de la loi modifie en profondeur les règles applicables en matière d'inaptitude physique du salarié, domaine qui suscite un abondant contentieux.</a:t>
            </a:r>
            <a:br>
              <a:rPr lang="fr-FR" dirty="0"/>
            </a:br>
            <a:r>
              <a:rPr lang="fr-FR" sz="1200" b="0" kern="1200" dirty="0">
                <a:solidFill>
                  <a:schemeClr val="tx1"/>
                </a:solidFill>
                <a:latin typeface="+mn-lt"/>
                <a:ea typeface="+mn-ea"/>
                <a:cs typeface="+mn-cs"/>
              </a:rPr>
              <a:t>Le nouveau dispositif ainsi mis en place n'entre pas en vigueur immédiatement. Sa mise en œuvre nécessite en effet des décrets d'application, à paraître </a:t>
            </a:r>
            <a:r>
              <a:rPr lang="fr-FR" sz="1200" b="1" kern="1200" dirty="0">
                <a:solidFill>
                  <a:schemeClr val="tx1"/>
                </a:solidFill>
                <a:latin typeface="+mn-lt"/>
                <a:ea typeface="+mn-ea"/>
                <a:cs typeface="+mn-cs"/>
              </a:rPr>
              <a:t>au plus tard le 1</a:t>
            </a:r>
            <a:r>
              <a:rPr lang="fr-FR" sz="1200" b="1" kern="1200" baseline="30000" dirty="0">
                <a:solidFill>
                  <a:schemeClr val="tx1"/>
                </a:solidFill>
                <a:latin typeface="+mn-lt"/>
                <a:ea typeface="+mn-ea"/>
                <a:cs typeface="+mn-cs"/>
              </a:rPr>
              <a:t>er</a:t>
            </a:r>
            <a:r>
              <a:rPr lang="fr-FR" sz="1200" b="1" kern="1200" dirty="0">
                <a:solidFill>
                  <a:schemeClr val="tx1"/>
                </a:solidFill>
                <a:latin typeface="+mn-lt"/>
                <a:ea typeface="+mn-ea"/>
                <a:cs typeface="+mn-cs"/>
              </a:rPr>
              <a:t> janvier 2017</a:t>
            </a:r>
            <a:r>
              <a:rPr lang="fr-FR" sz="1200" b="0" kern="1200" dirty="0">
                <a:solidFill>
                  <a:schemeClr val="tx1"/>
                </a:solidFill>
                <a:latin typeface="+mn-lt"/>
                <a:ea typeface="+mn-ea"/>
                <a:cs typeface="+mn-cs"/>
              </a:rPr>
              <a:t> (Loi art. 102, IV).</a:t>
            </a:r>
            <a:br>
              <a:rPr lang="fr-FR" dirty="0"/>
            </a:br>
            <a:br>
              <a:rPr lang="fr-FR" dirty="0"/>
            </a:br>
            <a:br>
              <a:rPr lang="fr-FR" dirty="0"/>
            </a:br>
            <a:r>
              <a:rPr lang="fr-FR" sz="1200" b="0" i="0" kern="1200" dirty="0">
                <a:solidFill>
                  <a:schemeClr val="tx1"/>
                </a:solidFill>
                <a:latin typeface="+mn-lt"/>
                <a:ea typeface="+mn-ea"/>
                <a:cs typeface="+mn-cs"/>
              </a:rPr>
              <a:t>L'avis du médecin du travail </a:t>
            </a:r>
            <a:br>
              <a:rPr lang="fr-FR" dirty="0"/>
            </a:br>
            <a:br>
              <a:rPr lang="fr-FR" dirty="0"/>
            </a:br>
            <a:r>
              <a:rPr lang="fr-FR" sz="1200" b="1" kern="1200" dirty="0">
                <a:solidFill>
                  <a:schemeClr val="tx1"/>
                </a:solidFill>
                <a:latin typeface="+mn-lt"/>
                <a:ea typeface="+mn-ea"/>
                <a:cs typeface="+mn-cs"/>
              </a:rPr>
              <a:t> </a:t>
            </a:r>
            <a:br>
              <a:rPr lang="fr-FR" dirty="0"/>
            </a:br>
            <a:r>
              <a:rPr lang="fr-FR" sz="1200" b="1" kern="1200" dirty="0">
                <a:solidFill>
                  <a:schemeClr val="tx1"/>
                </a:solidFill>
                <a:latin typeface="+mn-lt"/>
                <a:ea typeface="+mn-ea"/>
                <a:cs typeface="+mn-cs"/>
              </a:rPr>
              <a:t>Une définition de l'inaptitude physique insérée dans le Code du travail </a:t>
            </a:r>
            <a:br>
              <a:rPr lang="fr-FR" dirty="0"/>
            </a:br>
            <a:r>
              <a:rPr lang="fr-FR" sz="1200" b="1" kern="1200" dirty="0">
                <a:solidFill>
                  <a:schemeClr val="tx1"/>
                </a:solidFill>
                <a:latin typeface="+mn-lt"/>
                <a:ea typeface="+mn-ea"/>
                <a:cs typeface="+mn-cs"/>
              </a:rPr>
              <a:t>2</a:t>
            </a:r>
            <a:r>
              <a:rPr lang="fr-FR" sz="1200" b="0" kern="1200" dirty="0">
                <a:solidFill>
                  <a:schemeClr val="tx1"/>
                </a:solidFill>
                <a:latin typeface="+mn-lt"/>
                <a:ea typeface="+mn-ea"/>
                <a:cs typeface="+mn-cs"/>
              </a:rPr>
              <a:t>Jusqu'à présent, les notions d'aptitude physique au poste et d'inaptitude physique n'étaient pas expressément définies par le Code du travail. Ces situations étaient envisagées uniquement sous l'angle de la procédure de constatation, par le médecin du travail, d'un tel état, et de leurs conséquences pour le salarié et l'employeur. L'article 102 de la loi comble cette lacune en clarifiant ces notions.</a:t>
            </a:r>
            <a:br>
              <a:rPr lang="fr-FR" dirty="0"/>
            </a:br>
            <a:br>
              <a:rPr lang="fr-FR" dirty="0"/>
            </a:br>
            <a:r>
              <a:rPr lang="fr-FR" sz="1200" b="1" kern="1200" dirty="0">
                <a:solidFill>
                  <a:schemeClr val="tx1"/>
                </a:solidFill>
                <a:latin typeface="+mn-lt"/>
                <a:ea typeface="+mn-ea"/>
                <a:cs typeface="+mn-cs"/>
              </a:rPr>
              <a:t>3</a:t>
            </a:r>
            <a:r>
              <a:rPr lang="fr-FR" sz="1200" b="0" kern="1200" dirty="0">
                <a:solidFill>
                  <a:schemeClr val="tx1"/>
                </a:solidFill>
                <a:latin typeface="+mn-lt"/>
                <a:ea typeface="+mn-ea"/>
                <a:cs typeface="+mn-cs"/>
              </a:rPr>
              <a:t>Un salarié est déclaré </a:t>
            </a:r>
            <a:r>
              <a:rPr lang="fr-FR" sz="1200" b="1" kern="1200" dirty="0">
                <a:solidFill>
                  <a:schemeClr val="tx1"/>
                </a:solidFill>
                <a:latin typeface="+mn-lt"/>
                <a:ea typeface="+mn-ea"/>
                <a:cs typeface="+mn-cs"/>
              </a:rPr>
              <a:t>physiquement inapte</a:t>
            </a:r>
            <a:r>
              <a:rPr lang="fr-FR" sz="1200" b="0" kern="1200" dirty="0">
                <a:solidFill>
                  <a:schemeClr val="tx1"/>
                </a:solidFill>
                <a:latin typeface="+mn-lt"/>
                <a:ea typeface="+mn-ea"/>
                <a:cs typeface="+mn-cs"/>
              </a:rPr>
              <a:t> par le médecin du travail lorsque celui-ci constate qu'aucune mesure d'aménagement, d'adaptation ou de transformation du poste de travail occupé n'est possible, et que l'état de santé de l'intéressé justifie un changement de poste (C. </a:t>
            </a:r>
            <a:r>
              <a:rPr lang="fr-FR" sz="1200" b="0" kern="1200" dirty="0" err="1">
                <a:solidFill>
                  <a:schemeClr val="tx1"/>
                </a:solidFill>
                <a:latin typeface="+mn-lt"/>
                <a:ea typeface="+mn-ea"/>
                <a:cs typeface="+mn-cs"/>
              </a:rPr>
              <a:t>trav</a:t>
            </a:r>
            <a:r>
              <a:rPr lang="fr-FR" sz="1200" b="0" kern="1200" dirty="0">
                <a:solidFill>
                  <a:schemeClr val="tx1"/>
                </a:solidFill>
                <a:latin typeface="+mn-lt"/>
                <a:ea typeface="+mn-ea"/>
                <a:cs typeface="+mn-cs"/>
              </a:rPr>
              <a:t>. art. L 4624-4 nouveau). En conséquence, l'inaptitude physique du salarié impose de chercher un emploi de reclassement au salarié, sauf avis exprès contraire du médecin du travail (voir </a:t>
            </a:r>
            <a:r>
              <a:rPr lang="fr-FR" sz="1200" b="0" u="none" strike="noStrike" kern="1200" dirty="0">
                <a:solidFill>
                  <a:schemeClr val="tx1"/>
                </a:solidFill>
                <a:latin typeface="+mn-lt"/>
                <a:ea typeface="+mn-ea"/>
                <a:cs typeface="+mn-cs"/>
                <a:hlinkClick r:id="rId3"/>
              </a:rPr>
              <a:t>n° 19 s.</a:t>
            </a:r>
            <a:r>
              <a:rPr lang="fr-FR" sz="1200" b="0" kern="1200" dirty="0">
                <a:solidFill>
                  <a:schemeClr val="tx1"/>
                </a:solidFill>
                <a:latin typeface="+mn-lt"/>
                <a:ea typeface="+mn-ea"/>
                <a:cs typeface="+mn-cs"/>
              </a:rPr>
              <a:t>).</a:t>
            </a:r>
            <a:br>
              <a:rPr lang="fr-FR" dirty="0"/>
            </a:br>
            <a:br>
              <a:rPr lang="fr-FR" dirty="0"/>
            </a:br>
            <a:r>
              <a:rPr lang="fr-FR" sz="1200" b="1" kern="1200" dirty="0">
                <a:solidFill>
                  <a:schemeClr val="tx1"/>
                </a:solidFill>
                <a:latin typeface="+mn-lt"/>
                <a:ea typeface="+mn-ea"/>
                <a:cs typeface="+mn-cs"/>
              </a:rPr>
              <a:t>4</a:t>
            </a:r>
            <a:r>
              <a:rPr lang="fr-FR" sz="1200" b="0" kern="1200" dirty="0">
                <a:solidFill>
                  <a:schemeClr val="tx1"/>
                </a:solidFill>
                <a:latin typeface="+mn-lt"/>
                <a:ea typeface="+mn-ea"/>
                <a:cs typeface="+mn-cs"/>
              </a:rPr>
              <a:t>A contrario, le salarié doit être déclaré </a:t>
            </a:r>
            <a:r>
              <a:rPr lang="fr-FR" sz="1200" b="1" kern="1200" dirty="0">
                <a:solidFill>
                  <a:schemeClr val="tx1"/>
                </a:solidFill>
                <a:latin typeface="+mn-lt"/>
                <a:ea typeface="+mn-ea"/>
                <a:cs typeface="+mn-cs"/>
              </a:rPr>
              <a:t>apte</a:t>
            </a:r>
            <a:r>
              <a:rPr lang="fr-FR" sz="1200" b="0" kern="1200" dirty="0">
                <a:solidFill>
                  <a:schemeClr val="tx1"/>
                </a:solidFill>
                <a:latin typeface="+mn-lt"/>
                <a:ea typeface="+mn-ea"/>
                <a:cs typeface="+mn-cs"/>
              </a:rPr>
              <a:t> si son état de santé lui permet d'être réintégré sur son poste, si nécessaire après la mise en œuvre de mesures individuelles d'aménagement, d'adaptation ou de transformation de ce poste, ou d'aménagement du temps de travail (C. </a:t>
            </a:r>
            <a:r>
              <a:rPr lang="fr-FR" sz="1200" b="0" kern="1200" dirty="0" err="1">
                <a:solidFill>
                  <a:schemeClr val="tx1"/>
                </a:solidFill>
                <a:latin typeface="+mn-lt"/>
                <a:ea typeface="+mn-ea"/>
                <a:cs typeface="+mn-cs"/>
              </a:rPr>
              <a:t>trav</a:t>
            </a:r>
            <a:r>
              <a:rPr lang="fr-FR" sz="1200" b="0" kern="1200" dirty="0">
                <a:solidFill>
                  <a:schemeClr val="tx1"/>
                </a:solidFill>
                <a:latin typeface="+mn-lt"/>
                <a:ea typeface="+mn-ea"/>
                <a:cs typeface="+mn-cs"/>
              </a:rPr>
              <a:t>. art. L 4624-3 réécrit).</a:t>
            </a:r>
            <a:br>
              <a:rPr lang="fr-FR" dirty="0"/>
            </a:br>
            <a:r>
              <a:rPr lang="fr-FR" sz="1200" b="0" kern="1200" dirty="0">
                <a:solidFill>
                  <a:schemeClr val="tx1"/>
                </a:solidFill>
                <a:latin typeface="+mn-lt"/>
                <a:ea typeface="+mn-ea"/>
                <a:cs typeface="+mn-cs"/>
              </a:rPr>
              <a:t>En d'autres termes, le salarié est apte s'il peut être maintenu à son poste de travail, à l'identique ou après prise en compte des préconisations formulées par le médecin du travail s'il rend un avis d'aptitude avec réserves.</a:t>
            </a:r>
            <a:br>
              <a:rPr lang="fr-FR" dirty="0"/>
            </a:br>
            <a:br>
              <a:rPr lang="fr-FR" dirty="0"/>
            </a:br>
            <a:r>
              <a:rPr lang="fr-FR" sz="1200" b="1" kern="1200" dirty="0">
                <a:solidFill>
                  <a:schemeClr val="tx1"/>
                </a:solidFill>
                <a:latin typeface="+mn-lt"/>
                <a:ea typeface="+mn-ea"/>
                <a:cs typeface="+mn-cs"/>
              </a:rPr>
              <a:t>A noter</a:t>
            </a:r>
            <a:r>
              <a:rPr lang="fr-FR" dirty="0"/>
              <a:t> </a:t>
            </a:r>
            <a:r>
              <a:rPr lang="fr-FR" sz="1200" b="0" kern="1200" dirty="0">
                <a:solidFill>
                  <a:schemeClr val="tx1"/>
                </a:solidFill>
                <a:latin typeface="+mn-lt"/>
                <a:ea typeface="+mn-ea"/>
                <a:cs typeface="+mn-cs"/>
              </a:rPr>
              <a:t>La loi ne mentionne pas l'obligation pour le médecin du travail de vérifier l'aptitude du salarié à l'occasion de l'</a:t>
            </a:r>
            <a:r>
              <a:rPr lang="fr-FR" sz="1200" b="1" kern="1200" dirty="0">
                <a:solidFill>
                  <a:schemeClr val="tx1"/>
                </a:solidFill>
                <a:latin typeface="+mn-lt"/>
                <a:ea typeface="+mn-ea"/>
                <a:cs typeface="+mn-cs"/>
              </a:rPr>
              <a:t>examen de </a:t>
            </a:r>
            <a:r>
              <a:rPr lang="fr-FR" sz="1200" b="1" kern="1200" dirty="0" err="1">
                <a:solidFill>
                  <a:schemeClr val="tx1"/>
                </a:solidFill>
                <a:latin typeface="+mn-lt"/>
                <a:ea typeface="+mn-ea"/>
                <a:cs typeface="+mn-cs"/>
              </a:rPr>
              <a:t>reprise</a:t>
            </a:r>
            <a:r>
              <a:rPr lang="fr-FR" sz="1200" b="0" kern="1200" dirty="0" err="1">
                <a:solidFill>
                  <a:schemeClr val="tx1"/>
                </a:solidFill>
                <a:latin typeface="+mn-lt"/>
                <a:ea typeface="+mn-ea"/>
                <a:cs typeface="+mn-cs"/>
              </a:rPr>
              <a:t>pratiqué</a:t>
            </a:r>
            <a:r>
              <a:rPr lang="fr-FR" sz="1200" b="0" kern="1200" dirty="0">
                <a:solidFill>
                  <a:schemeClr val="tx1"/>
                </a:solidFill>
                <a:latin typeface="+mn-lt"/>
                <a:ea typeface="+mn-ea"/>
                <a:cs typeface="+mn-cs"/>
              </a:rPr>
              <a:t> après un arrêt de travail pour maladie ou accident. Mais dans la mesure où cette obligation est prévue par des articles inscrits dans la partie réglementaire du Code du travail, elle n'est pas, selon nous, remise en cause.</a:t>
            </a:r>
            <a:br>
              <a:rPr lang="fr-FR" dirty="0"/>
            </a:br>
            <a:br>
              <a:rPr lang="fr-FR" dirty="0"/>
            </a:br>
            <a:r>
              <a:rPr lang="fr-FR" sz="1200" b="1" kern="1200" dirty="0">
                <a:solidFill>
                  <a:schemeClr val="tx1"/>
                </a:solidFill>
                <a:latin typeface="+mn-lt"/>
                <a:ea typeface="+mn-ea"/>
                <a:cs typeface="+mn-cs"/>
              </a:rPr>
              <a:t> </a:t>
            </a:r>
            <a:br>
              <a:rPr lang="fr-FR" dirty="0"/>
            </a:br>
            <a:r>
              <a:rPr lang="fr-FR" sz="1200" b="1" kern="1200" dirty="0">
                <a:solidFill>
                  <a:schemeClr val="tx1"/>
                </a:solidFill>
                <a:latin typeface="+mn-lt"/>
                <a:ea typeface="+mn-ea"/>
                <a:cs typeface="+mn-cs"/>
              </a:rPr>
              <a:t>La procédure de constatation de l'inaptitude physique est remaniée </a:t>
            </a:r>
            <a:br>
              <a:rPr lang="fr-FR" dirty="0"/>
            </a:br>
            <a:r>
              <a:rPr lang="fr-FR" sz="1200" b="1" kern="1200" dirty="0">
                <a:solidFill>
                  <a:schemeClr val="tx1"/>
                </a:solidFill>
                <a:latin typeface="+mn-lt"/>
                <a:ea typeface="+mn-ea"/>
                <a:cs typeface="+mn-cs"/>
              </a:rPr>
              <a:t>5</a:t>
            </a:r>
            <a:r>
              <a:rPr lang="fr-FR" sz="1200" b="0" kern="1200" dirty="0">
                <a:solidFill>
                  <a:schemeClr val="tx1"/>
                </a:solidFill>
                <a:latin typeface="+mn-lt"/>
                <a:ea typeface="+mn-ea"/>
                <a:cs typeface="+mn-cs"/>
              </a:rPr>
              <a:t>La procédure de constatation de l'inaptitude physique par le médecin du travail est actuellement prévue par l'article R 4624-31 du Code du travail.</a:t>
            </a:r>
            <a:br>
              <a:rPr lang="fr-FR" dirty="0"/>
            </a:br>
            <a:r>
              <a:rPr lang="fr-FR" sz="1200" b="0" kern="1200" dirty="0">
                <a:solidFill>
                  <a:schemeClr val="tx1"/>
                </a:solidFill>
                <a:latin typeface="+mn-lt"/>
                <a:ea typeface="+mn-ea"/>
                <a:cs typeface="+mn-cs"/>
              </a:rPr>
              <a:t>Sauf cas particuliers (un danger immédiat ou une visite de </a:t>
            </a:r>
            <a:r>
              <a:rPr lang="fr-FR" sz="1200" b="0" kern="1200" dirty="0" err="1">
                <a:solidFill>
                  <a:schemeClr val="tx1"/>
                </a:solidFill>
                <a:latin typeface="+mn-lt"/>
                <a:ea typeface="+mn-ea"/>
                <a:cs typeface="+mn-cs"/>
              </a:rPr>
              <a:t>préreprise</a:t>
            </a:r>
            <a:r>
              <a:rPr lang="fr-FR" sz="1200" b="0" kern="1200" dirty="0">
                <a:solidFill>
                  <a:schemeClr val="tx1"/>
                </a:solidFill>
                <a:latin typeface="+mn-lt"/>
                <a:ea typeface="+mn-ea"/>
                <a:cs typeface="+mn-cs"/>
              </a:rPr>
              <a:t> pratiquée dans les 30 jours précédents), l'inaptitude physique ne peut être constatée par le médecin du travail qu'après </a:t>
            </a:r>
            <a:r>
              <a:rPr lang="fr-FR" sz="1200" b="1" kern="1200" dirty="0">
                <a:solidFill>
                  <a:schemeClr val="tx1"/>
                </a:solidFill>
                <a:latin typeface="+mn-lt"/>
                <a:ea typeface="+mn-ea"/>
                <a:cs typeface="+mn-cs"/>
              </a:rPr>
              <a:t>deux examens médicaux, pratiqués à 15 jours d'intervalle,</a:t>
            </a:r>
            <a:r>
              <a:rPr lang="fr-FR" sz="1200" b="0" kern="1200" dirty="0">
                <a:solidFill>
                  <a:schemeClr val="tx1"/>
                </a:solidFill>
                <a:latin typeface="+mn-lt"/>
                <a:ea typeface="+mn-ea"/>
                <a:cs typeface="+mn-cs"/>
              </a:rPr>
              <a:t> et une étude du poste du salarié.</a:t>
            </a:r>
            <a:br>
              <a:rPr lang="fr-FR" dirty="0"/>
            </a:br>
            <a:r>
              <a:rPr lang="fr-FR" sz="1200" b="0" kern="1200" dirty="0">
                <a:solidFill>
                  <a:schemeClr val="tx1"/>
                </a:solidFill>
                <a:latin typeface="+mn-lt"/>
                <a:ea typeface="+mn-ea"/>
                <a:cs typeface="+mn-cs"/>
              </a:rPr>
              <a:t>Cette procédure suscite de </a:t>
            </a:r>
            <a:r>
              <a:rPr lang="fr-FR" sz="1200" b="1" kern="1200" dirty="0">
                <a:solidFill>
                  <a:schemeClr val="tx1"/>
                </a:solidFill>
                <a:latin typeface="+mn-lt"/>
                <a:ea typeface="+mn-ea"/>
                <a:cs typeface="+mn-cs"/>
              </a:rPr>
              <a:t>nombreux contentieux</a:t>
            </a:r>
            <a:r>
              <a:rPr lang="fr-FR" sz="1200" b="0" kern="1200" dirty="0">
                <a:solidFill>
                  <a:schemeClr val="tx1"/>
                </a:solidFill>
                <a:latin typeface="+mn-lt"/>
                <a:ea typeface="+mn-ea"/>
                <a:cs typeface="+mn-cs"/>
              </a:rPr>
              <a:t> : nullité du licenciement pour inaptitude physique prononcée après une seule visite au lieu des deux nécessaires (</a:t>
            </a:r>
            <a:r>
              <a:rPr lang="fr-FR" sz="1200" b="0" kern="1200" dirty="0" err="1">
                <a:solidFill>
                  <a:schemeClr val="tx1"/>
                </a:solidFill>
                <a:latin typeface="+mn-lt"/>
                <a:ea typeface="+mn-ea"/>
                <a:cs typeface="+mn-cs"/>
              </a:rPr>
              <a:t>Cass</a:t>
            </a:r>
            <a:r>
              <a:rPr lang="fr-FR" sz="1200" b="0" kern="1200" dirty="0">
                <a:solidFill>
                  <a:schemeClr val="tx1"/>
                </a:solidFill>
                <a:latin typeface="+mn-lt"/>
                <a:ea typeface="+mn-ea"/>
                <a:cs typeface="+mn-cs"/>
              </a:rPr>
              <a:t>. soc. 16-12-2010 n° 09-66.954 : </a:t>
            </a:r>
            <a:r>
              <a:rPr lang="fr-FR" sz="1200" b="0" u="none" strike="noStrike" kern="1200" dirty="0">
                <a:solidFill>
                  <a:schemeClr val="tx1"/>
                </a:solidFill>
                <a:latin typeface="+mn-lt"/>
                <a:ea typeface="+mn-ea"/>
                <a:cs typeface="+mn-cs"/>
                <a:hlinkClick r:id="rId4"/>
              </a:rPr>
              <a:t>RJS 2/11 n° 123</a:t>
            </a:r>
            <a:r>
              <a:rPr lang="fr-FR" sz="1200" b="0" kern="1200" dirty="0">
                <a:solidFill>
                  <a:schemeClr val="tx1"/>
                </a:solidFill>
                <a:latin typeface="+mn-lt"/>
                <a:ea typeface="+mn-ea"/>
                <a:cs typeface="+mn-cs"/>
              </a:rPr>
              <a:t>) ou après 2 visites non espacées de 15 jours (</a:t>
            </a:r>
            <a:r>
              <a:rPr lang="fr-FR" sz="1200" b="0" kern="1200" dirty="0" err="1">
                <a:solidFill>
                  <a:schemeClr val="tx1"/>
                </a:solidFill>
                <a:latin typeface="+mn-lt"/>
                <a:ea typeface="+mn-ea"/>
                <a:cs typeface="+mn-cs"/>
              </a:rPr>
              <a:t>Cass</a:t>
            </a:r>
            <a:r>
              <a:rPr lang="fr-FR" sz="1200" b="0" kern="1200" dirty="0">
                <a:solidFill>
                  <a:schemeClr val="tx1"/>
                </a:solidFill>
                <a:latin typeface="+mn-lt"/>
                <a:ea typeface="+mn-ea"/>
                <a:cs typeface="+mn-cs"/>
              </a:rPr>
              <a:t>. soc. 20-9-2006 n° 05-40.241 : </a:t>
            </a:r>
            <a:r>
              <a:rPr lang="fr-FR" sz="1200" b="0" u="none" strike="noStrike" kern="1200" dirty="0">
                <a:solidFill>
                  <a:schemeClr val="tx1"/>
                </a:solidFill>
                <a:latin typeface="+mn-lt"/>
                <a:ea typeface="+mn-ea"/>
                <a:cs typeface="+mn-cs"/>
                <a:hlinkClick r:id="rId5"/>
              </a:rPr>
              <a:t>RJS 11/06 n° 1169</a:t>
            </a:r>
            <a:r>
              <a:rPr lang="fr-FR" sz="1200" b="0" kern="1200" dirty="0">
                <a:solidFill>
                  <a:schemeClr val="tx1"/>
                </a:solidFill>
                <a:latin typeface="+mn-lt"/>
                <a:ea typeface="+mn-ea"/>
                <a:cs typeface="+mn-cs"/>
              </a:rPr>
              <a:t>), situation du salarié entre les deux visites, son contrat de travail n'étant plus suspendu (</a:t>
            </a:r>
            <a:r>
              <a:rPr lang="fr-FR" sz="1200" b="0" kern="1200" dirty="0" err="1">
                <a:solidFill>
                  <a:schemeClr val="tx1"/>
                </a:solidFill>
                <a:latin typeface="+mn-lt"/>
                <a:ea typeface="+mn-ea"/>
                <a:cs typeface="+mn-cs"/>
              </a:rPr>
              <a:t>Cass</a:t>
            </a:r>
            <a:r>
              <a:rPr lang="fr-FR" sz="1200" b="0" kern="1200" dirty="0">
                <a:solidFill>
                  <a:schemeClr val="tx1"/>
                </a:solidFill>
                <a:latin typeface="+mn-lt"/>
                <a:ea typeface="+mn-ea"/>
                <a:cs typeface="+mn-cs"/>
              </a:rPr>
              <a:t>. soc. 12-7-2006 n° 04-46.290 : </a:t>
            </a:r>
            <a:r>
              <a:rPr lang="fr-FR" sz="1200" b="0" u="none" strike="noStrike" kern="1200" dirty="0">
                <a:solidFill>
                  <a:schemeClr val="tx1"/>
                </a:solidFill>
                <a:latin typeface="+mn-lt"/>
                <a:ea typeface="+mn-ea"/>
                <a:cs typeface="+mn-cs"/>
                <a:hlinkClick r:id="rId6"/>
              </a:rPr>
              <a:t>RJS 11/06 n° 1170</a:t>
            </a:r>
            <a:r>
              <a:rPr lang="fr-FR" sz="1200" b="0" kern="1200" dirty="0">
                <a:solidFill>
                  <a:schemeClr val="tx1"/>
                </a:solidFill>
                <a:latin typeface="+mn-lt"/>
                <a:ea typeface="+mn-ea"/>
                <a:cs typeface="+mn-cs"/>
              </a:rPr>
              <a:t>), etc.</a:t>
            </a:r>
            <a:br>
              <a:rPr lang="fr-FR" dirty="0"/>
            </a:br>
            <a:r>
              <a:rPr lang="fr-FR" sz="1200" b="0" kern="1200" dirty="0">
                <a:solidFill>
                  <a:schemeClr val="tx1"/>
                </a:solidFill>
                <a:latin typeface="+mn-lt"/>
                <a:ea typeface="+mn-ea"/>
                <a:cs typeface="+mn-cs"/>
              </a:rPr>
              <a:t>A compter de l'entrée en vigueur de la loi (voir </a:t>
            </a:r>
            <a:r>
              <a:rPr lang="fr-FR" sz="1200" b="0" u="none" strike="noStrike" kern="1200" dirty="0">
                <a:solidFill>
                  <a:schemeClr val="tx1"/>
                </a:solidFill>
                <a:latin typeface="+mn-lt"/>
                <a:ea typeface="+mn-ea"/>
                <a:cs typeface="+mn-cs"/>
                <a:hlinkClick r:id="rId7"/>
              </a:rPr>
              <a:t>n° 1</a:t>
            </a:r>
            <a:r>
              <a:rPr lang="fr-FR" sz="1200" b="0" kern="1200" dirty="0">
                <a:solidFill>
                  <a:schemeClr val="tx1"/>
                </a:solidFill>
                <a:latin typeface="+mn-lt"/>
                <a:ea typeface="+mn-ea"/>
                <a:cs typeface="+mn-cs"/>
              </a:rPr>
              <a:t>), la procédure de constatation de l'inaptitude physique sera inscrite dans la partie législative du Code du travail (C. </a:t>
            </a:r>
            <a:r>
              <a:rPr lang="fr-FR" sz="1200" b="0" kern="1200" dirty="0" err="1">
                <a:solidFill>
                  <a:schemeClr val="tx1"/>
                </a:solidFill>
                <a:latin typeface="+mn-lt"/>
                <a:ea typeface="+mn-ea"/>
                <a:cs typeface="+mn-cs"/>
              </a:rPr>
              <a:t>trav</a:t>
            </a:r>
            <a:r>
              <a:rPr lang="fr-FR" sz="1200" b="0" kern="1200" dirty="0">
                <a:solidFill>
                  <a:schemeClr val="tx1"/>
                </a:solidFill>
                <a:latin typeface="+mn-lt"/>
                <a:ea typeface="+mn-ea"/>
                <a:cs typeface="+mn-cs"/>
              </a:rPr>
              <a:t>. art. L 4624-4 nouveau).</a:t>
            </a:r>
            <a:br>
              <a:rPr lang="fr-FR" dirty="0"/>
            </a:br>
            <a:br>
              <a:rPr lang="fr-FR" dirty="0"/>
            </a:br>
            <a:r>
              <a:rPr lang="fr-FR" sz="1200" b="1" kern="1200" dirty="0">
                <a:solidFill>
                  <a:schemeClr val="tx1"/>
                </a:solidFill>
                <a:latin typeface="+mn-lt"/>
                <a:ea typeface="+mn-ea"/>
                <a:cs typeface="+mn-cs"/>
              </a:rPr>
              <a:t>6</a:t>
            </a:r>
            <a:r>
              <a:rPr lang="fr-FR" sz="1200" b="0" kern="1200" dirty="0">
                <a:solidFill>
                  <a:schemeClr val="tx1"/>
                </a:solidFill>
                <a:latin typeface="+mn-lt"/>
                <a:ea typeface="+mn-ea"/>
                <a:cs typeface="+mn-cs"/>
              </a:rPr>
              <a:t>Le médecin du travail déclare le salarié inapte s'il constate qu'il ne peut pas être réintégré sur son poste et que son état de santé justifie un changement d'affectation, au sens indiqué </a:t>
            </a:r>
            <a:r>
              <a:rPr lang="fr-FR" sz="1200" b="0" u="none" strike="noStrike" kern="1200" dirty="0">
                <a:solidFill>
                  <a:schemeClr val="tx1"/>
                </a:solidFill>
                <a:latin typeface="+mn-lt"/>
                <a:ea typeface="+mn-ea"/>
                <a:cs typeface="+mn-cs"/>
                <a:hlinkClick r:id="rId8"/>
              </a:rPr>
              <a:t>n° 3</a:t>
            </a:r>
            <a:r>
              <a:rPr lang="fr-FR" sz="1200" b="0" kern="1200" dirty="0">
                <a:solidFill>
                  <a:schemeClr val="tx1"/>
                </a:solidFill>
                <a:latin typeface="+mn-lt"/>
                <a:ea typeface="+mn-ea"/>
                <a:cs typeface="+mn-cs"/>
              </a:rPr>
              <a:t>.</a:t>
            </a:r>
            <a:br>
              <a:rPr lang="fr-FR" dirty="0"/>
            </a:br>
            <a:r>
              <a:rPr lang="fr-FR" sz="1200" b="0" kern="1200" dirty="0">
                <a:solidFill>
                  <a:schemeClr val="tx1"/>
                </a:solidFill>
                <a:latin typeface="+mn-lt"/>
                <a:ea typeface="+mn-ea"/>
                <a:cs typeface="+mn-cs"/>
              </a:rPr>
              <a:t>Une telle décision est nécessairement postérieure à (C. </a:t>
            </a:r>
            <a:r>
              <a:rPr lang="fr-FR" sz="1200" b="0" kern="1200" dirty="0" err="1">
                <a:solidFill>
                  <a:schemeClr val="tx1"/>
                </a:solidFill>
                <a:latin typeface="+mn-lt"/>
                <a:ea typeface="+mn-ea"/>
                <a:cs typeface="+mn-cs"/>
              </a:rPr>
              <a:t>trav</a:t>
            </a:r>
            <a:r>
              <a:rPr lang="fr-FR" sz="1200" b="0" kern="1200" dirty="0">
                <a:solidFill>
                  <a:schemeClr val="tx1"/>
                </a:solidFill>
                <a:latin typeface="+mn-lt"/>
                <a:ea typeface="+mn-ea"/>
                <a:cs typeface="+mn-cs"/>
              </a:rPr>
              <a:t>. art. L 4624-4 nouveau) : </a:t>
            </a:r>
            <a:br>
              <a:rPr lang="fr-FR" dirty="0"/>
            </a:br>
            <a:r>
              <a:rPr lang="fr-FR" sz="1200" b="0" kern="1200" dirty="0">
                <a:solidFill>
                  <a:schemeClr val="tx1"/>
                </a:solidFill>
                <a:latin typeface="+mn-lt"/>
                <a:ea typeface="+mn-ea"/>
                <a:cs typeface="+mn-cs"/>
              </a:rPr>
              <a:t>-  une </a:t>
            </a:r>
            <a:r>
              <a:rPr lang="fr-FR" sz="1200" b="1" kern="1200" dirty="0">
                <a:solidFill>
                  <a:schemeClr val="tx1"/>
                </a:solidFill>
                <a:latin typeface="+mn-lt"/>
                <a:ea typeface="+mn-ea"/>
                <a:cs typeface="+mn-cs"/>
              </a:rPr>
              <a:t>étude du poste</a:t>
            </a:r>
            <a:r>
              <a:rPr lang="fr-FR" sz="1200" b="0" kern="1200" dirty="0">
                <a:solidFill>
                  <a:schemeClr val="tx1"/>
                </a:solidFill>
                <a:latin typeface="+mn-lt"/>
                <a:ea typeface="+mn-ea"/>
                <a:cs typeface="+mn-cs"/>
              </a:rPr>
              <a:t> du salarié, effectuée par le médecin du travail ou un membre de l'équipe pluridisciplinaire ; </a:t>
            </a:r>
            <a:br>
              <a:rPr lang="fr-FR" sz="1200" b="0" kern="1200" dirty="0">
                <a:solidFill>
                  <a:schemeClr val="tx1"/>
                </a:solidFill>
                <a:latin typeface="+mn-lt"/>
                <a:ea typeface="+mn-ea"/>
                <a:cs typeface="+mn-cs"/>
              </a:rPr>
            </a:br>
            <a:endParaRPr lang="fr-FR" sz="1200" b="0" kern="1200" dirty="0">
              <a:solidFill>
                <a:schemeClr val="tx1"/>
              </a:solidFill>
              <a:latin typeface="+mn-lt"/>
              <a:ea typeface="+mn-ea"/>
              <a:cs typeface="+mn-cs"/>
            </a:endParaRPr>
          </a:p>
          <a:p>
            <a:pPr fontAlgn="auto"/>
            <a:r>
              <a:rPr lang="fr-FR" sz="1200" b="0" kern="1200" dirty="0">
                <a:solidFill>
                  <a:schemeClr val="tx1"/>
                </a:solidFill>
                <a:latin typeface="+mn-lt"/>
                <a:ea typeface="+mn-ea"/>
                <a:cs typeface="+mn-cs"/>
              </a:rPr>
              <a:t>-  un </a:t>
            </a:r>
            <a:r>
              <a:rPr lang="fr-FR" sz="1200" b="1" kern="1200" dirty="0">
                <a:solidFill>
                  <a:schemeClr val="tx1"/>
                </a:solidFill>
                <a:latin typeface="+mn-lt"/>
                <a:ea typeface="+mn-ea"/>
                <a:cs typeface="+mn-cs"/>
              </a:rPr>
              <a:t>échange</a:t>
            </a:r>
            <a:r>
              <a:rPr lang="fr-FR" sz="1200" b="0" kern="1200" dirty="0">
                <a:solidFill>
                  <a:schemeClr val="tx1"/>
                </a:solidFill>
                <a:latin typeface="+mn-lt"/>
                <a:ea typeface="+mn-ea"/>
                <a:cs typeface="+mn-cs"/>
              </a:rPr>
              <a:t> entre le médecin du travail, le salarié et l'employeur.</a:t>
            </a:r>
            <a:br>
              <a:rPr lang="fr-FR" sz="1200" b="0" kern="1200" dirty="0">
                <a:solidFill>
                  <a:schemeClr val="tx1"/>
                </a:solidFill>
                <a:latin typeface="+mn-lt"/>
                <a:ea typeface="+mn-ea"/>
                <a:cs typeface="+mn-cs"/>
              </a:rPr>
            </a:br>
            <a:endParaRPr lang="fr-FR" sz="1200" b="0" kern="1200" dirty="0">
              <a:solidFill>
                <a:schemeClr val="tx1"/>
              </a:solidFill>
              <a:latin typeface="+mn-lt"/>
              <a:ea typeface="+mn-ea"/>
              <a:cs typeface="+mn-cs"/>
            </a:endParaRPr>
          </a:p>
          <a:p>
            <a:r>
              <a:rPr lang="fr-FR" sz="1200" b="0" kern="1200" dirty="0">
                <a:solidFill>
                  <a:schemeClr val="tx1"/>
                </a:solidFill>
                <a:latin typeface="+mn-lt"/>
                <a:ea typeface="+mn-ea"/>
                <a:cs typeface="+mn-cs"/>
              </a:rPr>
              <a:t>Une fois sa décision prise, le médecin du travail doit </a:t>
            </a:r>
            <a:r>
              <a:rPr lang="fr-FR" sz="1200" b="1" kern="1200" dirty="0">
                <a:solidFill>
                  <a:schemeClr val="tx1"/>
                </a:solidFill>
                <a:latin typeface="+mn-lt"/>
                <a:ea typeface="+mn-ea"/>
                <a:cs typeface="+mn-cs"/>
              </a:rPr>
              <a:t>recevoir le salarié en rendez-vous</a:t>
            </a:r>
            <a:r>
              <a:rPr lang="fr-FR" sz="1200" b="0" kern="1200" dirty="0">
                <a:solidFill>
                  <a:schemeClr val="tx1"/>
                </a:solidFill>
                <a:latin typeface="+mn-lt"/>
                <a:ea typeface="+mn-ea"/>
                <a:cs typeface="+mn-cs"/>
              </a:rPr>
              <a:t> pour échanger avec lui sur cette décision et sur les indications ou propositions qu'il compte adresser à l'employeur (C. </a:t>
            </a:r>
            <a:r>
              <a:rPr lang="fr-FR" sz="1200" b="0" kern="1200" dirty="0" err="1">
                <a:solidFill>
                  <a:schemeClr val="tx1"/>
                </a:solidFill>
                <a:latin typeface="+mn-lt"/>
                <a:ea typeface="+mn-ea"/>
                <a:cs typeface="+mn-cs"/>
              </a:rPr>
              <a:t>trav</a:t>
            </a:r>
            <a:r>
              <a:rPr lang="fr-FR" sz="1200" b="0" kern="1200" dirty="0">
                <a:solidFill>
                  <a:schemeClr val="tx1"/>
                </a:solidFill>
                <a:latin typeface="+mn-lt"/>
                <a:ea typeface="+mn-ea"/>
                <a:cs typeface="+mn-cs"/>
              </a:rPr>
              <a:t>. art. L 4624-5 nouveau).</a:t>
            </a:r>
            <a:br>
              <a:rPr lang="fr-FR" dirty="0"/>
            </a:br>
            <a:br>
              <a:rPr lang="fr-FR" dirty="0"/>
            </a:br>
            <a:r>
              <a:rPr lang="fr-FR" sz="1200" b="1" kern="1200" dirty="0">
                <a:solidFill>
                  <a:schemeClr val="tx1"/>
                </a:solidFill>
                <a:latin typeface="+mn-lt"/>
                <a:ea typeface="+mn-ea"/>
                <a:cs typeface="+mn-cs"/>
              </a:rPr>
              <a:t>7</a:t>
            </a:r>
            <a:r>
              <a:rPr lang="fr-FR" sz="1200" b="0" kern="1200" dirty="0">
                <a:solidFill>
                  <a:schemeClr val="tx1"/>
                </a:solidFill>
                <a:latin typeface="+mn-lt"/>
                <a:ea typeface="+mn-ea"/>
                <a:cs typeface="+mn-cs"/>
              </a:rPr>
              <a:t>L'obligation pour le médecin du travail de pratiquer deux examens médicaux espacés de 15 jours ne figure pas dans le texte de loi. Pour autant, la constatation de l'inaptitude physique du salarié se déroulera forcément en </a:t>
            </a:r>
            <a:r>
              <a:rPr lang="fr-FR" sz="1200" b="1" kern="1200" dirty="0">
                <a:solidFill>
                  <a:schemeClr val="tx1"/>
                </a:solidFill>
                <a:latin typeface="+mn-lt"/>
                <a:ea typeface="+mn-ea"/>
                <a:cs typeface="+mn-cs"/>
              </a:rPr>
              <a:t>plusieurs étapes.</a:t>
            </a:r>
            <a:br>
              <a:rPr lang="fr-FR" dirty="0"/>
            </a:br>
            <a:r>
              <a:rPr lang="fr-FR" sz="1200" b="0" kern="1200" dirty="0">
                <a:solidFill>
                  <a:schemeClr val="tx1"/>
                </a:solidFill>
                <a:latin typeface="+mn-lt"/>
                <a:ea typeface="+mn-ea"/>
                <a:cs typeface="+mn-cs"/>
              </a:rPr>
              <a:t>D'une part, on voit difficilement comment un salarié pourrait être déclaré physiquement inapte à son poste sans avoir été examiné au moins une fois par le médecin du travail ou un membre de l'équipe pluridisciplinaire. Généralement, cet examen a lieu dans le cadre de la visite médicale de reprise pratiquée après un arrêt de travail. Mais il peut également être pratiqué en cours d'exécution du contrat de travail (voir </a:t>
            </a:r>
            <a:r>
              <a:rPr lang="fr-FR" sz="1200" b="0" u="none" strike="noStrike" kern="1200" dirty="0">
                <a:solidFill>
                  <a:schemeClr val="tx1"/>
                </a:solidFill>
                <a:latin typeface="+mn-lt"/>
                <a:ea typeface="+mn-ea"/>
                <a:cs typeface="+mn-cs"/>
                <a:hlinkClick r:id="rId9"/>
              </a:rPr>
              <a:t>n° 17</a:t>
            </a:r>
            <a:r>
              <a:rPr lang="fr-FR" sz="1200" b="0" kern="1200" dirty="0">
                <a:solidFill>
                  <a:schemeClr val="tx1"/>
                </a:solidFill>
                <a:latin typeface="+mn-lt"/>
                <a:ea typeface="+mn-ea"/>
                <a:cs typeface="+mn-cs"/>
              </a:rPr>
              <a:t>).</a:t>
            </a:r>
            <a:br>
              <a:rPr lang="fr-FR" dirty="0"/>
            </a:br>
            <a:r>
              <a:rPr lang="fr-FR" sz="1200" b="0" kern="1200" dirty="0">
                <a:solidFill>
                  <a:schemeClr val="tx1"/>
                </a:solidFill>
                <a:latin typeface="+mn-lt"/>
                <a:ea typeface="+mn-ea"/>
                <a:cs typeface="+mn-cs"/>
              </a:rPr>
              <a:t>D'autre part, le médecin du travail qui envisage de déclarer le salarié inapte ne pourra prendre sa décision qu'au vu de l'étude de poste et après échange avec l'employeur et le salarié. Enfin, il doit recevoir le salarié pour lui exposer les causes et les conséquences de son inaptitude physique.</a:t>
            </a:r>
            <a:br>
              <a:rPr lang="fr-FR" dirty="0"/>
            </a:br>
            <a:r>
              <a:rPr lang="fr-FR" sz="1200" b="0" kern="1200" dirty="0">
                <a:solidFill>
                  <a:schemeClr val="tx1"/>
                </a:solidFill>
                <a:latin typeface="+mn-lt"/>
                <a:ea typeface="+mn-ea"/>
                <a:cs typeface="+mn-cs"/>
              </a:rPr>
              <a:t>Le respect de ces étapes implique nécessairement un </a:t>
            </a:r>
            <a:r>
              <a:rPr lang="fr-FR" sz="1200" b="1" kern="1200" dirty="0">
                <a:solidFill>
                  <a:schemeClr val="tx1"/>
                </a:solidFill>
                <a:latin typeface="+mn-lt"/>
                <a:ea typeface="+mn-ea"/>
                <a:cs typeface="+mn-cs"/>
              </a:rPr>
              <a:t>décalage temporel</a:t>
            </a:r>
            <a:r>
              <a:rPr lang="fr-FR" sz="1200" b="0" kern="1200" dirty="0">
                <a:solidFill>
                  <a:schemeClr val="tx1"/>
                </a:solidFill>
                <a:latin typeface="+mn-lt"/>
                <a:ea typeface="+mn-ea"/>
                <a:cs typeface="+mn-cs"/>
              </a:rPr>
              <a:t> entre l'examen médical du salarié et la déclaration d'inaptitude physique. Il n'est donc pas certain que la procédure ainsi mise en place soit d'application beaucoup plus simple que celle actuellement en vigueur.</a:t>
            </a:r>
            <a:br>
              <a:rPr lang="fr-FR" dirty="0"/>
            </a:br>
            <a:br>
              <a:rPr lang="fr-FR" dirty="0"/>
            </a:br>
            <a:r>
              <a:rPr lang="fr-FR" sz="1200" b="1" kern="1200" dirty="0">
                <a:solidFill>
                  <a:schemeClr val="tx1"/>
                </a:solidFill>
                <a:latin typeface="+mn-lt"/>
                <a:ea typeface="+mn-ea"/>
                <a:cs typeface="+mn-cs"/>
              </a:rPr>
              <a:t>A noter</a:t>
            </a:r>
            <a:r>
              <a:rPr lang="fr-FR" dirty="0"/>
              <a:t> </a:t>
            </a:r>
            <a:r>
              <a:rPr lang="fr-FR" sz="1200" b="0" kern="1200" dirty="0">
                <a:solidFill>
                  <a:schemeClr val="tx1"/>
                </a:solidFill>
                <a:latin typeface="+mn-lt"/>
                <a:ea typeface="+mn-ea"/>
                <a:cs typeface="+mn-cs"/>
              </a:rPr>
              <a:t>Un décret (à paraître) devrait préciser les modalités pratiques de mise en œuvre de l'article L 4624-4. La question se pose, notamment, de savoir si cette procédure sera enfermée dans des </a:t>
            </a:r>
            <a:r>
              <a:rPr lang="fr-FR" sz="1200" b="1" kern="1200" dirty="0">
                <a:solidFill>
                  <a:schemeClr val="tx1"/>
                </a:solidFill>
                <a:latin typeface="+mn-lt"/>
                <a:ea typeface="+mn-ea"/>
                <a:cs typeface="+mn-cs"/>
              </a:rPr>
              <a:t>conditions de délai.</a:t>
            </a:r>
            <a:br>
              <a:rPr lang="fr-FR" dirty="0"/>
            </a:br>
            <a:br>
              <a:rPr lang="fr-FR" dirty="0"/>
            </a:br>
            <a:r>
              <a:rPr lang="fr-FR" sz="1200" b="1" kern="1200" dirty="0">
                <a:solidFill>
                  <a:schemeClr val="tx1"/>
                </a:solidFill>
                <a:latin typeface="+mn-lt"/>
                <a:ea typeface="+mn-ea"/>
                <a:cs typeface="+mn-cs"/>
              </a:rPr>
              <a:t> </a:t>
            </a:r>
            <a:br>
              <a:rPr lang="fr-FR" dirty="0"/>
            </a:br>
            <a:r>
              <a:rPr lang="fr-FR" sz="1200" b="1" kern="1200" dirty="0">
                <a:solidFill>
                  <a:schemeClr val="tx1"/>
                </a:solidFill>
                <a:latin typeface="+mn-lt"/>
                <a:ea typeface="+mn-ea"/>
                <a:cs typeface="+mn-cs"/>
              </a:rPr>
              <a:t>L'avis d'inaptitude physique doit être assorti de conclusions écrites </a:t>
            </a:r>
            <a:br>
              <a:rPr lang="fr-FR" dirty="0"/>
            </a:br>
            <a:r>
              <a:rPr lang="fr-FR" sz="1200" b="1" kern="1200" dirty="0">
                <a:solidFill>
                  <a:schemeClr val="tx1"/>
                </a:solidFill>
                <a:latin typeface="+mn-lt"/>
                <a:ea typeface="+mn-ea"/>
                <a:cs typeface="+mn-cs"/>
              </a:rPr>
              <a:t>8</a:t>
            </a:r>
            <a:r>
              <a:rPr lang="fr-FR" sz="1200" b="0" kern="1200" dirty="0">
                <a:solidFill>
                  <a:schemeClr val="tx1"/>
                </a:solidFill>
                <a:latin typeface="+mn-lt"/>
                <a:ea typeface="+mn-ea"/>
                <a:cs typeface="+mn-cs"/>
              </a:rPr>
              <a:t>Le médecin du travail qui rend un avis d'inaptitude physique formule généralement des préconisations relatives au reclassement du salarié, afin d'aider l'employeur dans la recherche d'un poste adapté. Mais jusqu'ici, le Code du travail ne lui imposait pas une telle obligation. Or, à défaut d'indications susceptibles de guider l'employeur dans sa recherche de reclassement, celui-ci doit solliciter le médecin du travail, ce qui alourdit la procédure et peut susciter des contentieux (</a:t>
            </a:r>
            <a:r>
              <a:rPr lang="fr-FR" sz="1200" b="0" kern="1200" dirty="0" err="1">
                <a:solidFill>
                  <a:schemeClr val="tx1"/>
                </a:solidFill>
                <a:latin typeface="+mn-lt"/>
                <a:ea typeface="+mn-ea"/>
                <a:cs typeface="+mn-cs"/>
              </a:rPr>
              <a:t>Cass</a:t>
            </a:r>
            <a:r>
              <a:rPr lang="fr-FR" sz="1200" b="0" kern="1200" dirty="0">
                <a:solidFill>
                  <a:schemeClr val="tx1"/>
                </a:solidFill>
                <a:latin typeface="+mn-lt"/>
                <a:ea typeface="+mn-ea"/>
                <a:cs typeface="+mn-cs"/>
              </a:rPr>
              <a:t>. soc. 28-6-2006 n° 04-47.672 : </a:t>
            </a:r>
            <a:r>
              <a:rPr lang="fr-FR" sz="1200" b="0" u="none" strike="noStrike" kern="1200" dirty="0">
                <a:solidFill>
                  <a:schemeClr val="tx1"/>
                </a:solidFill>
                <a:latin typeface="+mn-lt"/>
                <a:ea typeface="+mn-ea"/>
                <a:cs typeface="+mn-cs"/>
                <a:hlinkClick r:id="rId10"/>
              </a:rPr>
              <a:t>RJS 10/06 n° 1057</a:t>
            </a:r>
            <a:r>
              <a:rPr lang="fr-FR" sz="1200" b="0" kern="1200" dirty="0">
                <a:solidFill>
                  <a:schemeClr val="tx1"/>
                </a:solidFill>
                <a:latin typeface="+mn-lt"/>
                <a:ea typeface="+mn-ea"/>
                <a:cs typeface="+mn-cs"/>
              </a:rPr>
              <a:t>).</a:t>
            </a:r>
            <a:br>
              <a:rPr lang="fr-FR" dirty="0"/>
            </a:br>
            <a:br>
              <a:rPr lang="fr-FR" dirty="0"/>
            </a:br>
            <a:r>
              <a:rPr lang="fr-FR" sz="1200" b="1" kern="1200" dirty="0">
                <a:solidFill>
                  <a:schemeClr val="tx1"/>
                </a:solidFill>
                <a:latin typeface="+mn-lt"/>
                <a:ea typeface="+mn-ea"/>
                <a:cs typeface="+mn-cs"/>
              </a:rPr>
              <a:t>9</a:t>
            </a:r>
            <a:r>
              <a:rPr lang="fr-FR" sz="1200" b="0" kern="1200" dirty="0">
                <a:solidFill>
                  <a:schemeClr val="tx1"/>
                </a:solidFill>
                <a:latin typeface="+mn-lt"/>
                <a:ea typeface="+mn-ea"/>
                <a:cs typeface="+mn-cs"/>
              </a:rPr>
              <a:t>Dorénavant, l'avis d'inaptitude physique rendu par le médecin du travail est obligatoirement éclairé par des conclusions écrites, assorties d'indications relatives au reclassement du salarié (C. </a:t>
            </a:r>
            <a:r>
              <a:rPr lang="fr-FR" sz="1200" b="0" kern="1200" dirty="0" err="1">
                <a:solidFill>
                  <a:schemeClr val="tx1"/>
                </a:solidFill>
                <a:latin typeface="+mn-lt"/>
                <a:ea typeface="+mn-ea"/>
                <a:cs typeface="+mn-cs"/>
              </a:rPr>
              <a:t>trav</a:t>
            </a:r>
            <a:r>
              <a:rPr lang="fr-FR" sz="1200" b="0" kern="1200" dirty="0">
                <a:solidFill>
                  <a:schemeClr val="tx1"/>
                </a:solidFill>
                <a:latin typeface="+mn-lt"/>
                <a:ea typeface="+mn-ea"/>
                <a:cs typeface="+mn-cs"/>
              </a:rPr>
              <a:t>. art. L 4624-4 nouveau), notamment sur la capacité du salarié à bénéficier d'une </a:t>
            </a:r>
            <a:r>
              <a:rPr lang="fr-FR" sz="1200" b="1" kern="1200" dirty="0">
                <a:solidFill>
                  <a:schemeClr val="tx1"/>
                </a:solidFill>
                <a:latin typeface="+mn-lt"/>
                <a:ea typeface="+mn-ea"/>
                <a:cs typeface="+mn-cs"/>
              </a:rPr>
              <a:t>formation</a:t>
            </a:r>
            <a:r>
              <a:rPr lang="fr-FR" sz="1200" b="0" kern="1200" dirty="0">
                <a:solidFill>
                  <a:schemeClr val="tx1"/>
                </a:solidFill>
                <a:latin typeface="+mn-lt"/>
                <a:ea typeface="+mn-ea"/>
                <a:cs typeface="+mn-cs"/>
              </a:rPr>
              <a:t> le préparant à occuper un poste adapté (C. </a:t>
            </a:r>
            <a:r>
              <a:rPr lang="fr-FR" sz="1200" b="0" kern="1200" dirty="0" err="1">
                <a:solidFill>
                  <a:schemeClr val="tx1"/>
                </a:solidFill>
                <a:latin typeface="+mn-lt"/>
                <a:ea typeface="+mn-ea"/>
                <a:cs typeface="+mn-cs"/>
              </a:rPr>
              <a:t>trav</a:t>
            </a:r>
            <a:r>
              <a:rPr lang="fr-FR" sz="1200" b="0" kern="1200" dirty="0">
                <a:solidFill>
                  <a:schemeClr val="tx1"/>
                </a:solidFill>
                <a:latin typeface="+mn-lt"/>
                <a:ea typeface="+mn-ea"/>
                <a:cs typeface="+mn-cs"/>
              </a:rPr>
              <a:t>. art. L 1226-2 et L 1226-10 modifiés).</a:t>
            </a:r>
            <a:br>
              <a:rPr lang="fr-FR" dirty="0"/>
            </a:br>
            <a:r>
              <a:rPr lang="fr-FR" sz="1200" b="0" kern="1200" dirty="0">
                <a:solidFill>
                  <a:schemeClr val="tx1"/>
                </a:solidFill>
                <a:latin typeface="+mn-lt"/>
                <a:ea typeface="+mn-ea"/>
                <a:cs typeface="+mn-cs"/>
              </a:rPr>
              <a:t>Le médecin présente ses conclusions au salarié (</a:t>
            </a:r>
            <a:r>
              <a:rPr lang="fr-FR" sz="1200" b="0" u="none" strike="noStrike" kern="1200" dirty="0">
                <a:solidFill>
                  <a:schemeClr val="tx1"/>
                </a:solidFill>
                <a:latin typeface="+mn-lt"/>
                <a:ea typeface="+mn-ea"/>
                <a:cs typeface="+mn-cs"/>
                <a:hlinkClick r:id="rId11"/>
              </a:rPr>
              <a:t>n° 6</a:t>
            </a:r>
            <a:r>
              <a:rPr lang="fr-FR" sz="1200" b="0" kern="1200" dirty="0">
                <a:solidFill>
                  <a:schemeClr val="tx1"/>
                </a:solidFill>
                <a:latin typeface="+mn-lt"/>
                <a:ea typeface="+mn-ea"/>
                <a:cs typeface="+mn-cs"/>
              </a:rPr>
              <a:t>), puis adresse le tout à l'employeur. Il peut proposer à ce dernier l'appui de l'équipe pluridisciplinaire ou celui d'un organisme compétent en matière de maintien dans l'emploi pour </a:t>
            </a:r>
            <a:r>
              <a:rPr lang="fr-FR" sz="1200" b="1" kern="1200" dirty="0">
                <a:solidFill>
                  <a:schemeClr val="tx1"/>
                </a:solidFill>
                <a:latin typeface="+mn-lt"/>
                <a:ea typeface="+mn-ea"/>
                <a:cs typeface="+mn-cs"/>
              </a:rPr>
              <a:t>mettre en œuvre les indications ou propositions</a:t>
            </a:r>
            <a:r>
              <a:rPr lang="fr-FR" sz="1200" b="0" kern="1200" dirty="0">
                <a:solidFill>
                  <a:schemeClr val="tx1"/>
                </a:solidFill>
                <a:latin typeface="+mn-lt"/>
                <a:ea typeface="+mn-ea"/>
                <a:cs typeface="+mn-cs"/>
              </a:rPr>
              <a:t> qu'il formule (C. </a:t>
            </a:r>
            <a:r>
              <a:rPr lang="fr-FR" sz="1200" b="0" kern="1200" dirty="0" err="1">
                <a:solidFill>
                  <a:schemeClr val="tx1"/>
                </a:solidFill>
                <a:latin typeface="+mn-lt"/>
                <a:ea typeface="+mn-ea"/>
                <a:cs typeface="+mn-cs"/>
              </a:rPr>
              <a:t>trav</a:t>
            </a:r>
            <a:r>
              <a:rPr lang="fr-FR" sz="1200" b="0" kern="1200" dirty="0">
                <a:solidFill>
                  <a:schemeClr val="tx1"/>
                </a:solidFill>
                <a:latin typeface="+mn-lt"/>
                <a:ea typeface="+mn-ea"/>
                <a:cs typeface="+mn-cs"/>
              </a:rPr>
              <a:t>. art. L 4624-5 nouveau).</a:t>
            </a:r>
            <a:br>
              <a:rPr lang="fr-FR" dirty="0"/>
            </a:br>
            <a:br>
              <a:rPr lang="fr-FR" dirty="0"/>
            </a:br>
            <a:r>
              <a:rPr lang="fr-FR" sz="1200" b="1" kern="1200" dirty="0">
                <a:solidFill>
                  <a:schemeClr val="tx1"/>
                </a:solidFill>
                <a:latin typeface="+mn-lt"/>
                <a:ea typeface="+mn-ea"/>
                <a:cs typeface="+mn-cs"/>
              </a:rPr>
              <a:t>A noter</a:t>
            </a:r>
            <a:r>
              <a:rPr lang="fr-FR" dirty="0"/>
              <a:t> </a:t>
            </a:r>
            <a:r>
              <a:rPr lang="fr-FR" sz="1200" b="0" kern="1200" dirty="0">
                <a:solidFill>
                  <a:schemeClr val="tx1"/>
                </a:solidFill>
                <a:latin typeface="+mn-lt"/>
                <a:ea typeface="+mn-ea"/>
                <a:cs typeface="+mn-cs"/>
              </a:rPr>
              <a:t>Le texte ne précise pas si le </a:t>
            </a:r>
            <a:r>
              <a:rPr lang="fr-FR" sz="1200" b="1" kern="1200" dirty="0">
                <a:solidFill>
                  <a:schemeClr val="tx1"/>
                </a:solidFill>
                <a:latin typeface="+mn-lt"/>
                <a:ea typeface="+mn-ea"/>
                <a:cs typeface="+mn-cs"/>
              </a:rPr>
              <a:t>non-respect</a:t>
            </a:r>
            <a:r>
              <a:rPr lang="fr-FR" sz="1200" b="0" kern="1200" dirty="0">
                <a:solidFill>
                  <a:schemeClr val="tx1"/>
                </a:solidFill>
                <a:latin typeface="+mn-lt"/>
                <a:ea typeface="+mn-ea"/>
                <a:cs typeface="+mn-cs"/>
              </a:rPr>
              <a:t> de cette obligation par le médecin du travail est susceptible d'engager sa responsabilité vis-à-vis de l'entreprise.</a:t>
            </a:r>
            <a:br>
              <a:rPr lang="fr-FR" dirty="0"/>
            </a:br>
            <a:br>
              <a:rPr lang="fr-FR" dirty="0"/>
            </a:br>
            <a:r>
              <a:rPr lang="fr-FR" sz="1200" b="1" kern="1200" dirty="0">
                <a:solidFill>
                  <a:schemeClr val="tx1"/>
                </a:solidFill>
                <a:latin typeface="+mn-lt"/>
                <a:ea typeface="+mn-ea"/>
                <a:cs typeface="+mn-cs"/>
              </a:rPr>
              <a:t>10</a:t>
            </a:r>
            <a:r>
              <a:rPr lang="fr-FR" sz="1200" b="0" kern="1200" dirty="0">
                <a:solidFill>
                  <a:schemeClr val="tx1"/>
                </a:solidFill>
                <a:latin typeface="+mn-lt"/>
                <a:ea typeface="+mn-ea"/>
                <a:cs typeface="+mn-cs"/>
              </a:rPr>
              <a:t>L'avis d'inaptitude physique du salarié, assorti des conclusions du médecin du travail, </a:t>
            </a:r>
            <a:r>
              <a:rPr lang="fr-FR" sz="1200" b="1" kern="1200" dirty="0">
                <a:solidFill>
                  <a:schemeClr val="tx1"/>
                </a:solidFill>
                <a:latin typeface="+mn-lt"/>
                <a:ea typeface="+mn-ea"/>
                <a:cs typeface="+mn-cs"/>
              </a:rPr>
              <a:t>s'impose à l'employeur.</a:t>
            </a:r>
            <a:r>
              <a:rPr lang="fr-FR" sz="1200" b="0" kern="1200" dirty="0">
                <a:solidFill>
                  <a:schemeClr val="tx1"/>
                </a:solidFill>
                <a:latin typeface="+mn-lt"/>
                <a:ea typeface="+mn-ea"/>
                <a:cs typeface="+mn-cs"/>
              </a:rPr>
              <a:t> Si ce dernier refuse de les appliquer, il doit le faire savoir au salarié et au médecin du travail, par un écrit motivé (C. </a:t>
            </a:r>
            <a:r>
              <a:rPr lang="fr-FR" sz="1200" b="0" kern="1200" dirty="0" err="1">
                <a:solidFill>
                  <a:schemeClr val="tx1"/>
                </a:solidFill>
                <a:latin typeface="+mn-lt"/>
                <a:ea typeface="+mn-ea"/>
                <a:cs typeface="+mn-cs"/>
              </a:rPr>
              <a:t>trav</a:t>
            </a:r>
            <a:r>
              <a:rPr lang="fr-FR" sz="1200" b="0" kern="1200" dirty="0">
                <a:solidFill>
                  <a:schemeClr val="tx1"/>
                </a:solidFill>
                <a:latin typeface="+mn-lt"/>
                <a:ea typeface="+mn-ea"/>
                <a:cs typeface="+mn-cs"/>
              </a:rPr>
              <a:t>. art. L 4624-6 nouveau).</a:t>
            </a:r>
            <a:br>
              <a:rPr lang="fr-FR" dirty="0"/>
            </a:br>
            <a:br>
              <a:rPr lang="fr-FR" dirty="0"/>
            </a:br>
            <a:r>
              <a:rPr lang="fr-FR" sz="1200" b="1" kern="1200" dirty="0">
                <a:solidFill>
                  <a:schemeClr val="tx1"/>
                </a:solidFill>
                <a:latin typeface="+mn-lt"/>
                <a:ea typeface="+mn-ea"/>
                <a:cs typeface="+mn-cs"/>
              </a:rPr>
              <a:t>A noter</a:t>
            </a:r>
            <a:r>
              <a:rPr lang="fr-FR" dirty="0"/>
              <a:t> </a:t>
            </a:r>
            <a:r>
              <a:rPr lang="fr-FR" sz="1200" b="0" kern="1200" dirty="0">
                <a:solidFill>
                  <a:schemeClr val="tx1"/>
                </a:solidFill>
                <a:latin typeface="+mn-lt"/>
                <a:ea typeface="+mn-ea"/>
                <a:cs typeface="+mn-cs"/>
              </a:rPr>
              <a:t>Le principe n'est pas nouveau, mais jusqu'ici le Code du travail n'imposait pas à l'employeur de formaliser par écrit les raisons pour lesquelles il refuse d'appliquer les préconisations du médecin du travail. Pour des raisons de preuve, l'employeur a tout intérêt à faire parvenir ce courrier au salarié et au médecin du travail par recommandé avec avis de réception.</a:t>
            </a:r>
            <a:br>
              <a:rPr lang="fr-FR" dirty="0"/>
            </a:br>
            <a:br>
              <a:rPr lang="fr-FR" dirty="0"/>
            </a:br>
            <a:r>
              <a:rPr lang="fr-FR" sz="1200" b="1" kern="1200" dirty="0">
                <a:solidFill>
                  <a:schemeClr val="tx1"/>
                </a:solidFill>
                <a:latin typeface="+mn-lt"/>
                <a:ea typeface="+mn-ea"/>
                <a:cs typeface="+mn-cs"/>
              </a:rPr>
              <a:t> </a:t>
            </a:r>
            <a:br>
              <a:rPr lang="fr-FR" dirty="0"/>
            </a:br>
            <a:r>
              <a:rPr lang="fr-FR" sz="1200" b="1" kern="1200" dirty="0">
                <a:solidFill>
                  <a:schemeClr val="tx1"/>
                </a:solidFill>
                <a:latin typeface="+mn-lt"/>
                <a:ea typeface="+mn-ea"/>
                <a:cs typeface="+mn-cs"/>
              </a:rPr>
              <a:t>Il faut saisir le conseil de prud'hommes pour contester l'avis du médecin du travail </a:t>
            </a:r>
            <a:br>
              <a:rPr lang="fr-FR" dirty="0"/>
            </a:br>
            <a:r>
              <a:rPr lang="fr-FR" sz="1200" b="1" kern="1200" dirty="0">
                <a:solidFill>
                  <a:schemeClr val="tx1"/>
                </a:solidFill>
                <a:latin typeface="+mn-lt"/>
                <a:ea typeface="+mn-ea"/>
                <a:cs typeface="+mn-cs"/>
              </a:rPr>
              <a:t>11</a:t>
            </a:r>
            <a:r>
              <a:rPr lang="fr-FR" sz="1200" b="0" kern="1200" dirty="0">
                <a:solidFill>
                  <a:schemeClr val="tx1"/>
                </a:solidFill>
                <a:latin typeface="+mn-lt"/>
                <a:ea typeface="+mn-ea"/>
                <a:cs typeface="+mn-cs"/>
              </a:rPr>
              <a:t>Actuellement, l'employeur ou le salarié qui conteste l'avis du médecin du travail - avis d'aptitude ou d'inaptitude physique - doit saisir l'inspecteur du travail d'un recours, dont il informe l'autre partie. Celui-ci se prononce après avoir recueilli l'avis du médecin inspecteur du travail.</a:t>
            </a:r>
            <a:br>
              <a:rPr lang="fr-FR" dirty="0"/>
            </a:br>
            <a:r>
              <a:rPr lang="fr-FR" sz="1200" b="0" kern="1200" dirty="0">
                <a:solidFill>
                  <a:schemeClr val="tx1"/>
                </a:solidFill>
                <a:latin typeface="+mn-lt"/>
                <a:ea typeface="+mn-ea"/>
                <a:cs typeface="+mn-cs"/>
              </a:rPr>
              <a:t>Cette procédure, gratuite et encadrée par des conditions de délai, est jugée peu satisfaisante par le Gouvernement, qui considère que les recours doivent être confiés à une autorité dotée de compétences médicales. L'article 102 de la loi modifie en conséquence la procédure applicable.</a:t>
            </a:r>
            <a:br>
              <a:rPr lang="fr-FR" dirty="0"/>
            </a:br>
            <a:br>
              <a:rPr lang="fr-FR" dirty="0"/>
            </a:br>
            <a:r>
              <a:rPr lang="fr-FR" sz="1200" b="1" kern="1200" dirty="0">
                <a:solidFill>
                  <a:schemeClr val="tx1"/>
                </a:solidFill>
                <a:latin typeface="+mn-lt"/>
                <a:ea typeface="+mn-ea"/>
                <a:cs typeface="+mn-cs"/>
              </a:rPr>
              <a:t>12</a:t>
            </a:r>
            <a:r>
              <a:rPr lang="fr-FR" sz="1200" b="0" kern="1200" dirty="0">
                <a:solidFill>
                  <a:schemeClr val="tx1"/>
                </a:solidFill>
                <a:latin typeface="+mn-lt"/>
                <a:ea typeface="+mn-ea"/>
                <a:cs typeface="+mn-cs"/>
              </a:rPr>
              <a:t>A compter de l'entrée en vigueur de la loi (</a:t>
            </a:r>
            <a:r>
              <a:rPr lang="fr-FR" sz="1200" b="0" u="none" strike="noStrike" kern="1200" dirty="0">
                <a:solidFill>
                  <a:schemeClr val="tx1"/>
                </a:solidFill>
                <a:latin typeface="+mn-lt"/>
                <a:ea typeface="+mn-ea"/>
                <a:cs typeface="+mn-cs"/>
                <a:hlinkClick r:id="rId7"/>
              </a:rPr>
              <a:t>n° 1</a:t>
            </a:r>
            <a:r>
              <a:rPr lang="fr-FR" sz="1200" b="0" kern="1200" dirty="0">
                <a:solidFill>
                  <a:schemeClr val="tx1"/>
                </a:solidFill>
                <a:latin typeface="+mn-lt"/>
                <a:ea typeface="+mn-ea"/>
                <a:cs typeface="+mn-cs"/>
              </a:rPr>
              <a:t>), l'employeur ou le salarié qui conteste les éléments de nature médicale justifiant les avis, propositions ou conclusions du médecin du travail doit saisir le </a:t>
            </a:r>
            <a:r>
              <a:rPr lang="fr-FR" sz="1200" b="1" kern="1200" dirty="0">
                <a:solidFill>
                  <a:schemeClr val="tx1"/>
                </a:solidFill>
                <a:latin typeface="+mn-lt"/>
                <a:ea typeface="+mn-ea"/>
                <a:cs typeface="+mn-cs"/>
              </a:rPr>
              <a:t>conseil de prud'hommes</a:t>
            </a:r>
            <a:r>
              <a:rPr lang="fr-FR" sz="1200" b="0" kern="1200" dirty="0">
                <a:solidFill>
                  <a:schemeClr val="tx1"/>
                </a:solidFill>
                <a:latin typeface="+mn-lt"/>
                <a:ea typeface="+mn-ea"/>
                <a:cs typeface="+mn-cs"/>
              </a:rPr>
              <a:t> en référé (C. </a:t>
            </a:r>
            <a:r>
              <a:rPr lang="fr-FR" sz="1200" b="0" kern="1200" dirty="0" err="1">
                <a:solidFill>
                  <a:schemeClr val="tx1"/>
                </a:solidFill>
                <a:latin typeface="+mn-lt"/>
                <a:ea typeface="+mn-ea"/>
                <a:cs typeface="+mn-cs"/>
              </a:rPr>
              <a:t>trav</a:t>
            </a:r>
            <a:r>
              <a:rPr lang="fr-FR" sz="1200" b="0" kern="1200" dirty="0">
                <a:solidFill>
                  <a:schemeClr val="tx1"/>
                </a:solidFill>
                <a:latin typeface="+mn-lt"/>
                <a:ea typeface="+mn-ea"/>
                <a:cs typeface="+mn-cs"/>
              </a:rPr>
              <a:t>. art. L 4624-7, I nouveau).</a:t>
            </a:r>
            <a:br>
              <a:rPr lang="fr-FR" dirty="0"/>
            </a:br>
            <a:br>
              <a:rPr lang="fr-FR" dirty="0"/>
            </a:br>
            <a:r>
              <a:rPr lang="fr-FR" sz="1200" b="1" kern="1200" dirty="0">
                <a:solidFill>
                  <a:schemeClr val="tx1"/>
                </a:solidFill>
                <a:latin typeface="+mn-lt"/>
                <a:ea typeface="+mn-ea"/>
                <a:cs typeface="+mn-cs"/>
              </a:rPr>
              <a:t>A noter</a:t>
            </a:r>
            <a:r>
              <a:rPr lang="fr-FR" dirty="0"/>
              <a:t> </a:t>
            </a:r>
            <a:r>
              <a:rPr lang="fr-FR" sz="1200" b="0" kern="1200" dirty="0">
                <a:solidFill>
                  <a:schemeClr val="tx1"/>
                </a:solidFill>
                <a:latin typeface="+mn-lt"/>
                <a:ea typeface="+mn-ea"/>
                <a:cs typeface="+mn-cs"/>
              </a:rPr>
              <a:t>La procédure mise en place ne concerne que les </a:t>
            </a:r>
            <a:r>
              <a:rPr lang="fr-FR" sz="1200" b="1" kern="1200" dirty="0">
                <a:solidFill>
                  <a:schemeClr val="tx1"/>
                </a:solidFill>
                <a:latin typeface="+mn-lt"/>
                <a:ea typeface="+mn-ea"/>
                <a:cs typeface="+mn-cs"/>
              </a:rPr>
              <a:t>recours formés contre l'avis médical</a:t>
            </a:r>
            <a:r>
              <a:rPr lang="fr-FR" sz="1200" b="0" kern="1200" dirty="0">
                <a:solidFill>
                  <a:schemeClr val="tx1"/>
                </a:solidFill>
                <a:latin typeface="+mn-lt"/>
                <a:ea typeface="+mn-ea"/>
                <a:cs typeface="+mn-cs"/>
              </a:rPr>
              <a:t> exprimé par le médecin du travail. Actuellement, d'après la ministre du travail, interrogée sur ce point lors des débats parlementaires, 85 % des recours formés auprès de l'inspecteur du travail sont de nature non médicale (réserves exprimées par le médecin sur le lieu géographique de réintégration du salarié, contradiction apparente dans l'avis médical, par exemple pour un salarié déclaré apte à conduire mais ne pouvant pas rester assis). L'inspecteur du travail restera-t-il compétent pour examiner ces contestations ? A défaut, comment ce type de litige sera-t-il réglé ? Rappelons que, selon une jurisprudence constante de la Cour de cassation, le juge judiciaire n'est pas compétent pour se prononcer sur le bien-fondé de l'avis du médecin du travail.</a:t>
            </a:r>
            <a:br>
              <a:rPr lang="fr-FR" dirty="0"/>
            </a:br>
            <a:br>
              <a:rPr lang="fr-FR" dirty="0"/>
            </a:br>
            <a:r>
              <a:rPr lang="fr-FR" sz="1200" b="1" kern="1200" dirty="0">
                <a:solidFill>
                  <a:schemeClr val="tx1"/>
                </a:solidFill>
                <a:latin typeface="+mn-lt"/>
                <a:ea typeface="+mn-ea"/>
                <a:cs typeface="+mn-cs"/>
              </a:rPr>
              <a:t>13</a:t>
            </a:r>
            <a:r>
              <a:rPr lang="fr-FR" sz="1200" b="0" kern="1200" dirty="0">
                <a:solidFill>
                  <a:schemeClr val="tx1"/>
                </a:solidFill>
                <a:latin typeface="+mn-lt"/>
                <a:ea typeface="+mn-ea"/>
                <a:cs typeface="+mn-cs"/>
              </a:rPr>
              <a:t>L'employeur ou le salarié demande à la formation de référé du conseil de prud'hommes la </a:t>
            </a:r>
            <a:r>
              <a:rPr lang="fr-FR" sz="1200" b="1" kern="1200" dirty="0">
                <a:solidFill>
                  <a:schemeClr val="tx1"/>
                </a:solidFill>
                <a:latin typeface="+mn-lt"/>
                <a:ea typeface="+mn-ea"/>
                <a:cs typeface="+mn-cs"/>
              </a:rPr>
              <a:t>désignation d'un médecin-expert</a:t>
            </a:r>
            <a:r>
              <a:rPr lang="fr-FR" sz="1200" b="0" kern="1200" dirty="0">
                <a:solidFill>
                  <a:schemeClr val="tx1"/>
                </a:solidFill>
                <a:latin typeface="+mn-lt"/>
                <a:ea typeface="+mn-ea"/>
                <a:cs typeface="+mn-cs"/>
              </a:rPr>
              <a:t> inscrit sur la liste des experts près la cour d'appel. Il en informe le médecin du travail (C. </a:t>
            </a:r>
            <a:r>
              <a:rPr lang="fr-FR" sz="1200" b="0" kern="1200" dirty="0" err="1">
                <a:solidFill>
                  <a:schemeClr val="tx1"/>
                </a:solidFill>
                <a:latin typeface="+mn-lt"/>
                <a:ea typeface="+mn-ea"/>
                <a:cs typeface="+mn-cs"/>
              </a:rPr>
              <a:t>trav</a:t>
            </a:r>
            <a:r>
              <a:rPr lang="fr-FR" sz="1200" b="0" kern="1200" dirty="0">
                <a:solidFill>
                  <a:schemeClr val="tx1"/>
                </a:solidFill>
                <a:latin typeface="+mn-lt"/>
                <a:ea typeface="+mn-ea"/>
                <a:cs typeface="+mn-cs"/>
              </a:rPr>
              <a:t>. art. L 4624-7, I nouveau).</a:t>
            </a:r>
            <a:br>
              <a:rPr lang="fr-FR" dirty="0"/>
            </a:br>
            <a:br>
              <a:rPr lang="fr-FR" dirty="0"/>
            </a:br>
            <a:r>
              <a:rPr lang="fr-FR" sz="1200" b="1" kern="1200" dirty="0">
                <a:solidFill>
                  <a:schemeClr val="tx1"/>
                </a:solidFill>
                <a:latin typeface="+mn-lt"/>
                <a:ea typeface="+mn-ea"/>
                <a:cs typeface="+mn-cs"/>
              </a:rPr>
              <a:t>A noter</a:t>
            </a:r>
            <a:r>
              <a:rPr lang="fr-FR" dirty="0"/>
              <a:t> </a:t>
            </a:r>
            <a:r>
              <a:rPr lang="fr-FR" sz="1200" b="0" kern="1200" dirty="0">
                <a:solidFill>
                  <a:schemeClr val="tx1"/>
                </a:solidFill>
                <a:latin typeface="+mn-lt"/>
                <a:ea typeface="+mn-ea"/>
                <a:cs typeface="+mn-cs"/>
              </a:rPr>
              <a:t>Le dispositif ainsi mis en place suscite de nombreuses interrogations. Le conseil de prud'hommes peut-il refuser d'accéder à la demande de désignation d'un médecin-expert, notamment si le recours ne porte pas sur un élément médical ? Dans quel délai le médecin sera-t-il désigné et prendra-t-il sa décision ? L'employeur qui engage une telle procédure doit-il attraire le salarié devant le conseil de prud'hommes en qualité de défendeur, et vice versa ? Quelle est la portée des conclusions du médecin-expert ?</a:t>
            </a:r>
            <a:br>
              <a:rPr lang="fr-FR" dirty="0"/>
            </a:br>
            <a:br>
              <a:rPr lang="fr-FR" dirty="0"/>
            </a:br>
            <a:r>
              <a:rPr lang="fr-FR" sz="1200" b="1" kern="1200" dirty="0">
                <a:solidFill>
                  <a:schemeClr val="tx1"/>
                </a:solidFill>
                <a:latin typeface="+mn-lt"/>
                <a:ea typeface="+mn-ea"/>
                <a:cs typeface="+mn-cs"/>
              </a:rPr>
              <a:t>14</a:t>
            </a:r>
            <a:r>
              <a:rPr lang="fr-FR" sz="1200" b="0" kern="1200" dirty="0">
                <a:solidFill>
                  <a:schemeClr val="tx1"/>
                </a:solidFill>
                <a:latin typeface="+mn-lt"/>
                <a:ea typeface="+mn-ea"/>
                <a:cs typeface="+mn-cs"/>
              </a:rPr>
              <a:t>Le médecin-expert désigné par le conseil de prud'hommes peut obtenir, auprès du médecin du travail, communication du </a:t>
            </a:r>
            <a:r>
              <a:rPr lang="fr-FR" sz="1200" b="1" kern="1200" dirty="0">
                <a:solidFill>
                  <a:schemeClr val="tx1"/>
                </a:solidFill>
                <a:latin typeface="+mn-lt"/>
                <a:ea typeface="+mn-ea"/>
                <a:cs typeface="+mn-cs"/>
              </a:rPr>
              <a:t>dossier médical en santé au travail</a:t>
            </a:r>
            <a:r>
              <a:rPr lang="fr-FR" sz="1200" b="0" kern="1200" dirty="0">
                <a:solidFill>
                  <a:schemeClr val="tx1"/>
                </a:solidFill>
                <a:latin typeface="+mn-lt"/>
                <a:ea typeface="+mn-ea"/>
                <a:cs typeface="+mn-cs"/>
              </a:rPr>
              <a:t> du salarié, qui retrace les informations relatives à son état de santé. La sanction pénale prévue en cas de violation du secret médical ne peut pas, dans ce cas, lui être opposée (C. </a:t>
            </a:r>
            <a:r>
              <a:rPr lang="fr-FR" sz="1200" b="0" kern="1200" dirty="0" err="1">
                <a:solidFill>
                  <a:schemeClr val="tx1"/>
                </a:solidFill>
                <a:latin typeface="+mn-lt"/>
                <a:ea typeface="+mn-ea"/>
                <a:cs typeface="+mn-cs"/>
              </a:rPr>
              <a:t>trav</a:t>
            </a:r>
            <a:r>
              <a:rPr lang="fr-FR" sz="1200" b="0" kern="1200" dirty="0">
                <a:solidFill>
                  <a:schemeClr val="tx1"/>
                </a:solidFill>
                <a:latin typeface="+mn-lt"/>
                <a:ea typeface="+mn-ea"/>
                <a:cs typeface="+mn-cs"/>
              </a:rPr>
              <a:t>. art. L 4624-7, II nouveau).</a:t>
            </a:r>
            <a:br>
              <a:rPr lang="fr-FR" dirty="0"/>
            </a:br>
            <a:r>
              <a:rPr lang="fr-FR" sz="1200" b="0" kern="1200" dirty="0">
                <a:solidFill>
                  <a:schemeClr val="tx1"/>
                </a:solidFill>
                <a:latin typeface="+mn-lt"/>
                <a:ea typeface="+mn-ea"/>
                <a:cs typeface="+mn-cs"/>
              </a:rPr>
              <a:t>Par ailleurs, le conseil de prud'hommes, en référé ou saisi au fond, peut charger le médecin du travail d'une </a:t>
            </a:r>
            <a:r>
              <a:rPr lang="fr-FR" sz="1200" b="1" kern="1200" dirty="0">
                <a:solidFill>
                  <a:schemeClr val="tx1"/>
                </a:solidFill>
                <a:latin typeface="+mn-lt"/>
                <a:ea typeface="+mn-ea"/>
                <a:cs typeface="+mn-cs"/>
              </a:rPr>
              <a:t>consultation</a:t>
            </a:r>
            <a:r>
              <a:rPr lang="fr-FR" sz="1200" b="0" kern="1200" dirty="0">
                <a:solidFill>
                  <a:schemeClr val="tx1"/>
                </a:solidFill>
                <a:latin typeface="+mn-lt"/>
                <a:ea typeface="+mn-ea"/>
                <a:cs typeface="+mn-cs"/>
              </a:rPr>
              <a:t> relative au recours (C. </a:t>
            </a:r>
            <a:r>
              <a:rPr lang="fr-FR" sz="1200" b="0" kern="1200" dirty="0" err="1">
                <a:solidFill>
                  <a:schemeClr val="tx1"/>
                </a:solidFill>
                <a:latin typeface="+mn-lt"/>
                <a:ea typeface="+mn-ea"/>
                <a:cs typeface="+mn-cs"/>
              </a:rPr>
              <a:t>trav</a:t>
            </a:r>
            <a:r>
              <a:rPr lang="fr-FR" sz="1200" b="0" kern="1200" dirty="0">
                <a:solidFill>
                  <a:schemeClr val="tx1"/>
                </a:solidFill>
                <a:latin typeface="+mn-lt"/>
                <a:ea typeface="+mn-ea"/>
                <a:cs typeface="+mn-cs"/>
              </a:rPr>
              <a:t>. art. L 4624-7, III nouveau).</a:t>
            </a:r>
            <a:br>
              <a:rPr lang="fr-FR" dirty="0"/>
            </a:br>
            <a:br>
              <a:rPr lang="fr-FR" dirty="0"/>
            </a:br>
            <a:r>
              <a:rPr lang="fr-FR" sz="1200" b="1" kern="1200" dirty="0">
                <a:solidFill>
                  <a:schemeClr val="tx1"/>
                </a:solidFill>
                <a:latin typeface="+mn-lt"/>
                <a:ea typeface="+mn-ea"/>
                <a:cs typeface="+mn-cs"/>
              </a:rPr>
              <a:t>15</a:t>
            </a:r>
            <a:r>
              <a:rPr lang="fr-FR" sz="1200" b="0" kern="1200" dirty="0">
                <a:solidFill>
                  <a:schemeClr val="tx1"/>
                </a:solidFill>
                <a:latin typeface="+mn-lt"/>
                <a:ea typeface="+mn-ea"/>
                <a:cs typeface="+mn-cs"/>
              </a:rPr>
              <a:t>Le médecin-expert désigné facturera des </a:t>
            </a:r>
            <a:r>
              <a:rPr lang="fr-FR" sz="1200" b="1" kern="1200" dirty="0">
                <a:solidFill>
                  <a:schemeClr val="tx1"/>
                </a:solidFill>
                <a:latin typeface="+mn-lt"/>
                <a:ea typeface="+mn-ea"/>
                <a:cs typeface="+mn-cs"/>
              </a:rPr>
              <a:t>frais d'expertise</a:t>
            </a:r>
            <a:r>
              <a:rPr lang="fr-FR" sz="1200" b="0" kern="1200" dirty="0">
                <a:solidFill>
                  <a:schemeClr val="tx1"/>
                </a:solidFill>
                <a:latin typeface="+mn-lt"/>
                <a:ea typeface="+mn-ea"/>
                <a:cs typeface="+mn-cs"/>
              </a:rPr>
              <a:t> au demandeur. En pratique, la procédure de recours contre l'avis du médecin du travail devient donc payante. S'y ajoutent en outre les </a:t>
            </a:r>
            <a:r>
              <a:rPr lang="fr-FR" sz="1200" b="1" kern="1200" dirty="0">
                <a:solidFill>
                  <a:schemeClr val="tx1"/>
                </a:solidFill>
                <a:latin typeface="+mn-lt"/>
                <a:ea typeface="+mn-ea"/>
                <a:cs typeface="+mn-cs"/>
              </a:rPr>
              <a:t>frais de justice.</a:t>
            </a:r>
            <a:br>
              <a:rPr lang="fr-FR" dirty="0"/>
            </a:br>
            <a:r>
              <a:rPr lang="fr-FR" sz="1200" b="0" kern="1200" dirty="0">
                <a:solidFill>
                  <a:schemeClr val="tx1"/>
                </a:solidFill>
                <a:latin typeface="+mn-lt"/>
                <a:ea typeface="+mn-ea"/>
                <a:cs typeface="+mn-cs"/>
              </a:rPr>
              <a:t>Toutefois, la formation de référé peut décider de ne pas mettre les frais d'expertise à la charge de la partie perdante, dès lors que l'action en justice n'est pas dilatoire ou abusive (C. </a:t>
            </a:r>
            <a:r>
              <a:rPr lang="fr-FR" sz="1200" b="0" kern="1200" dirty="0" err="1">
                <a:solidFill>
                  <a:schemeClr val="tx1"/>
                </a:solidFill>
                <a:latin typeface="+mn-lt"/>
                <a:ea typeface="+mn-ea"/>
                <a:cs typeface="+mn-cs"/>
              </a:rPr>
              <a:t>trav</a:t>
            </a:r>
            <a:r>
              <a:rPr lang="fr-FR" sz="1200" b="0" kern="1200" dirty="0">
                <a:solidFill>
                  <a:schemeClr val="tx1"/>
                </a:solidFill>
                <a:latin typeface="+mn-lt"/>
                <a:ea typeface="+mn-ea"/>
                <a:cs typeface="+mn-cs"/>
              </a:rPr>
              <a:t>. art. L 4624-7, III).</a:t>
            </a:r>
            <a:br>
              <a:rPr lang="fr-FR" dirty="0"/>
            </a:br>
            <a:br>
              <a:rPr lang="fr-FR" dirty="0"/>
            </a:br>
            <a:r>
              <a:rPr lang="fr-FR" sz="1200" b="1" kern="1200" dirty="0">
                <a:solidFill>
                  <a:schemeClr val="tx1"/>
                </a:solidFill>
                <a:latin typeface="+mn-lt"/>
                <a:ea typeface="+mn-ea"/>
                <a:cs typeface="+mn-cs"/>
              </a:rPr>
              <a:t>A noter</a:t>
            </a:r>
            <a:r>
              <a:rPr lang="fr-FR" dirty="0"/>
              <a:t> </a:t>
            </a:r>
            <a:r>
              <a:rPr lang="fr-FR" sz="1200" b="0" kern="1200" dirty="0">
                <a:solidFill>
                  <a:schemeClr val="tx1"/>
                </a:solidFill>
                <a:latin typeface="+mn-lt"/>
                <a:ea typeface="+mn-ea"/>
                <a:cs typeface="+mn-cs"/>
              </a:rPr>
              <a:t>Quelle est la </a:t>
            </a:r>
            <a:r>
              <a:rPr lang="fr-FR" sz="1200" b="1" kern="1200" dirty="0">
                <a:solidFill>
                  <a:schemeClr val="tx1"/>
                </a:solidFill>
                <a:latin typeface="+mn-lt"/>
                <a:ea typeface="+mn-ea"/>
                <a:cs typeface="+mn-cs"/>
              </a:rPr>
              <a:t>partie perdante</a:t>
            </a:r>
            <a:r>
              <a:rPr lang="fr-FR" sz="1200" b="0" kern="1200" dirty="0">
                <a:solidFill>
                  <a:schemeClr val="tx1"/>
                </a:solidFill>
                <a:latin typeface="+mn-lt"/>
                <a:ea typeface="+mn-ea"/>
                <a:cs typeface="+mn-cs"/>
              </a:rPr>
              <a:t> ? Par exemple, le salarié qui conteste l'avis du médecin du travail et obtient gain de cause peut-il obtenir du juge que les frais d'expertise soient mis à la charge de l'</a:t>
            </a:r>
            <a:r>
              <a:rPr lang="fr-FR" sz="1200" b="1" kern="1200" dirty="0">
                <a:solidFill>
                  <a:schemeClr val="tx1"/>
                </a:solidFill>
                <a:latin typeface="+mn-lt"/>
                <a:ea typeface="+mn-ea"/>
                <a:cs typeface="+mn-cs"/>
              </a:rPr>
              <a:t>employeur,</a:t>
            </a:r>
            <a:r>
              <a:rPr lang="fr-FR" sz="1200" b="0" kern="1200" dirty="0">
                <a:solidFill>
                  <a:schemeClr val="tx1"/>
                </a:solidFill>
                <a:latin typeface="+mn-lt"/>
                <a:ea typeface="+mn-ea"/>
                <a:cs typeface="+mn-cs"/>
              </a:rPr>
              <a:t> ou du </a:t>
            </a:r>
            <a:r>
              <a:rPr lang="fr-FR" sz="1200" b="1" kern="1200" dirty="0">
                <a:solidFill>
                  <a:schemeClr val="tx1"/>
                </a:solidFill>
                <a:latin typeface="+mn-lt"/>
                <a:ea typeface="+mn-ea"/>
                <a:cs typeface="+mn-cs"/>
              </a:rPr>
              <a:t>service de santé au travail</a:t>
            </a:r>
            <a:r>
              <a:rPr lang="fr-FR" sz="1200" b="0" kern="1200" dirty="0">
                <a:solidFill>
                  <a:schemeClr val="tx1"/>
                </a:solidFill>
                <a:latin typeface="+mn-lt"/>
                <a:ea typeface="+mn-ea"/>
                <a:cs typeface="+mn-cs"/>
              </a:rPr>
              <a:t> ? A notre sens, dans la mesure où c'est l'avis du médecin du travail qui est contesté, c'est le service de santé au travail qui devrait assumer la charge financière de l'expertise en cas d'annulation de l'avis médical. On peut espérer qu'un décret (à paraître) clarifie ces points.</a:t>
            </a:r>
            <a:br>
              <a:rPr lang="fr-FR" dirty="0"/>
            </a:br>
            <a:br>
              <a:rPr lang="fr-FR" dirty="0"/>
            </a:br>
            <a:endParaRPr lang="fr-FR" sz="1200" kern="1200" dirty="0">
              <a:solidFill>
                <a:schemeClr val="tx1"/>
              </a:solidFill>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pPr/>
              <a:t>18</a:t>
            </a:fld>
            <a:endParaRPr lang="fr-FR"/>
          </a:p>
        </p:txBody>
      </p:sp>
    </p:spTree>
    <p:extLst>
      <p:ext uri="{BB962C8B-B14F-4D97-AF65-F5344CB8AC3E}">
        <p14:creationId xmlns:p14="http://schemas.microsoft.com/office/powerpoint/2010/main" val="37638429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a:solidFill>
                  <a:schemeClr val="tx1"/>
                </a:solidFill>
                <a:latin typeface="+mn-lt"/>
                <a:ea typeface="+mn-ea"/>
                <a:cs typeface="+mn-cs"/>
              </a:rPr>
              <a:t>L'obligation de reclassement du salarié inapte </a:t>
            </a:r>
            <a:br>
              <a:rPr lang="fr-FR" dirty="0"/>
            </a:br>
            <a:br>
              <a:rPr lang="fr-FR" dirty="0"/>
            </a:br>
            <a:r>
              <a:rPr lang="fr-FR" sz="1200" b="1" kern="1200" dirty="0">
                <a:solidFill>
                  <a:schemeClr val="tx1"/>
                </a:solidFill>
                <a:latin typeface="+mn-lt"/>
                <a:ea typeface="+mn-ea"/>
                <a:cs typeface="+mn-cs"/>
              </a:rPr>
              <a:t>16</a:t>
            </a:r>
            <a:r>
              <a:rPr lang="fr-FR" sz="1200" b="0" kern="1200" dirty="0">
                <a:solidFill>
                  <a:schemeClr val="tx1"/>
                </a:solidFill>
                <a:latin typeface="+mn-lt"/>
                <a:ea typeface="+mn-ea"/>
                <a:cs typeface="+mn-cs"/>
              </a:rPr>
              <a:t>Selon qu'elle est d'origine professionnelle ou dépourvue de tout lien avec le travail, l'inaptitude physique entraîne des conséquences différentes pour le salarié et pour l'employeur, en particulier en matière de reclassement préalable à la rupture du contrat de travail. L'article 102 de la loi unifie ces régimes.</a:t>
            </a:r>
            <a:br>
              <a:rPr lang="fr-FR" dirty="0"/>
            </a:br>
            <a:br>
              <a:rPr lang="fr-FR" dirty="0"/>
            </a:br>
            <a:r>
              <a:rPr lang="fr-FR" sz="1200" b="1" kern="1200" dirty="0">
                <a:solidFill>
                  <a:schemeClr val="tx1"/>
                </a:solidFill>
                <a:latin typeface="+mn-lt"/>
                <a:ea typeface="+mn-ea"/>
                <a:cs typeface="+mn-cs"/>
              </a:rPr>
              <a:t> </a:t>
            </a:r>
            <a:br>
              <a:rPr lang="fr-FR" dirty="0"/>
            </a:br>
            <a:r>
              <a:rPr lang="fr-FR" sz="1200" b="1" kern="1200" dirty="0">
                <a:solidFill>
                  <a:schemeClr val="tx1"/>
                </a:solidFill>
                <a:latin typeface="+mn-lt"/>
                <a:ea typeface="+mn-ea"/>
                <a:cs typeface="+mn-cs"/>
              </a:rPr>
              <a:t>Le reclassement s'impose même si l'inaptitude est constatée en cours d'exécution du contrat de travail </a:t>
            </a:r>
            <a:br>
              <a:rPr lang="fr-FR" dirty="0"/>
            </a:br>
            <a:r>
              <a:rPr lang="fr-FR" sz="1200" b="1" kern="1200" dirty="0">
                <a:solidFill>
                  <a:schemeClr val="tx1"/>
                </a:solidFill>
                <a:latin typeface="+mn-lt"/>
                <a:ea typeface="+mn-ea"/>
                <a:cs typeface="+mn-cs"/>
              </a:rPr>
              <a:t>17</a:t>
            </a:r>
            <a:r>
              <a:rPr lang="fr-FR" sz="1200" b="0" kern="1200" dirty="0">
                <a:solidFill>
                  <a:schemeClr val="tx1"/>
                </a:solidFill>
                <a:latin typeface="+mn-lt"/>
                <a:ea typeface="+mn-ea"/>
                <a:cs typeface="+mn-cs"/>
              </a:rPr>
              <a:t>Le salarié est généralement déclaré physiquement inapte par le médecin du travail à l'issue d'un arrêt de travail pour maladie ou accident, à l'occasion de la visite médicale de reprise. Mais l'inaptitude physique peut également être constatée en cours d'exécution du travail, à l'occasion d'une </a:t>
            </a:r>
            <a:r>
              <a:rPr lang="fr-FR" sz="1200" b="1" kern="1200" dirty="0">
                <a:solidFill>
                  <a:schemeClr val="tx1"/>
                </a:solidFill>
                <a:latin typeface="+mn-lt"/>
                <a:ea typeface="+mn-ea"/>
                <a:cs typeface="+mn-cs"/>
              </a:rPr>
              <a:t>visite médicale périodique,</a:t>
            </a:r>
            <a:r>
              <a:rPr lang="fr-FR" sz="1200" b="0" kern="1200" dirty="0">
                <a:solidFill>
                  <a:schemeClr val="tx1"/>
                </a:solidFill>
                <a:latin typeface="+mn-lt"/>
                <a:ea typeface="+mn-ea"/>
                <a:cs typeface="+mn-cs"/>
              </a:rPr>
              <a:t> ou sur examen pratiqué par le médecin du travail à l'</a:t>
            </a:r>
            <a:r>
              <a:rPr lang="fr-FR" sz="1200" b="1" kern="1200" dirty="0">
                <a:solidFill>
                  <a:schemeClr val="tx1"/>
                </a:solidFill>
                <a:latin typeface="+mn-lt"/>
                <a:ea typeface="+mn-ea"/>
                <a:cs typeface="+mn-cs"/>
              </a:rPr>
              <a:t>initiative du salarié.</a:t>
            </a:r>
            <a:r>
              <a:rPr lang="fr-FR" sz="1200" b="0" kern="1200" dirty="0">
                <a:solidFill>
                  <a:schemeClr val="tx1"/>
                </a:solidFill>
                <a:latin typeface="+mn-lt"/>
                <a:ea typeface="+mn-ea"/>
                <a:cs typeface="+mn-cs"/>
              </a:rPr>
              <a:t> La rédaction actuelle du Code du travail aboutit, dans ces situations, à priver le salarié du dispositif de reclassement et des garanties qui y sont attachées.</a:t>
            </a:r>
            <a:br>
              <a:rPr lang="fr-FR" dirty="0"/>
            </a:br>
            <a:br>
              <a:rPr lang="fr-FR" dirty="0"/>
            </a:br>
            <a:r>
              <a:rPr lang="fr-FR" sz="1200" b="1" kern="1200" dirty="0">
                <a:solidFill>
                  <a:schemeClr val="tx1"/>
                </a:solidFill>
                <a:latin typeface="+mn-lt"/>
                <a:ea typeface="+mn-ea"/>
                <a:cs typeface="+mn-cs"/>
              </a:rPr>
              <a:t>18</a:t>
            </a:r>
            <a:r>
              <a:rPr lang="fr-FR" sz="1200" b="0" kern="1200" dirty="0">
                <a:solidFill>
                  <a:schemeClr val="tx1"/>
                </a:solidFill>
                <a:latin typeface="+mn-lt"/>
                <a:ea typeface="+mn-ea"/>
                <a:cs typeface="+mn-cs"/>
              </a:rPr>
              <a:t>Désormais, le régime juridique attaché à la constatation de l'inaptitude physique s'applique au salarié, qu'il ait été déclaré inapte en cours d'exécution de son contrat de travail ou à l'issue d'un arrêt de travail (C. </a:t>
            </a:r>
            <a:r>
              <a:rPr lang="fr-FR" sz="1200" b="0" kern="1200" dirty="0" err="1">
                <a:solidFill>
                  <a:schemeClr val="tx1"/>
                </a:solidFill>
                <a:latin typeface="+mn-lt"/>
                <a:ea typeface="+mn-ea"/>
                <a:cs typeface="+mn-cs"/>
              </a:rPr>
              <a:t>trav</a:t>
            </a:r>
            <a:r>
              <a:rPr lang="fr-FR" sz="1200" b="0" kern="1200" dirty="0">
                <a:solidFill>
                  <a:schemeClr val="tx1"/>
                </a:solidFill>
                <a:latin typeface="+mn-lt"/>
                <a:ea typeface="+mn-ea"/>
                <a:cs typeface="+mn-cs"/>
              </a:rPr>
              <a:t>. art. L 1226-2 et L 1226-10 modifiés).</a:t>
            </a:r>
            <a:br>
              <a:rPr lang="fr-FR" dirty="0"/>
            </a:br>
            <a:br>
              <a:rPr lang="fr-FR" dirty="0"/>
            </a:br>
            <a:r>
              <a:rPr lang="fr-FR" sz="1200" b="1" kern="1200" dirty="0">
                <a:solidFill>
                  <a:schemeClr val="tx1"/>
                </a:solidFill>
                <a:latin typeface="+mn-lt"/>
                <a:ea typeface="+mn-ea"/>
                <a:cs typeface="+mn-cs"/>
              </a:rPr>
              <a:t> </a:t>
            </a:r>
            <a:br>
              <a:rPr lang="fr-FR" dirty="0"/>
            </a:br>
            <a:r>
              <a:rPr lang="fr-FR" sz="1200" b="1" kern="1200" dirty="0">
                <a:solidFill>
                  <a:schemeClr val="tx1"/>
                </a:solidFill>
                <a:latin typeface="+mn-lt"/>
                <a:ea typeface="+mn-ea"/>
                <a:cs typeface="+mn-cs"/>
              </a:rPr>
              <a:t>L'employeur peut être dispensé de recherche de reclassement par le médecin du travail </a:t>
            </a:r>
            <a:br>
              <a:rPr lang="fr-FR" dirty="0"/>
            </a:br>
            <a:r>
              <a:rPr lang="fr-FR" sz="1200" b="1" kern="1200" dirty="0">
                <a:solidFill>
                  <a:schemeClr val="tx1"/>
                </a:solidFill>
                <a:latin typeface="+mn-lt"/>
                <a:ea typeface="+mn-ea"/>
                <a:cs typeface="+mn-cs"/>
              </a:rPr>
              <a:t>19</a:t>
            </a:r>
            <a:r>
              <a:rPr lang="fr-FR" sz="1200" b="0" kern="1200" dirty="0">
                <a:solidFill>
                  <a:schemeClr val="tx1"/>
                </a:solidFill>
                <a:latin typeface="+mn-lt"/>
                <a:ea typeface="+mn-ea"/>
                <a:cs typeface="+mn-cs"/>
              </a:rPr>
              <a:t>La loi du 17 août 2015 relative au dialogue social a autorisé le médecin du travail à dispenser l'employeur de son obligation préalable de reclassement lorsque le maintien du salarié dans l'entreprise présente un risque grave pour sa santé. Cette possibilité a été inscrite à l'article L 1226-12 du Code du travail : en pratique, elle est donc </a:t>
            </a:r>
            <a:r>
              <a:rPr lang="fr-FR" sz="1200" b="1" kern="1200" dirty="0">
                <a:solidFill>
                  <a:schemeClr val="tx1"/>
                </a:solidFill>
                <a:latin typeface="+mn-lt"/>
                <a:ea typeface="+mn-ea"/>
                <a:cs typeface="+mn-cs"/>
              </a:rPr>
              <a:t>limitée aux salariés victimes d'un accident du travail</a:t>
            </a:r>
            <a:r>
              <a:rPr lang="fr-FR" sz="1200" b="0" kern="1200" dirty="0">
                <a:solidFill>
                  <a:schemeClr val="tx1"/>
                </a:solidFill>
                <a:latin typeface="+mn-lt"/>
                <a:ea typeface="+mn-ea"/>
                <a:cs typeface="+mn-cs"/>
              </a:rPr>
              <a:t> ou d'une maladie professionnelle, et titulaires d'un </a:t>
            </a:r>
            <a:r>
              <a:rPr lang="fr-FR" sz="1200" b="1" kern="1200" dirty="0">
                <a:solidFill>
                  <a:schemeClr val="tx1"/>
                </a:solidFill>
                <a:latin typeface="+mn-lt"/>
                <a:ea typeface="+mn-ea"/>
                <a:cs typeface="+mn-cs"/>
              </a:rPr>
              <a:t>contrat de travail à durée indéterminée.</a:t>
            </a:r>
            <a:br>
              <a:rPr lang="fr-FR" dirty="0"/>
            </a:br>
            <a:r>
              <a:rPr lang="fr-FR" sz="1200" b="0" kern="1200" dirty="0">
                <a:solidFill>
                  <a:schemeClr val="tx1"/>
                </a:solidFill>
                <a:latin typeface="+mn-lt"/>
                <a:ea typeface="+mn-ea"/>
                <a:cs typeface="+mn-cs"/>
              </a:rPr>
              <a:t>L'article 102 de la loi Travail étend cette possibilité à tous les salariés, quelle que soit l'origine de leur inaptitude physique - professionnelle ou non - et quel que soit la durée de leur contrat de travail - indéterminée ou déterminée.</a:t>
            </a:r>
            <a:br>
              <a:rPr lang="fr-FR" dirty="0"/>
            </a:br>
            <a:br>
              <a:rPr lang="fr-FR" dirty="0"/>
            </a:br>
            <a:r>
              <a:rPr lang="fr-FR" sz="1200" b="1" kern="1200" dirty="0">
                <a:solidFill>
                  <a:schemeClr val="tx1"/>
                </a:solidFill>
                <a:latin typeface="+mn-lt"/>
                <a:ea typeface="+mn-ea"/>
                <a:cs typeface="+mn-cs"/>
              </a:rPr>
              <a:t>20</a:t>
            </a:r>
            <a:r>
              <a:rPr lang="fr-FR" sz="1200" b="0" kern="1200" dirty="0">
                <a:solidFill>
                  <a:schemeClr val="tx1"/>
                </a:solidFill>
                <a:latin typeface="+mn-lt"/>
                <a:ea typeface="+mn-ea"/>
                <a:cs typeface="+mn-cs"/>
              </a:rPr>
              <a:t>Le médecin du travail peut désormais indiquer dans son avis d'inaptitude physique que tout maintien du salarié dans un emploi serait gravement préjudiciable à sa santé ou que l'état de santé de l'intéressé fait obstacle à tout reclassement dans un emploi.</a:t>
            </a:r>
            <a:br>
              <a:rPr lang="fr-FR" dirty="0"/>
            </a:br>
            <a:r>
              <a:rPr lang="fr-FR" sz="1200" b="0" kern="1200" dirty="0">
                <a:solidFill>
                  <a:schemeClr val="tx1"/>
                </a:solidFill>
                <a:latin typeface="+mn-lt"/>
                <a:ea typeface="+mn-ea"/>
                <a:cs typeface="+mn-cs"/>
              </a:rPr>
              <a:t>Cette </a:t>
            </a:r>
            <a:r>
              <a:rPr lang="fr-FR" sz="1200" b="1" kern="1200" dirty="0">
                <a:solidFill>
                  <a:schemeClr val="tx1"/>
                </a:solidFill>
                <a:latin typeface="+mn-lt"/>
                <a:ea typeface="+mn-ea"/>
                <a:cs typeface="+mn-cs"/>
              </a:rPr>
              <a:t>mention expresse</a:t>
            </a:r>
            <a:r>
              <a:rPr lang="fr-FR" sz="1200" b="0" kern="1200" dirty="0">
                <a:solidFill>
                  <a:schemeClr val="tx1"/>
                </a:solidFill>
                <a:latin typeface="+mn-lt"/>
                <a:ea typeface="+mn-ea"/>
                <a:cs typeface="+mn-cs"/>
              </a:rPr>
              <a:t> sur l'avis d'inaptitude physique autorise l'employeur à engager la procédure de licenciement sans avoir à rechercher un emploi de reclassement au salarié et ce, que l'intéressé soit victime d'un accident du travail ou d'une maladie professionnelle (C. </a:t>
            </a:r>
            <a:r>
              <a:rPr lang="fr-FR" sz="1200" b="0" kern="1200" dirty="0" err="1">
                <a:solidFill>
                  <a:schemeClr val="tx1"/>
                </a:solidFill>
                <a:latin typeface="+mn-lt"/>
                <a:ea typeface="+mn-ea"/>
                <a:cs typeface="+mn-cs"/>
              </a:rPr>
              <a:t>trav</a:t>
            </a:r>
            <a:r>
              <a:rPr lang="fr-FR" sz="1200" b="0" kern="1200" dirty="0">
                <a:solidFill>
                  <a:schemeClr val="tx1"/>
                </a:solidFill>
                <a:latin typeface="+mn-lt"/>
                <a:ea typeface="+mn-ea"/>
                <a:cs typeface="+mn-cs"/>
              </a:rPr>
              <a:t>. art. L 1226-12 modifié) ou d'une affection d'origine non professionnelle (C. </a:t>
            </a:r>
            <a:r>
              <a:rPr lang="fr-FR" sz="1200" b="0" kern="1200" dirty="0" err="1">
                <a:solidFill>
                  <a:schemeClr val="tx1"/>
                </a:solidFill>
                <a:latin typeface="+mn-lt"/>
                <a:ea typeface="+mn-ea"/>
                <a:cs typeface="+mn-cs"/>
              </a:rPr>
              <a:t>trav</a:t>
            </a:r>
            <a:r>
              <a:rPr lang="fr-FR" sz="1200" b="0" kern="1200" dirty="0">
                <a:solidFill>
                  <a:schemeClr val="tx1"/>
                </a:solidFill>
                <a:latin typeface="+mn-lt"/>
                <a:ea typeface="+mn-ea"/>
                <a:cs typeface="+mn-cs"/>
              </a:rPr>
              <a:t>. art. L 1226-2-1 nouveau).</a:t>
            </a:r>
            <a:br>
              <a:rPr lang="fr-FR" dirty="0"/>
            </a:br>
            <a:br>
              <a:rPr lang="fr-FR" dirty="0"/>
            </a:br>
            <a:r>
              <a:rPr lang="fr-FR" sz="1200" b="1" kern="1200" dirty="0">
                <a:solidFill>
                  <a:schemeClr val="tx1"/>
                </a:solidFill>
                <a:latin typeface="+mn-lt"/>
                <a:ea typeface="+mn-ea"/>
                <a:cs typeface="+mn-cs"/>
              </a:rPr>
              <a:t>A notre avis</a:t>
            </a:r>
            <a:r>
              <a:rPr lang="fr-FR" dirty="0"/>
              <a:t> </a:t>
            </a:r>
            <a:r>
              <a:rPr lang="fr-FR" sz="1200" b="0" kern="1200" dirty="0">
                <a:solidFill>
                  <a:schemeClr val="tx1"/>
                </a:solidFill>
                <a:latin typeface="+mn-lt"/>
                <a:ea typeface="+mn-ea"/>
                <a:cs typeface="+mn-cs"/>
              </a:rPr>
              <a:t>L'employeur doit être particulièrement vigilant sur la rupture du contrat de travail dans ces conditions. La dispense de recherche d'un reclassement n'est possible que si l'avis d'inaptitude du médecin du travail se prononce très explicitement en ce sens.</a:t>
            </a:r>
            <a:br>
              <a:rPr lang="fr-FR" dirty="0"/>
            </a:br>
            <a:br>
              <a:rPr lang="fr-FR" dirty="0"/>
            </a:br>
            <a:r>
              <a:rPr lang="fr-FR" sz="1200" b="1" kern="1200" dirty="0">
                <a:solidFill>
                  <a:schemeClr val="tx1"/>
                </a:solidFill>
                <a:latin typeface="+mn-lt"/>
                <a:ea typeface="+mn-ea"/>
                <a:cs typeface="+mn-cs"/>
              </a:rPr>
              <a:t>21</a:t>
            </a:r>
            <a:r>
              <a:rPr lang="fr-FR" sz="1200" b="0" kern="1200" dirty="0">
                <a:solidFill>
                  <a:schemeClr val="tx1"/>
                </a:solidFill>
                <a:latin typeface="+mn-lt"/>
                <a:ea typeface="+mn-ea"/>
                <a:cs typeface="+mn-cs"/>
              </a:rPr>
              <a:t>Lorsque le salarié reconnu inapte est titulaire d'un </a:t>
            </a:r>
            <a:r>
              <a:rPr lang="fr-FR" sz="1200" b="1" kern="1200" dirty="0">
                <a:solidFill>
                  <a:schemeClr val="tx1"/>
                </a:solidFill>
                <a:latin typeface="+mn-lt"/>
                <a:ea typeface="+mn-ea"/>
                <a:cs typeface="+mn-cs"/>
              </a:rPr>
              <a:t>CDD,</a:t>
            </a:r>
            <a:r>
              <a:rPr lang="fr-FR" sz="1200" b="0" kern="1200" dirty="0">
                <a:solidFill>
                  <a:schemeClr val="tx1"/>
                </a:solidFill>
                <a:latin typeface="+mn-lt"/>
                <a:ea typeface="+mn-ea"/>
                <a:cs typeface="+mn-cs"/>
              </a:rPr>
              <a:t> son contrat peut être rompu de manière anticipée en cas d'impossibilité de reclassement, de refus des postes proposés ou de dispense expresse de reclassement par le médecin du travail. Cette possibilité est expressément prévue par le Code du travail lorsque l'inaptitude physique résulte d'un accident du travail ou d'une maladie professionnelle (C. </a:t>
            </a:r>
            <a:r>
              <a:rPr lang="fr-FR" sz="1200" b="0" kern="1200" dirty="0" err="1">
                <a:solidFill>
                  <a:schemeClr val="tx1"/>
                </a:solidFill>
                <a:latin typeface="+mn-lt"/>
                <a:ea typeface="+mn-ea"/>
                <a:cs typeface="+mn-cs"/>
              </a:rPr>
              <a:t>trav</a:t>
            </a:r>
            <a:r>
              <a:rPr lang="fr-FR" sz="1200" b="0" kern="1200" dirty="0">
                <a:solidFill>
                  <a:schemeClr val="tx1"/>
                </a:solidFill>
                <a:latin typeface="+mn-lt"/>
                <a:ea typeface="+mn-ea"/>
                <a:cs typeface="+mn-cs"/>
              </a:rPr>
              <a:t>. art. L 1226-20 modifié). Elle résulte, à notre sens, de la combinaison des textes lorsque l'inaptitude est consécutive à une maladie ou à un accident d'origine non professionnelle.</a:t>
            </a:r>
            <a:endParaRPr lang="fr-FR" dirty="0"/>
          </a:p>
          <a:p>
            <a:endParaRPr lang="fr-FR" dirty="0"/>
          </a:p>
          <a:p>
            <a:pPr fontAlgn="auto"/>
            <a:r>
              <a:rPr lang="fr-FR" sz="1200" b="1" kern="1200" dirty="0">
                <a:solidFill>
                  <a:schemeClr val="tx1"/>
                </a:solidFill>
                <a:latin typeface="+mn-lt"/>
                <a:ea typeface="+mn-ea"/>
                <a:cs typeface="+mn-cs"/>
              </a:rPr>
              <a:t>Les procédures de reclassement sont unifiées </a:t>
            </a:r>
            <a:br>
              <a:rPr lang="fr-FR" dirty="0"/>
            </a:br>
            <a:endParaRPr lang="fr-FR" sz="1200" b="1" kern="1200" dirty="0">
              <a:solidFill>
                <a:schemeClr val="tx1"/>
              </a:solidFill>
              <a:latin typeface="+mn-lt"/>
              <a:ea typeface="+mn-ea"/>
              <a:cs typeface="+mn-cs"/>
            </a:endParaRPr>
          </a:p>
          <a:p>
            <a:pPr fontAlgn="auto"/>
            <a:r>
              <a:rPr lang="fr-FR" sz="1200" b="0" kern="1200" dirty="0">
                <a:solidFill>
                  <a:schemeClr val="tx1"/>
                </a:solidFill>
                <a:latin typeface="+mn-lt"/>
                <a:ea typeface="+mn-ea"/>
                <a:cs typeface="+mn-cs"/>
              </a:rPr>
              <a:t>Une procédure particulière s'impose à l'employeur lorsqu'il cherche à reclasser un salarié inapte à la suite d'un accident du travail ou d'une maladie professionnelle : il doit en effet, au préalable, consulter les délégués du personnel, et si sa recherche est infructueuse, en informer le salarié par écrit. La loi Travail accorde ces garanties au salarié dont l'inaptitude résulte d'une affection non professionnelle, lorsque la recherche d'un reclassement s'impose.</a:t>
            </a:r>
            <a:br>
              <a:rPr lang="fr-FR" dirty="0"/>
            </a:br>
            <a:endParaRPr lang="fr-FR" dirty="0"/>
          </a:p>
          <a:p>
            <a:pPr fontAlgn="auto"/>
            <a:r>
              <a:rPr lang="fr-FR" sz="1200" b="0" kern="1200" dirty="0">
                <a:solidFill>
                  <a:schemeClr val="tx1"/>
                </a:solidFill>
                <a:latin typeface="+mn-lt"/>
                <a:ea typeface="+mn-ea"/>
                <a:cs typeface="+mn-cs"/>
              </a:rPr>
              <a:t>L'employeur d'un salarié physiquement inapte doit, avant de proposer un reclassement au salarié, </a:t>
            </a:r>
            <a:r>
              <a:rPr lang="fr-FR" sz="1200" b="1" kern="1200" dirty="0">
                <a:solidFill>
                  <a:schemeClr val="tx1"/>
                </a:solidFill>
                <a:latin typeface="+mn-lt"/>
                <a:ea typeface="+mn-ea"/>
                <a:cs typeface="+mn-cs"/>
              </a:rPr>
              <a:t>consulter les délégués du </a:t>
            </a:r>
            <a:r>
              <a:rPr lang="fr-FR" sz="1200" b="1" kern="1200" dirty="0" err="1">
                <a:solidFill>
                  <a:schemeClr val="tx1"/>
                </a:solidFill>
                <a:latin typeface="+mn-lt"/>
                <a:ea typeface="+mn-ea"/>
                <a:cs typeface="+mn-cs"/>
              </a:rPr>
              <a:t>personnel</a:t>
            </a:r>
            <a:r>
              <a:rPr lang="fr-FR" sz="1200" b="0" kern="1200" dirty="0" err="1">
                <a:solidFill>
                  <a:schemeClr val="tx1"/>
                </a:solidFill>
                <a:latin typeface="+mn-lt"/>
                <a:ea typeface="+mn-ea"/>
                <a:cs typeface="+mn-cs"/>
              </a:rPr>
              <a:t>lorsqu'ils</a:t>
            </a:r>
            <a:r>
              <a:rPr lang="fr-FR" sz="1200" b="0" kern="1200" dirty="0">
                <a:solidFill>
                  <a:schemeClr val="tx1"/>
                </a:solidFill>
                <a:latin typeface="+mn-lt"/>
                <a:ea typeface="+mn-ea"/>
                <a:cs typeface="+mn-cs"/>
              </a:rPr>
              <a:t> existent et ce, quelle que soit l'origine de son affection (C. </a:t>
            </a:r>
            <a:r>
              <a:rPr lang="fr-FR" sz="1200" b="0" kern="1200" dirty="0" err="1">
                <a:solidFill>
                  <a:schemeClr val="tx1"/>
                </a:solidFill>
                <a:latin typeface="+mn-lt"/>
                <a:ea typeface="+mn-ea"/>
                <a:cs typeface="+mn-cs"/>
              </a:rPr>
              <a:t>trav</a:t>
            </a:r>
            <a:r>
              <a:rPr lang="fr-FR" sz="1200" b="0" kern="1200" dirty="0">
                <a:solidFill>
                  <a:schemeClr val="tx1"/>
                </a:solidFill>
                <a:latin typeface="+mn-lt"/>
                <a:ea typeface="+mn-ea"/>
                <a:cs typeface="+mn-cs"/>
              </a:rPr>
              <a:t>. art. L 1226-2 modifié et L 1226-10).</a:t>
            </a:r>
            <a:br>
              <a:rPr lang="fr-FR" dirty="0"/>
            </a:br>
            <a:r>
              <a:rPr lang="fr-FR" sz="1200" b="0" kern="1200" dirty="0">
                <a:solidFill>
                  <a:schemeClr val="tx1"/>
                </a:solidFill>
                <a:latin typeface="+mn-lt"/>
                <a:ea typeface="+mn-ea"/>
                <a:cs typeface="+mn-cs"/>
              </a:rPr>
              <a:t>Lorsqu'il est dans l'</a:t>
            </a:r>
            <a:r>
              <a:rPr lang="fr-FR" sz="1200" b="1" kern="1200" dirty="0">
                <a:solidFill>
                  <a:schemeClr val="tx1"/>
                </a:solidFill>
                <a:latin typeface="+mn-lt"/>
                <a:ea typeface="+mn-ea"/>
                <a:cs typeface="+mn-cs"/>
              </a:rPr>
              <a:t>impossibilité</a:t>
            </a:r>
            <a:r>
              <a:rPr lang="fr-FR" sz="1200" b="0" kern="1200" dirty="0">
                <a:solidFill>
                  <a:schemeClr val="tx1"/>
                </a:solidFill>
                <a:latin typeface="+mn-lt"/>
                <a:ea typeface="+mn-ea"/>
                <a:cs typeface="+mn-cs"/>
              </a:rPr>
              <a:t> de proposer un emploi de reclassement au salarié, l'employeur l'en </a:t>
            </a:r>
            <a:r>
              <a:rPr lang="fr-FR" sz="1200" b="1" kern="1200" dirty="0">
                <a:solidFill>
                  <a:schemeClr val="tx1"/>
                </a:solidFill>
                <a:latin typeface="+mn-lt"/>
                <a:ea typeface="+mn-ea"/>
                <a:cs typeface="+mn-cs"/>
              </a:rPr>
              <a:t>informe par écrit.</a:t>
            </a:r>
            <a:r>
              <a:rPr lang="fr-FR" sz="1200" b="0" kern="1200" dirty="0">
                <a:solidFill>
                  <a:schemeClr val="tx1"/>
                </a:solidFill>
                <a:latin typeface="+mn-lt"/>
                <a:ea typeface="+mn-ea"/>
                <a:cs typeface="+mn-cs"/>
              </a:rPr>
              <a:t> Il lui indique les motifs qui s'opposent à son reclassement (C. </a:t>
            </a:r>
            <a:r>
              <a:rPr lang="fr-FR" sz="1200" b="0" kern="1200" dirty="0" err="1">
                <a:solidFill>
                  <a:schemeClr val="tx1"/>
                </a:solidFill>
                <a:latin typeface="+mn-lt"/>
                <a:ea typeface="+mn-ea"/>
                <a:cs typeface="+mn-cs"/>
              </a:rPr>
              <a:t>trav</a:t>
            </a:r>
            <a:r>
              <a:rPr lang="fr-FR" sz="1200" b="0" kern="1200" dirty="0">
                <a:solidFill>
                  <a:schemeClr val="tx1"/>
                </a:solidFill>
                <a:latin typeface="+mn-lt"/>
                <a:ea typeface="+mn-ea"/>
                <a:cs typeface="+mn-cs"/>
              </a:rPr>
              <a:t>. art. L 1226-2-1 nouveau et L 1226-12).</a:t>
            </a:r>
            <a:br>
              <a:rPr lang="fr-FR" dirty="0"/>
            </a:br>
            <a:br>
              <a:rPr lang="fr-FR" dirty="0"/>
            </a:br>
            <a:r>
              <a:rPr lang="fr-FR" sz="1200" b="1" kern="1200" dirty="0">
                <a:solidFill>
                  <a:schemeClr val="tx1"/>
                </a:solidFill>
                <a:latin typeface="+mn-lt"/>
                <a:ea typeface="+mn-ea"/>
                <a:cs typeface="+mn-cs"/>
              </a:rPr>
              <a:t>A noter</a:t>
            </a:r>
            <a:r>
              <a:rPr lang="fr-FR" dirty="0"/>
              <a:t> </a:t>
            </a:r>
            <a:r>
              <a:rPr lang="fr-FR" sz="1200" b="0" kern="1200" dirty="0">
                <a:solidFill>
                  <a:schemeClr val="tx1"/>
                </a:solidFill>
                <a:latin typeface="+mn-lt"/>
                <a:ea typeface="+mn-ea"/>
                <a:cs typeface="+mn-cs"/>
              </a:rPr>
              <a:t>Selon la Cour de cassation, qui s'est prononcée dans des litiges relatifs à des salariés victimes d'accidents du travail ou de maladies professionnelles, le </a:t>
            </a:r>
            <a:r>
              <a:rPr lang="fr-FR" sz="1200" b="1" kern="1200" dirty="0">
                <a:solidFill>
                  <a:schemeClr val="tx1"/>
                </a:solidFill>
                <a:latin typeface="+mn-lt"/>
                <a:ea typeface="+mn-ea"/>
                <a:cs typeface="+mn-cs"/>
              </a:rPr>
              <a:t>non-respect</a:t>
            </a:r>
            <a:r>
              <a:rPr lang="fr-FR" sz="1200" b="0" kern="1200" dirty="0">
                <a:solidFill>
                  <a:schemeClr val="tx1"/>
                </a:solidFill>
                <a:latin typeface="+mn-lt"/>
                <a:ea typeface="+mn-ea"/>
                <a:cs typeface="+mn-cs"/>
              </a:rPr>
              <a:t> de l'obligation d'information écrite du salarié sur l'impossibilité de le reclasser est une irrégularité de forme qui n'affecte pas, à elle seule, la légitimité de la rupture (</a:t>
            </a:r>
            <a:r>
              <a:rPr lang="fr-FR" sz="1200" b="0" kern="1200" dirty="0" err="1">
                <a:solidFill>
                  <a:schemeClr val="tx1"/>
                </a:solidFill>
                <a:latin typeface="+mn-lt"/>
                <a:ea typeface="+mn-ea"/>
                <a:cs typeface="+mn-cs"/>
              </a:rPr>
              <a:t>Cass</a:t>
            </a:r>
            <a:r>
              <a:rPr lang="fr-FR" sz="1200" b="0" kern="1200" dirty="0">
                <a:solidFill>
                  <a:schemeClr val="tx1"/>
                </a:solidFill>
                <a:latin typeface="+mn-lt"/>
                <a:ea typeface="+mn-ea"/>
                <a:cs typeface="+mn-cs"/>
              </a:rPr>
              <a:t>. soc. 18-11-2003 n° 01-43.710 : </a:t>
            </a:r>
            <a:r>
              <a:rPr lang="fr-FR" sz="1200" b="0" u="none" strike="noStrike" kern="1200" dirty="0">
                <a:solidFill>
                  <a:schemeClr val="tx1"/>
                </a:solidFill>
                <a:latin typeface="+mn-lt"/>
                <a:ea typeface="+mn-ea"/>
                <a:cs typeface="+mn-cs"/>
                <a:hlinkClick r:id="rId3"/>
              </a:rPr>
              <a:t>RJS 2/04 n° 198</a:t>
            </a:r>
            <a:r>
              <a:rPr lang="fr-FR" sz="1200" b="0" kern="1200" dirty="0">
                <a:solidFill>
                  <a:schemeClr val="tx1"/>
                </a:solidFill>
                <a:latin typeface="+mn-lt"/>
                <a:ea typeface="+mn-ea"/>
                <a:cs typeface="+mn-cs"/>
              </a:rPr>
              <a:t>). En revanche, le licenciement pour inaptitude est abusif si l'employeur n'a pas régulièrement consulté les délégués du personnel sur le reclassement (</a:t>
            </a:r>
            <a:r>
              <a:rPr lang="fr-FR" sz="1200" b="0" kern="1200" dirty="0" err="1">
                <a:solidFill>
                  <a:schemeClr val="tx1"/>
                </a:solidFill>
                <a:latin typeface="+mn-lt"/>
                <a:ea typeface="+mn-ea"/>
                <a:cs typeface="+mn-cs"/>
              </a:rPr>
              <a:t>Cass</a:t>
            </a:r>
            <a:r>
              <a:rPr lang="fr-FR" sz="1200" b="0" kern="1200" dirty="0">
                <a:solidFill>
                  <a:schemeClr val="tx1"/>
                </a:solidFill>
                <a:latin typeface="+mn-lt"/>
                <a:ea typeface="+mn-ea"/>
                <a:cs typeface="+mn-cs"/>
              </a:rPr>
              <a:t>. soc. 15-10-2002 n° 99-44.623 : </a:t>
            </a:r>
            <a:r>
              <a:rPr lang="fr-FR" sz="1200" b="0" u="none" strike="noStrike" kern="1200" dirty="0">
                <a:solidFill>
                  <a:schemeClr val="tx1"/>
                </a:solidFill>
                <a:latin typeface="+mn-lt"/>
                <a:ea typeface="+mn-ea"/>
                <a:cs typeface="+mn-cs"/>
                <a:hlinkClick r:id="rId4"/>
              </a:rPr>
              <a:t>RJS 1/03 n° 27</a:t>
            </a:r>
            <a:r>
              <a:rPr lang="fr-FR" sz="1200" b="0" kern="1200" dirty="0">
                <a:solidFill>
                  <a:schemeClr val="tx1"/>
                </a:solidFill>
                <a:latin typeface="+mn-lt"/>
                <a:ea typeface="+mn-ea"/>
                <a:cs typeface="+mn-cs"/>
              </a:rPr>
              <a:t>).</a:t>
            </a:r>
            <a:br>
              <a:rPr lang="fr-FR" dirty="0"/>
            </a:br>
            <a:br>
              <a:rPr lang="fr-FR" dirty="0"/>
            </a:br>
            <a:r>
              <a:rPr lang="fr-FR" sz="1200" b="0" kern="1200" dirty="0">
                <a:solidFill>
                  <a:schemeClr val="tx1"/>
                </a:solidFill>
                <a:latin typeface="+mn-lt"/>
                <a:ea typeface="+mn-ea"/>
                <a:cs typeface="+mn-cs"/>
              </a:rPr>
              <a:t>L'</a:t>
            </a:r>
            <a:r>
              <a:rPr lang="fr-FR" sz="1200" b="1" kern="1200" dirty="0">
                <a:solidFill>
                  <a:schemeClr val="tx1"/>
                </a:solidFill>
                <a:latin typeface="+mn-lt"/>
                <a:ea typeface="+mn-ea"/>
                <a:cs typeface="+mn-cs"/>
              </a:rPr>
              <a:t>emploi de reclassement</a:t>
            </a:r>
            <a:r>
              <a:rPr lang="fr-FR" sz="1200" b="0" kern="1200" dirty="0">
                <a:solidFill>
                  <a:schemeClr val="tx1"/>
                </a:solidFill>
                <a:latin typeface="+mn-lt"/>
                <a:ea typeface="+mn-ea"/>
                <a:cs typeface="+mn-cs"/>
              </a:rPr>
              <a:t> proposé doit remplir plusieurs </a:t>
            </a:r>
            <a:r>
              <a:rPr lang="fr-FR" sz="1200" b="1" kern="1200" dirty="0">
                <a:solidFill>
                  <a:schemeClr val="tx1"/>
                </a:solidFill>
                <a:latin typeface="+mn-lt"/>
                <a:ea typeface="+mn-ea"/>
                <a:cs typeface="+mn-cs"/>
              </a:rPr>
              <a:t>critères</a:t>
            </a:r>
            <a:r>
              <a:rPr lang="fr-FR" sz="1200" b="0" kern="1200" dirty="0">
                <a:solidFill>
                  <a:schemeClr val="tx1"/>
                </a:solidFill>
                <a:latin typeface="+mn-lt"/>
                <a:ea typeface="+mn-ea"/>
                <a:cs typeface="+mn-cs"/>
              </a:rPr>
              <a:t> (C. </a:t>
            </a:r>
            <a:r>
              <a:rPr lang="fr-FR" sz="1200" b="0" kern="1200" dirty="0" err="1">
                <a:solidFill>
                  <a:schemeClr val="tx1"/>
                </a:solidFill>
                <a:latin typeface="+mn-lt"/>
                <a:ea typeface="+mn-ea"/>
                <a:cs typeface="+mn-cs"/>
              </a:rPr>
              <a:t>trav</a:t>
            </a:r>
            <a:r>
              <a:rPr lang="fr-FR" sz="1200" b="0" kern="1200" dirty="0">
                <a:solidFill>
                  <a:schemeClr val="tx1"/>
                </a:solidFill>
                <a:latin typeface="+mn-lt"/>
                <a:ea typeface="+mn-ea"/>
                <a:cs typeface="+mn-cs"/>
              </a:rPr>
              <a:t>. art. L 1226-2 et L 1226-10 modifiés) :</a:t>
            </a:r>
            <a:br>
              <a:rPr lang="fr-FR" dirty="0"/>
            </a:br>
            <a:r>
              <a:rPr lang="fr-FR" sz="1200" b="0" kern="1200" dirty="0">
                <a:solidFill>
                  <a:schemeClr val="tx1"/>
                </a:solidFill>
                <a:latin typeface="+mn-lt"/>
                <a:ea typeface="+mn-ea"/>
                <a:cs typeface="+mn-cs"/>
              </a:rPr>
              <a:t>-  il est approprié aux capacités du salarié ;</a:t>
            </a:r>
            <a:br>
              <a:rPr lang="fr-FR" sz="1200" b="0" kern="1200" dirty="0">
                <a:solidFill>
                  <a:schemeClr val="tx1"/>
                </a:solidFill>
                <a:latin typeface="+mn-lt"/>
                <a:ea typeface="+mn-ea"/>
                <a:cs typeface="+mn-cs"/>
              </a:rPr>
            </a:br>
            <a:endParaRPr lang="fr-FR" sz="1200" b="0" kern="1200" dirty="0">
              <a:solidFill>
                <a:schemeClr val="tx1"/>
              </a:solidFill>
              <a:latin typeface="+mn-lt"/>
              <a:ea typeface="+mn-ea"/>
              <a:cs typeface="+mn-cs"/>
            </a:endParaRPr>
          </a:p>
          <a:p>
            <a:pPr fontAlgn="auto"/>
            <a:r>
              <a:rPr lang="fr-FR" sz="1200" b="0" kern="1200" dirty="0">
                <a:solidFill>
                  <a:schemeClr val="tx1"/>
                </a:solidFill>
                <a:latin typeface="+mn-lt"/>
                <a:ea typeface="+mn-ea"/>
                <a:cs typeface="+mn-cs"/>
              </a:rPr>
              <a:t>-  il tient compte de l'avis exprimé par les délégués du personnel  ;</a:t>
            </a:r>
            <a:br>
              <a:rPr lang="fr-FR" sz="1200" b="0" kern="1200" dirty="0">
                <a:solidFill>
                  <a:schemeClr val="tx1"/>
                </a:solidFill>
                <a:latin typeface="+mn-lt"/>
                <a:ea typeface="+mn-ea"/>
                <a:cs typeface="+mn-cs"/>
              </a:rPr>
            </a:br>
            <a:endParaRPr lang="fr-FR" sz="1200" b="0" kern="1200" dirty="0">
              <a:solidFill>
                <a:schemeClr val="tx1"/>
              </a:solidFill>
              <a:latin typeface="+mn-lt"/>
              <a:ea typeface="+mn-ea"/>
              <a:cs typeface="+mn-cs"/>
            </a:endParaRPr>
          </a:p>
          <a:p>
            <a:pPr fontAlgn="auto"/>
            <a:r>
              <a:rPr lang="fr-FR" sz="1200" b="0" kern="1200" dirty="0">
                <a:solidFill>
                  <a:schemeClr val="tx1"/>
                </a:solidFill>
                <a:latin typeface="+mn-lt"/>
                <a:ea typeface="+mn-ea"/>
                <a:cs typeface="+mn-cs"/>
              </a:rPr>
              <a:t>-  il est conforme aux conclusions écrites du médecin du travail;</a:t>
            </a:r>
            <a:br>
              <a:rPr lang="fr-FR" sz="1200" b="0" kern="1200" dirty="0">
                <a:solidFill>
                  <a:schemeClr val="tx1"/>
                </a:solidFill>
                <a:latin typeface="+mn-lt"/>
                <a:ea typeface="+mn-ea"/>
                <a:cs typeface="+mn-cs"/>
              </a:rPr>
            </a:br>
            <a:endParaRPr lang="fr-FR" sz="1200" b="0" kern="1200" dirty="0">
              <a:solidFill>
                <a:schemeClr val="tx1"/>
              </a:solidFill>
              <a:latin typeface="+mn-lt"/>
              <a:ea typeface="+mn-ea"/>
              <a:cs typeface="+mn-cs"/>
            </a:endParaRPr>
          </a:p>
          <a:p>
            <a:pPr fontAlgn="auto"/>
            <a:r>
              <a:rPr lang="fr-FR" sz="1200" b="0" kern="1200" dirty="0">
                <a:solidFill>
                  <a:schemeClr val="tx1"/>
                </a:solidFill>
                <a:latin typeface="+mn-lt"/>
                <a:ea typeface="+mn-ea"/>
                <a:cs typeface="+mn-cs"/>
              </a:rPr>
              <a:t>-  il est aussi comparable que possible à l'emploi précédemment occupé, au besoin par la mise en œuvre de mesures telles que mutations, aménagements, adaptations ou transformations de postes existants ou aménagement du temps de travail.</a:t>
            </a:r>
            <a:br>
              <a:rPr lang="fr-FR" sz="1200" b="0" kern="1200" dirty="0">
                <a:solidFill>
                  <a:schemeClr val="tx1"/>
                </a:solidFill>
                <a:latin typeface="+mn-lt"/>
                <a:ea typeface="+mn-ea"/>
                <a:cs typeface="+mn-cs"/>
              </a:rPr>
            </a:br>
            <a:endParaRPr lang="fr-FR" sz="1200" b="0" kern="1200" dirty="0">
              <a:solidFill>
                <a:schemeClr val="tx1"/>
              </a:solidFill>
              <a:latin typeface="+mn-lt"/>
              <a:ea typeface="+mn-ea"/>
              <a:cs typeface="+mn-cs"/>
            </a:endParaRPr>
          </a:p>
          <a:p>
            <a:r>
              <a:rPr lang="fr-FR" sz="1200" b="1" kern="1200" dirty="0">
                <a:solidFill>
                  <a:schemeClr val="tx1"/>
                </a:solidFill>
                <a:latin typeface="+mn-lt"/>
                <a:ea typeface="+mn-ea"/>
                <a:cs typeface="+mn-cs"/>
              </a:rPr>
              <a:t>La rupture du contrat possible après le refus de proposition(s) de reclassement conforme(s) </a:t>
            </a:r>
            <a:br>
              <a:rPr lang="fr-FR" dirty="0"/>
            </a:br>
            <a:r>
              <a:rPr lang="fr-FR" sz="1200" b="1" kern="1200" dirty="0">
                <a:solidFill>
                  <a:schemeClr val="tx1"/>
                </a:solidFill>
                <a:latin typeface="+mn-lt"/>
                <a:ea typeface="+mn-ea"/>
                <a:cs typeface="+mn-cs"/>
              </a:rPr>
              <a:t>25</a:t>
            </a:r>
            <a:r>
              <a:rPr lang="fr-FR" sz="1200" b="0" kern="1200" dirty="0">
                <a:solidFill>
                  <a:schemeClr val="tx1"/>
                </a:solidFill>
                <a:latin typeface="+mn-lt"/>
                <a:ea typeface="+mn-ea"/>
                <a:cs typeface="+mn-cs"/>
              </a:rPr>
              <a:t>Lorsque l'employeur est tenu à une obligation préalable de reclassement - c'est-à-dire hors cas de dispense par le médecin du travail  -, le contrat de travail ne peut être rompu qu'en cas d'</a:t>
            </a:r>
            <a:r>
              <a:rPr lang="fr-FR" sz="1200" b="1" kern="1200" dirty="0">
                <a:solidFill>
                  <a:schemeClr val="tx1"/>
                </a:solidFill>
                <a:latin typeface="+mn-lt"/>
                <a:ea typeface="+mn-ea"/>
                <a:cs typeface="+mn-cs"/>
              </a:rPr>
              <a:t>impossibilité de proposer un emploi</a:t>
            </a:r>
            <a:r>
              <a:rPr lang="fr-FR" sz="1200" b="0" kern="1200" dirty="0">
                <a:solidFill>
                  <a:schemeClr val="tx1"/>
                </a:solidFill>
                <a:latin typeface="+mn-lt"/>
                <a:ea typeface="+mn-ea"/>
                <a:cs typeface="+mn-cs"/>
              </a:rPr>
              <a:t> répondant aux critères ci-dessus ou de </a:t>
            </a:r>
            <a:r>
              <a:rPr lang="fr-FR" sz="1200" b="1" kern="1200" dirty="0">
                <a:solidFill>
                  <a:schemeClr val="tx1"/>
                </a:solidFill>
                <a:latin typeface="+mn-lt"/>
                <a:ea typeface="+mn-ea"/>
                <a:cs typeface="+mn-cs"/>
              </a:rPr>
              <a:t>refus par le salarié</a:t>
            </a:r>
            <a:r>
              <a:rPr lang="fr-FR" sz="1200" b="0" kern="1200" dirty="0">
                <a:solidFill>
                  <a:schemeClr val="tx1"/>
                </a:solidFill>
                <a:latin typeface="+mn-lt"/>
                <a:ea typeface="+mn-ea"/>
                <a:cs typeface="+mn-cs"/>
              </a:rPr>
              <a:t> de l'emploi proposé dans ces conditions.</a:t>
            </a:r>
            <a:br>
              <a:rPr lang="fr-FR" dirty="0"/>
            </a:br>
            <a:br>
              <a:rPr lang="fr-FR" dirty="0"/>
            </a:br>
            <a:r>
              <a:rPr lang="fr-FR" sz="1200" b="1" kern="1200" dirty="0">
                <a:solidFill>
                  <a:schemeClr val="tx1"/>
                </a:solidFill>
                <a:latin typeface="+mn-lt"/>
                <a:ea typeface="+mn-ea"/>
                <a:cs typeface="+mn-cs"/>
              </a:rPr>
              <a:t>26</a:t>
            </a:r>
            <a:r>
              <a:rPr lang="fr-FR" sz="1200" b="0" kern="1200" dirty="0">
                <a:solidFill>
                  <a:schemeClr val="tx1"/>
                </a:solidFill>
                <a:latin typeface="+mn-lt"/>
                <a:ea typeface="+mn-ea"/>
                <a:cs typeface="+mn-cs"/>
              </a:rPr>
              <a:t>Une précision est apportée sur l'étendue de l'</a:t>
            </a:r>
            <a:r>
              <a:rPr lang="fr-FR" sz="1200" b="1" kern="1200" dirty="0">
                <a:solidFill>
                  <a:schemeClr val="tx1"/>
                </a:solidFill>
                <a:latin typeface="+mn-lt"/>
                <a:ea typeface="+mn-ea"/>
                <a:cs typeface="+mn-cs"/>
              </a:rPr>
              <a:t>obligation de reclassement</a:t>
            </a:r>
            <a:r>
              <a:rPr lang="fr-FR" sz="1200" b="0" kern="1200" dirty="0">
                <a:solidFill>
                  <a:schemeClr val="tx1"/>
                </a:solidFill>
                <a:latin typeface="+mn-lt"/>
                <a:ea typeface="+mn-ea"/>
                <a:cs typeface="+mn-cs"/>
              </a:rPr>
              <a:t> pesant sur l'employeur. Celle-ci est en effet </a:t>
            </a:r>
            <a:r>
              <a:rPr lang="fr-FR" sz="1200" b="1" kern="1200" dirty="0">
                <a:solidFill>
                  <a:schemeClr val="tx1"/>
                </a:solidFill>
                <a:latin typeface="+mn-lt"/>
                <a:ea typeface="+mn-ea"/>
                <a:cs typeface="+mn-cs"/>
              </a:rPr>
              <a:t>réputée </a:t>
            </a:r>
            <a:r>
              <a:rPr lang="fr-FR" sz="1200" b="1" kern="1200" dirty="0" err="1">
                <a:solidFill>
                  <a:schemeClr val="tx1"/>
                </a:solidFill>
                <a:latin typeface="+mn-lt"/>
                <a:ea typeface="+mn-ea"/>
                <a:cs typeface="+mn-cs"/>
              </a:rPr>
              <a:t>satisfaite</a:t>
            </a:r>
            <a:r>
              <a:rPr lang="fr-FR" sz="1200" b="0" kern="1200" dirty="0" err="1">
                <a:solidFill>
                  <a:schemeClr val="tx1"/>
                </a:solidFill>
                <a:latin typeface="+mn-lt"/>
                <a:ea typeface="+mn-ea"/>
                <a:cs typeface="+mn-cs"/>
              </a:rPr>
              <a:t>lorsque</a:t>
            </a:r>
            <a:r>
              <a:rPr lang="fr-FR" sz="1200" b="0" kern="1200" dirty="0">
                <a:solidFill>
                  <a:schemeClr val="tx1"/>
                </a:solidFill>
                <a:latin typeface="+mn-lt"/>
                <a:ea typeface="+mn-ea"/>
                <a:cs typeface="+mn-cs"/>
              </a:rPr>
              <a:t> l'employeur a proposé un emploi répondant aux critères  en prenant en compte l'avis et les indications du médecin du travail (C. </a:t>
            </a:r>
            <a:r>
              <a:rPr lang="fr-FR" sz="1200" b="0" kern="1200" dirty="0" err="1">
                <a:solidFill>
                  <a:schemeClr val="tx1"/>
                </a:solidFill>
                <a:latin typeface="+mn-lt"/>
                <a:ea typeface="+mn-ea"/>
                <a:cs typeface="+mn-cs"/>
              </a:rPr>
              <a:t>trav</a:t>
            </a:r>
            <a:r>
              <a:rPr lang="fr-FR" sz="1200" b="0" kern="1200" dirty="0">
                <a:solidFill>
                  <a:schemeClr val="tx1"/>
                </a:solidFill>
                <a:latin typeface="+mn-lt"/>
                <a:ea typeface="+mn-ea"/>
                <a:cs typeface="+mn-cs"/>
              </a:rPr>
              <a:t>. art. L 1226-2-1 nouveau et L 1226-10 modifié). En d'autres termes, si on s'en tient à la lettre du texte, dès lors que l'employeur a proposé au salarié </a:t>
            </a:r>
            <a:r>
              <a:rPr lang="fr-FR" sz="1200" b="1" kern="1200" dirty="0">
                <a:solidFill>
                  <a:schemeClr val="tx1"/>
                </a:solidFill>
                <a:latin typeface="+mn-lt"/>
                <a:ea typeface="+mn-ea"/>
                <a:cs typeface="+mn-cs"/>
              </a:rPr>
              <a:t>au moins une offre</a:t>
            </a:r>
            <a:r>
              <a:rPr lang="fr-FR" sz="1200" b="0" kern="1200" dirty="0">
                <a:solidFill>
                  <a:schemeClr val="tx1"/>
                </a:solidFill>
                <a:latin typeface="+mn-lt"/>
                <a:ea typeface="+mn-ea"/>
                <a:cs typeface="+mn-cs"/>
              </a:rPr>
              <a:t> de reclassement loyale, sérieuse et conforme à l'avis du médecin du travail, son obligation serait remplie. En conséquence, il pourrait engager la rupture du contrat de travail si le salarié refuse une telle offre.</a:t>
            </a:r>
            <a:br>
              <a:rPr lang="fr-FR" dirty="0"/>
            </a:br>
            <a:br>
              <a:rPr lang="fr-FR" dirty="0"/>
            </a:br>
            <a:r>
              <a:rPr lang="fr-FR" sz="1200" b="1" kern="1200" dirty="0">
                <a:solidFill>
                  <a:schemeClr val="tx1"/>
                </a:solidFill>
                <a:latin typeface="+mn-lt"/>
                <a:ea typeface="+mn-ea"/>
                <a:cs typeface="+mn-cs"/>
              </a:rPr>
              <a:t>A noter</a:t>
            </a:r>
            <a:r>
              <a:rPr lang="fr-FR" dirty="0"/>
              <a:t> </a:t>
            </a:r>
            <a:r>
              <a:rPr lang="fr-FR" sz="1200" b="0" kern="1200" dirty="0">
                <a:solidFill>
                  <a:schemeClr val="tx1"/>
                </a:solidFill>
                <a:latin typeface="+mn-lt"/>
                <a:ea typeface="+mn-ea"/>
                <a:cs typeface="+mn-cs"/>
              </a:rPr>
              <a:t>La notion de refus d'emploi de reclassement permettant à l'employeur d'engager la rupture du contrat de travail a suscité de nombreux débats. L'introduction de ces précisions dans le Code du travail a-t-elle vocation à </a:t>
            </a:r>
            <a:r>
              <a:rPr lang="fr-FR" sz="1200" b="1" kern="1200" dirty="0">
                <a:solidFill>
                  <a:schemeClr val="tx1"/>
                </a:solidFill>
                <a:latin typeface="+mn-lt"/>
                <a:ea typeface="+mn-ea"/>
                <a:cs typeface="+mn-cs"/>
              </a:rPr>
              <a:t>restreindre l'obligation de reclassement de l'employeur,</a:t>
            </a:r>
            <a:r>
              <a:rPr lang="fr-FR" sz="1200" b="0" kern="1200" dirty="0">
                <a:solidFill>
                  <a:schemeClr val="tx1"/>
                </a:solidFill>
                <a:latin typeface="+mn-lt"/>
                <a:ea typeface="+mn-ea"/>
                <a:cs typeface="+mn-cs"/>
              </a:rPr>
              <a:t> telle qu'interprétée aujourd'hui par le juge ? La Cour de cassation considère en effet que le refus d'un poste de reclassement par le salarié n'implique pas, à lui seul, le respect de son obligation par l'employeur (notamment </a:t>
            </a:r>
            <a:r>
              <a:rPr lang="fr-FR" sz="1200" b="0" kern="1200" dirty="0" err="1">
                <a:solidFill>
                  <a:schemeClr val="tx1"/>
                </a:solidFill>
                <a:latin typeface="+mn-lt"/>
                <a:ea typeface="+mn-ea"/>
                <a:cs typeface="+mn-cs"/>
              </a:rPr>
              <a:t>Cass</a:t>
            </a:r>
            <a:r>
              <a:rPr lang="fr-FR" sz="1200" b="0" kern="1200" dirty="0">
                <a:solidFill>
                  <a:schemeClr val="tx1"/>
                </a:solidFill>
                <a:latin typeface="+mn-lt"/>
                <a:ea typeface="+mn-ea"/>
                <a:cs typeface="+mn-cs"/>
              </a:rPr>
              <a:t>. soc. 30-11-2010 n° 09.66.687 : </a:t>
            </a:r>
            <a:r>
              <a:rPr lang="fr-FR" sz="1200" b="0" u="none" strike="noStrike" kern="1200" dirty="0">
                <a:solidFill>
                  <a:schemeClr val="tx1"/>
                </a:solidFill>
                <a:latin typeface="+mn-lt"/>
                <a:ea typeface="+mn-ea"/>
                <a:cs typeface="+mn-cs"/>
                <a:hlinkClick r:id="rId5"/>
              </a:rPr>
              <a:t>RJS 2/11 n° 128</a:t>
            </a:r>
            <a:r>
              <a:rPr lang="fr-FR" sz="1200" b="0" kern="1200" dirty="0">
                <a:solidFill>
                  <a:schemeClr val="tx1"/>
                </a:solidFill>
                <a:latin typeface="+mn-lt"/>
                <a:ea typeface="+mn-ea"/>
                <a:cs typeface="+mn-cs"/>
              </a:rPr>
              <a:t>). Ce dernier doit faire de nouvelles offres au salarié, jusqu'à épuisement des possibilités de reclassement. On suivra avec attention l'interprétation que feront les juges de cette disposition.</a:t>
            </a:r>
            <a:br>
              <a:rPr lang="fr-FR" dirty="0"/>
            </a:br>
            <a:endParaRPr lang="fr-FR" dirty="0"/>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pPr/>
              <a:t>19</a:t>
            </a:fld>
            <a:endParaRPr lang="fr-FR"/>
          </a:p>
        </p:txBody>
      </p:sp>
    </p:spTree>
    <p:extLst>
      <p:ext uri="{BB962C8B-B14F-4D97-AF65-F5344CB8AC3E}">
        <p14:creationId xmlns:p14="http://schemas.microsoft.com/office/powerpoint/2010/main" val="42855311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pPr/>
              <a:t>20</a:t>
            </a:fld>
            <a:endParaRPr lang="fr-FR"/>
          </a:p>
        </p:txBody>
      </p:sp>
    </p:spTree>
    <p:extLst>
      <p:ext uri="{BB962C8B-B14F-4D97-AF65-F5344CB8AC3E}">
        <p14:creationId xmlns:p14="http://schemas.microsoft.com/office/powerpoint/2010/main" val="674624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457200" lvl="1" indent="0">
              <a:buNone/>
            </a:pPr>
            <a:endParaRPr lang="fr-FR" dirty="0"/>
          </a:p>
          <a:p>
            <a:pPr>
              <a:buFont typeface="Wingdings" panose="05000000000000000000" pitchFamily="2" charset="2"/>
              <a:buChar char="q"/>
            </a:pPr>
            <a:r>
              <a:rPr lang="fr-FR" dirty="0"/>
              <a:t>Responsabilité du maître d’ouvrage en cas d’AT</a:t>
            </a:r>
          </a:p>
          <a:p>
            <a:pPr lvl="1">
              <a:buFont typeface="Wingdings" panose="05000000000000000000" pitchFamily="2" charset="2"/>
              <a:buChar char="§"/>
            </a:pPr>
            <a:r>
              <a:rPr lang="fr-FR" dirty="0"/>
              <a:t>Consécration de l’obligation au niveau législatif ( était</a:t>
            </a:r>
            <a:r>
              <a:rPr lang="fr-FR" baseline="0" dirty="0"/>
              <a:t> déjà prévue au niveau règlementaire. </a:t>
            </a:r>
            <a:endParaRPr lang="fr-FR" dirty="0"/>
          </a:p>
          <a:p>
            <a:pPr lvl="1">
              <a:buFont typeface="Wingdings" panose="05000000000000000000" pitchFamily="2" charset="2"/>
              <a:buChar char="§"/>
            </a:pPr>
            <a:r>
              <a:rPr lang="fr-FR" dirty="0"/>
              <a:t>Création d’une amende administrative </a:t>
            </a:r>
          </a:p>
          <a:p>
            <a:pPr lvl="1">
              <a:buFont typeface="Wingdings" panose="05000000000000000000" pitchFamily="2" charset="2"/>
              <a:buChar char="§"/>
            </a:pPr>
            <a:r>
              <a:rPr lang="fr-FR" dirty="0"/>
              <a:t> sanctions prononcées contre une entreprise française par un autre état membre </a:t>
            </a:r>
          </a:p>
          <a:p>
            <a:endParaRPr lang="fr-FR" dirty="0"/>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pPr/>
              <a:t>21</a:t>
            </a:fld>
            <a:endParaRPr lang="fr-FR"/>
          </a:p>
        </p:txBody>
      </p:sp>
    </p:spTree>
    <p:extLst>
      <p:ext uri="{BB962C8B-B14F-4D97-AF65-F5344CB8AC3E}">
        <p14:creationId xmlns:p14="http://schemas.microsoft.com/office/powerpoint/2010/main" val="2435055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a:solidFill>
                  <a:schemeClr val="tx1"/>
                </a:solidFill>
                <a:effectLst/>
                <a:latin typeface="+mn-lt"/>
                <a:ea typeface="+mn-ea"/>
                <a:cs typeface="+mn-cs"/>
              </a:rPr>
              <a:t>Ces nouvelles règles s’appliquent :</a:t>
            </a:r>
          </a:p>
          <a:p>
            <a:r>
              <a:rPr lang="fr-FR" sz="1200" kern="1200" dirty="0">
                <a:solidFill>
                  <a:schemeClr val="tx1"/>
                </a:solidFill>
                <a:effectLst/>
                <a:latin typeface="+mn-lt"/>
                <a:ea typeface="+mn-ea"/>
                <a:cs typeface="+mn-cs"/>
              </a:rPr>
              <a:t>–</a:t>
            </a:r>
            <a:r>
              <a:rPr lang="fr-FR" sz="1200" b="1" kern="1200" dirty="0">
                <a:solidFill>
                  <a:schemeClr val="tx1"/>
                </a:solidFill>
                <a:effectLst/>
                <a:latin typeface="+mn-lt"/>
                <a:ea typeface="+mn-ea"/>
                <a:cs typeface="+mn-cs"/>
              </a:rPr>
              <a:t>dès la publication de la loi</a:t>
            </a:r>
            <a:r>
              <a:rPr lang="fr-FR" sz="1200" kern="1200" dirty="0">
                <a:solidFill>
                  <a:schemeClr val="tx1"/>
                </a:solidFill>
                <a:effectLst/>
                <a:latin typeface="+mn-lt"/>
                <a:ea typeface="+mn-ea"/>
                <a:cs typeface="+mn-cs"/>
              </a:rPr>
              <a:t> pour les accords de </a:t>
            </a:r>
            <a:r>
              <a:rPr lang="fr-FR" sz="1200" b="1" kern="1200" dirty="0">
                <a:solidFill>
                  <a:schemeClr val="tx1"/>
                </a:solidFill>
                <a:effectLst/>
                <a:latin typeface="+mn-lt"/>
                <a:ea typeface="+mn-ea"/>
                <a:cs typeface="+mn-cs"/>
              </a:rPr>
              <a:t>préservation</a:t>
            </a:r>
            <a:r>
              <a:rPr lang="fr-FR" sz="1200" kern="1200" dirty="0">
                <a:solidFill>
                  <a:schemeClr val="tx1"/>
                </a:solidFill>
                <a:effectLst/>
                <a:latin typeface="+mn-lt"/>
                <a:ea typeface="+mn-ea"/>
                <a:cs typeface="+mn-cs"/>
              </a:rPr>
              <a:t> et de développement de l’emploi (ainsi que pour les accords de maintien de l’emploi déjà concernés par le principe majoritaire) ;</a:t>
            </a:r>
          </a:p>
          <a:p>
            <a:r>
              <a:rPr lang="fr-FR" sz="1200" kern="1200" dirty="0">
                <a:solidFill>
                  <a:schemeClr val="tx1"/>
                </a:solidFill>
                <a:effectLst/>
                <a:latin typeface="+mn-lt"/>
                <a:ea typeface="+mn-ea"/>
                <a:cs typeface="+mn-cs"/>
              </a:rPr>
              <a:t>– à compter du </a:t>
            </a:r>
            <a:r>
              <a:rPr lang="fr-FR" sz="1200" b="1" kern="1200" dirty="0">
                <a:solidFill>
                  <a:schemeClr val="tx1"/>
                </a:solidFill>
                <a:effectLst/>
                <a:latin typeface="+mn-lt"/>
                <a:ea typeface="+mn-ea"/>
                <a:cs typeface="+mn-cs"/>
              </a:rPr>
              <a:t>1</a:t>
            </a:r>
            <a:r>
              <a:rPr lang="fr-FR" sz="1200" b="1" kern="1200" baseline="30000" dirty="0">
                <a:solidFill>
                  <a:schemeClr val="tx1"/>
                </a:solidFill>
                <a:effectLst/>
                <a:latin typeface="+mn-lt"/>
                <a:ea typeface="+mn-ea"/>
                <a:cs typeface="+mn-cs"/>
              </a:rPr>
              <a:t>er</a:t>
            </a:r>
            <a:r>
              <a:rPr lang="fr-FR" sz="1200" b="1" kern="1200" dirty="0">
                <a:solidFill>
                  <a:schemeClr val="tx1"/>
                </a:solidFill>
                <a:effectLst/>
                <a:latin typeface="+mn-lt"/>
                <a:ea typeface="+mn-ea"/>
                <a:cs typeface="+mn-cs"/>
              </a:rPr>
              <a:t> janvier 2017</a:t>
            </a:r>
            <a:r>
              <a:rPr lang="fr-FR" sz="1200" kern="1200" dirty="0">
                <a:solidFill>
                  <a:schemeClr val="tx1"/>
                </a:solidFill>
                <a:effectLst/>
                <a:latin typeface="+mn-lt"/>
                <a:ea typeface="+mn-ea"/>
                <a:cs typeface="+mn-cs"/>
              </a:rPr>
              <a:t> pour ceux portant sur la </a:t>
            </a:r>
            <a:r>
              <a:rPr lang="fr-FR" sz="1200" b="1" kern="1200" dirty="0">
                <a:solidFill>
                  <a:schemeClr val="tx1"/>
                </a:solidFill>
                <a:effectLst/>
                <a:latin typeface="+mn-lt"/>
                <a:ea typeface="+mn-ea"/>
                <a:cs typeface="+mn-cs"/>
              </a:rPr>
              <a:t>durée du travail,</a:t>
            </a:r>
            <a:r>
              <a:rPr lang="fr-FR" sz="1200" kern="1200" dirty="0">
                <a:solidFill>
                  <a:schemeClr val="tx1"/>
                </a:solidFill>
                <a:effectLst/>
                <a:latin typeface="+mn-lt"/>
                <a:ea typeface="+mn-ea"/>
                <a:cs typeface="+mn-cs"/>
              </a:rPr>
              <a:t> les repos et les congés ;</a:t>
            </a:r>
          </a:p>
          <a:p>
            <a:r>
              <a:rPr lang="fr-FR" sz="1200" kern="1200" dirty="0">
                <a:solidFill>
                  <a:schemeClr val="tx1"/>
                </a:solidFill>
                <a:effectLst/>
                <a:latin typeface="+mn-lt"/>
                <a:ea typeface="+mn-ea"/>
                <a:cs typeface="+mn-cs"/>
              </a:rPr>
              <a:t>– à compter du </a:t>
            </a:r>
            <a:r>
              <a:rPr lang="fr-FR" sz="1200" b="1" kern="1200" dirty="0">
                <a:solidFill>
                  <a:schemeClr val="tx1"/>
                </a:solidFill>
                <a:effectLst/>
                <a:latin typeface="+mn-lt"/>
                <a:ea typeface="+mn-ea"/>
                <a:cs typeface="+mn-cs"/>
              </a:rPr>
              <a:t>1</a:t>
            </a:r>
            <a:r>
              <a:rPr lang="fr-FR" sz="1200" b="1" kern="1200" baseline="30000" dirty="0">
                <a:solidFill>
                  <a:schemeClr val="tx1"/>
                </a:solidFill>
                <a:effectLst/>
                <a:latin typeface="+mn-lt"/>
                <a:ea typeface="+mn-ea"/>
                <a:cs typeface="+mn-cs"/>
              </a:rPr>
              <a:t>er</a:t>
            </a:r>
            <a:r>
              <a:rPr lang="fr-FR" sz="1200" b="1" kern="1200" dirty="0">
                <a:solidFill>
                  <a:schemeClr val="tx1"/>
                </a:solidFill>
                <a:effectLst/>
                <a:latin typeface="+mn-lt"/>
                <a:ea typeface="+mn-ea"/>
                <a:cs typeface="+mn-cs"/>
              </a:rPr>
              <a:t> septembre 2019</a:t>
            </a:r>
            <a:r>
              <a:rPr lang="fr-FR" sz="1200" kern="1200" dirty="0">
                <a:solidFill>
                  <a:schemeClr val="tx1"/>
                </a:solidFill>
                <a:effectLst/>
                <a:latin typeface="+mn-lt"/>
                <a:ea typeface="+mn-ea"/>
                <a:cs typeface="+mn-cs"/>
              </a:rPr>
              <a:t> (et, non plus au plus tard à cette date), pour les autres accords collectifs.</a:t>
            </a:r>
          </a:p>
          <a:p>
            <a:endParaRPr lang="fr-FR" dirty="0"/>
          </a:p>
          <a:p>
            <a:endParaRPr lang="fr-FR" sz="1200" kern="1200" dirty="0">
              <a:solidFill>
                <a:schemeClr val="tx1"/>
              </a:solidFill>
              <a:effectLst/>
              <a:latin typeface="+mn-lt"/>
              <a:ea typeface="+mn-ea"/>
              <a:cs typeface="+mn-cs"/>
            </a:endParaRPr>
          </a:p>
          <a:p>
            <a:r>
              <a:rPr lang="fr-FR" b="1" dirty="0"/>
              <a:t>ATTENTION  : Le</a:t>
            </a:r>
            <a:r>
              <a:rPr lang="fr-FR" b="1" baseline="0" dirty="0"/>
              <a:t> décompte des voix :</a:t>
            </a:r>
          </a:p>
          <a:p>
            <a:endParaRPr lang="fr-FR" baseline="0" dirty="0"/>
          </a:p>
          <a:p>
            <a:r>
              <a:rPr lang="fr-FR" baseline="0" dirty="0"/>
              <a:t>Deux décomptes sont donc à faire :</a:t>
            </a:r>
          </a:p>
          <a:p>
            <a:endParaRPr lang="fr-FR" baseline="0" dirty="0"/>
          </a:p>
          <a:p>
            <a:r>
              <a:rPr lang="fr-FR" baseline="0" dirty="0"/>
              <a:t>Celui de la représentativité des OS signataires : au moins 10 % des suffrages exprimés.</a:t>
            </a:r>
          </a:p>
          <a:p>
            <a:r>
              <a:rPr lang="fr-FR" baseline="0" dirty="0"/>
              <a:t>Celui pour calculer la validité de l’accord : 50 % des suffrages exprimés en faveur d’une OS représentative.</a:t>
            </a:r>
          </a:p>
          <a:p>
            <a:endParaRPr lang="fr-FR" baseline="0" dirty="0"/>
          </a:p>
          <a:p>
            <a:endParaRPr lang="fr-FR" dirty="0"/>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pPr/>
              <a:t>2</a:t>
            </a:fld>
            <a:endParaRPr lang="fr-FR"/>
          </a:p>
        </p:txBody>
      </p:sp>
    </p:spTree>
    <p:extLst>
      <p:ext uri="{BB962C8B-B14F-4D97-AF65-F5344CB8AC3E}">
        <p14:creationId xmlns:p14="http://schemas.microsoft.com/office/powerpoint/2010/main" val="40248500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a:solidFill>
                  <a:schemeClr val="tx1"/>
                </a:solidFill>
                <a:effectLst/>
                <a:latin typeface="+mn-lt"/>
                <a:ea typeface="+mn-ea"/>
                <a:cs typeface="+mn-cs"/>
              </a:rPr>
              <a:t>Ces nouvelles règles s’appliquent :</a:t>
            </a:r>
          </a:p>
          <a:p>
            <a:r>
              <a:rPr lang="fr-FR" sz="1200" kern="1200" dirty="0">
                <a:solidFill>
                  <a:schemeClr val="tx1"/>
                </a:solidFill>
                <a:effectLst/>
                <a:latin typeface="+mn-lt"/>
                <a:ea typeface="+mn-ea"/>
                <a:cs typeface="+mn-cs"/>
              </a:rPr>
              <a:t>–</a:t>
            </a:r>
            <a:r>
              <a:rPr lang="fr-FR" sz="1200" b="1" kern="1200" dirty="0">
                <a:solidFill>
                  <a:schemeClr val="tx1"/>
                </a:solidFill>
                <a:effectLst/>
                <a:latin typeface="+mn-lt"/>
                <a:ea typeface="+mn-ea"/>
                <a:cs typeface="+mn-cs"/>
              </a:rPr>
              <a:t>dès la publication de la loi</a:t>
            </a:r>
            <a:r>
              <a:rPr lang="fr-FR" sz="1200" kern="1200" dirty="0">
                <a:solidFill>
                  <a:schemeClr val="tx1"/>
                </a:solidFill>
                <a:effectLst/>
                <a:latin typeface="+mn-lt"/>
                <a:ea typeface="+mn-ea"/>
                <a:cs typeface="+mn-cs"/>
              </a:rPr>
              <a:t> pour les accords de </a:t>
            </a:r>
            <a:r>
              <a:rPr lang="fr-FR" sz="1200" b="1" kern="1200" dirty="0">
                <a:solidFill>
                  <a:schemeClr val="tx1"/>
                </a:solidFill>
                <a:effectLst/>
                <a:latin typeface="+mn-lt"/>
                <a:ea typeface="+mn-ea"/>
                <a:cs typeface="+mn-cs"/>
              </a:rPr>
              <a:t>préservation</a:t>
            </a:r>
            <a:r>
              <a:rPr lang="fr-FR" sz="1200" kern="1200" dirty="0">
                <a:solidFill>
                  <a:schemeClr val="tx1"/>
                </a:solidFill>
                <a:effectLst/>
                <a:latin typeface="+mn-lt"/>
                <a:ea typeface="+mn-ea"/>
                <a:cs typeface="+mn-cs"/>
              </a:rPr>
              <a:t> et de développement de l’emploi (ainsi que pour les accords de maintien de l’emploi déjà concernés par le principe majoritaire) ;</a:t>
            </a:r>
          </a:p>
          <a:p>
            <a:r>
              <a:rPr lang="fr-FR" sz="1200" kern="1200" dirty="0">
                <a:solidFill>
                  <a:schemeClr val="tx1"/>
                </a:solidFill>
                <a:effectLst/>
                <a:latin typeface="+mn-lt"/>
                <a:ea typeface="+mn-ea"/>
                <a:cs typeface="+mn-cs"/>
              </a:rPr>
              <a:t>– à compter du </a:t>
            </a:r>
            <a:r>
              <a:rPr lang="fr-FR" sz="1200" b="1" kern="1200" dirty="0">
                <a:solidFill>
                  <a:schemeClr val="tx1"/>
                </a:solidFill>
                <a:effectLst/>
                <a:latin typeface="+mn-lt"/>
                <a:ea typeface="+mn-ea"/>
                <a:cs typeface="+mn-cs"/>
              </a:rPr>
              <a:t>1</a:t>
            </a:r>
            <a:r>
              <a:rPr lang="fr-FR" sz="1200" b="1" kern="1200" baseline="30000" dirty="0">
                <a:solidFill>
                  <a:schemeClr val="tx1"/>
                </a:solidFill>
                <a:effectLst/>
                <a:latin typeface="+mn-lt"/>
                <a:ea typeface="+mn-ea"/>
                <a:cs typeface="+mn-cs"/>
              </a:rPr>
              <a:t>er</a:t>
            </a:r>
            <a:r>
              <a:rPr lang="fr-FR" sz="1200" b="1" kern="1200" dirty="0">
                <a:solidFill>
                  <a:schemeClr val="tx1"/>
                </a:solidFill>
                <a:effectLst/>
                <a:latin typeface="+mn-lt"/>
                <a:ea typeface="+mn-ea"/>
                <a:cs typeface="+mn-cs"/>
              </a:rPr>
              <a:t> janvier 2017</a:t>
            </a:r>
            <a:r>
              <a:rPr lang="fr-FR" sz="1200" kern="1200" dirty="0">
                <a:solidFill>
                  <a:schemeClr val="tx1"/>
                </a:solidFill>
                <a:effectLst/>
                <a:latin typeface="+mn-lt"/>
                <a:ea typeface="+mn-ea"/>
                <a:cs typeface="+mn-cs"/>
              </a:rPr>
              <a:t> pour ceux portant sur la </a:t>
            </a:r>
            <a:r>
              <a:rPr lang="fr-FR" sz="1200" b="1" kern="1200" dirty="0">
                <a:solidFill>
                  <a:schemeClr val="tx1"/>
                </a:solidFill>
                <a:effectLst/>
                <a:latin typeface="+mn-lt"/>
                <a:ea typeface="+mn-ea"/>
                <a:cs typeface="+mn-cs"/>
              </a:rPr>
              <a:t>durée du travail,</a:t>
            </a:r>
            <a:r>
              <a:rPr lang="fr-FR" sz="1200" kern="1200" dirty="0">
                <a:solidFill>
                  <a:schemeClr val="tx1"/>
                </a:solidFill>
                <a:effectLst/>
                <a:latin typeface="+mn-lt"/>
                <a:ea typeface="+mn-ea"/>
                <a:cs typeface="+mn-cs"/>
              </a:rPr>
              <a:t> les repos et les congés ;</a:t>
            </a:r>
          </a:p>
          <a:p>
            <a:r>
              <a:rPr lang="fr-FR" sz="1200" kern="1200" dirty="0">
                <a:solidFill>
                  <a:schemeClr val="tx1"/>
                </a:solidFill>
                <a:effectLst/>
                <a:latin typeface="+mn-lt"/>
                <a:ea typeface="+mn-ea"/>
                <a:cs typeface="+mn-cs"/>
              </a:rPr>
              <a:t>– à compter du </a:t>
            </a:r>
            <a:r>
              <a:rPr lang="fr-FR" sz="1200" b="1" kern="1200" dirty="0">
                <a:solidFill>
                  <a:schemeClr val="tx1"/>
                </a:solidFill>
                <a:effectLst/>
                <a:latin typeface="+mn-lt"/>
                <a:ea typeface="+mn-ea"/>
                <a:cs typeface="+mn-cs"/>
              </a:rPr>
              <a:t>1</a:t>
            </a:r>
            <a:r>
              <a:rPr lang="fr-FR" sz="1200" b="1" kern="1200" baseline="30000" dirty="0">
                <a:solidFill>
                  <a:schemeClr val="tx1"/>
                </a:solidFill>
                <a:effectLst/>
                <a:latin typeface="+mn-lt"/>
                <a:ea typeface="+mn-ea"/>
                <a:cs typeface="+mn-cs"/>
              </a:rPr>
              <a:t>er</a:t>
            </a:r>
            <a:r>
              <a:rPr lang="fr-FR" sz="1200" b="1" kern="1200" dirty="0">
                <a:solidFill>
                  <a:schemeClr val="tx1"/>
                </a:solidFill>
                <a:effectLst/>
                <a:latin typeface="+mn-lt"/>
                <a:ea typeface="+mn-ea"/>
                <a:cs typeface="+mn-cs"/>
              </a:rPr>
              <a:t> septembre 2019</a:t>
            </a:r>
            <a:r>
              <a:rPr lang="fr-FR" sz="1200" kern="1200" dirty="0">
                <a:solidFill>
                  <a:schemeClr val="tx1"/>
                </a:solidFill>
                <a:effectLst/>
                <a:latin typeface="+mn-lt"/>
                <a:ea typeface="+mn-ea"/>
                <a:cs typeface="+mn-cs"/>
              </a:rPr>
              <a:t> (et, non plus au plus tard à cette date), pour les autres accords collectifs.</a:t>
            </a:r>
          </a:p>
          <a:p>
            <a:endParaRPr lang="fr-FR" dirty="0"/>
          </a:p>
          <a:p>
            <a:endParaRPr lang="fr-FR" sz="1200" kern="1200" dirty="0">
              <a:solidFill>
                <a:schemeClr val="tx1"/>
              </a:solidFill>
              <a:effectLst/>
              <a:latin typeface="+mn-lt"/>
              <a:ea typeface="+mn-ea"/>
              <a:cs typeface="+mn-cs"/>
            </a:endParaRPr>
          </a:p>
          <a:p>
            <a:r>
              <a:rPr lang="fr-FR" b="1" dirty="0"/>
              <a:t>ATTENTION  : Le</a:t>
            </a:r>
            <a:r>
              <a:rPr lang="fr-FR" b="1" baseline="0" dirty="0"/>
              <a:t> décompte des voix :</a:t>
            </a:r>
          </a:p>
          <a:p>
            <a:endParaRPr lang="fr-FR" baseline="0" dirty="0"/>
          </a:p>
          <a:p>
            <a:r>
              <a:rPr lang="fr-FR" baseline="0" dirty="0"/>
              <a:t>Deux décomptes sont donc à faire :</a:t>
            </a:r>
          </a:p>
          <a:p>
            <a:endParaRPr lang="fr-FR" baseline="0" dirty="0"/>
          </a:p>
          <a:p>
            <a:r>
              <a:rPr lang="fr-FR" baseline="0" dirty="0"/>
              <a:t>Celui de la représentativité des OS signataires : au moins 10 % des suffrages exprimés.</a:t>
            </a:r>
          </a:p>
          <a:p>
            <a:r>
              <a:rPr lang="fr-FR" baseline="0" dirty="0"/>
              <a:t>Celui pour calculer la validité de l’accord : 50 % des suffrages exprimés en faveur d’une OS représentative.</a:t>
            </a:r>
          </a:p>
          <a:p>
            <a:endParaRPr lang="fr-FR" baseline="0" dirty="0"/>
          </a:p>
          <a:p>
            <a:endParaRPr lang="fr-FR" dirty="0"/>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pPr/>
              <a:t>3</a:t>
            </a:fld>
            <a:endParaRPr lang="fr-FR"/>
          </a:p>
        </p:txBody>
      </p:sp>
    </p:spTree>
    <p:extLst>
      <p:ext uri="{BB962C8B-B14F-4D97-AF65-F5344CB8AC3E}">
        <p14:creationId xmlns:p14="http://schemas.microsoft.com/office/powerpoint/2010/main" val="40248500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dirty="0"/>
              <a:t>La durée des accords</a:t>
            </a:r>
            <a:r>
              <a:rPr lang="fr-FR" b="1" baseline="0" dirty="0"/>
              <a:t> : </a:t>
            </a:r>
          </a:p>
          <a:p>
            <a:endParaRPr lang="fr-FR" dirty="0"/>
          </a:p>
          <a:p>
            <a:r>
              <a:rPr lang="fr-FR" sz="1200" b="1" kern="1200" dirty="0">
                <a:solidFill>
                  <a:schemeClr val="tx1"/>
                </a:solidFill>
                <a:effectLst/>
                <a:latin typeface="+mn-lt"/>
                <a:ea typeface="+mn-ea"/>
                <a:cs typeface="+mn-cs"/>
              </a:rPr>
              <a:t>Le coup de pied du législateur dans la durée des accords collectifs</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La nouvelle loi Travail, </a:t>
            </a:r>
            <a:r>
              <a:rPr lang="fr-FR" sz="1200" i="1" kern="1200" dirty="0" err="1">
                <a:solidFill>
                  <a:schemeClr val="tx1"/>
                </a:solidFill>
                <a:effectLst/>
                <a:latin typeface="+mn-lt"/>
                <a:ea typeface="+mn-ea"/>
                <a:cs typeface="+mn-cs"/>
              </a:rPr>
              <a:t>Ioi</a:t>
            </a:r>
            <a:r>
              <a:rPr lang="fr-FR" sz="1200" i="1" kern="1200" dirty="0">
                <a:solidFill>
                  <a:schemeClr val="tx1"/>
                </a:solidFill>
                <a:effectLst/>
                <a:latin typeface="+mn-lt"/>
                <a:ea typeface="+mn-ea"/>
                <a:cs typeface="+mn-cs"/>
              </a:rPr>
              <a:t> n° 2016-1088 du 8 août 2016</a:t>
            </a:r>
            <a:r>
              <a:rPr lang="fr-FR" sz="1200" kern="1200" dirty="0">
                <a:solidFill>
                  <a:schemeClr val="tx1"/>
                </a:solidFill>
                <a:effectLst/>
                <a:latin typeface="+mn-lt"/>
                <a:ea typeface="+mn-ea"/>
                <a:cs typeface="+mn-cs"/>
              </a:rPr>
              <a:t>, a été au centre des discussions politiques et sociales des derniers mois. Un certain nombre d’articles ont été mis en avant contrairement à d’autres, passés inaperçus. Ainsi en est-il de la modification de l’article L. 2222-4 du Code du travail relatif à la détermination de la durée des conventions et accords collectifs. Il nous semble toutefois que ces dispositions particulières génèrent des conséquences importantes sur le dialogue social.</a:t>
            </a:r>
          </a:p>
          <a:p>
            <a:r>
              <a:rPr lang="fr-FR" sz="1200" kern="1200" dirty="0">
                <a:solidFill>
                  <a:schemeClr val="tx1"/>
                </a:solidFill>
                <a:effectLst/>
                <a:latin typeface="+mn-lt"/>
                <a:ea typeface="+mn-ea"/>
                <a:cs typeface="+mn-cs"/>
              </a:rPr>
              <a:t>Le rapport </a:t>
            </a:r>
            <a:r>
              <a:rPr lang="fr-FR" sz="1200" kern="1200" dirty="0" err="1">
                <a:solidFill>
                  <a:schemeClr val="tx1"/>
                </a:solidFill>
                <a:effectLst/>
                <a:latin typeface="+mn-lt"/>
                <a:ea typeface="+mn-ea"/>
                <a:cs typeface="+mn-cs"/>
              </a:rPr>
              <a:t>Combrexelle</a:t>
            </a:r>
            <a:r>
              <a:rPr lang="fr-FR" sz="1200" kern="1200" dirty="0">
                <a:solidFill>
                  <a:schemeClr val="tx1"/>
                </a:solidFill>
                <a:effectLst/>
                <a:latin typeface="+mn-lt"/>
                <a:ea typeface="+mn-ea"/>
                <a:cs typeface="+mn-cs"/>
              </a:rPr>
              <a:t> (</a:t>
            </a:r>
            <a:r>
              <a:rPr lang="fr-FR" sz="1200" i="1" kern="1200" dirty="0">
                <a:solidFill>
                  <a:schemeClr val="tx1"/>
                </a:solidFill>
                <a:effectLst/>
                <a:latin typeface="+mn-lt"/>
                <a:ea typeface="+mn-ea"/>
                <a:cs typeface="+mn-cs"/>
              </a:rPr>
              <a:t>Rapport du 9 septembre 2015, « La négociation collective, le travail et l’emploi »), </a:t>
            </a:r>
            <a:r>
              <a:rPr lang="fr-FR" sz="1200" kern="1200" dirty="0">
                <a:solidFill>
                  <a:schemeClr val="tx1"/>
                </a:solidFill>
                <a:effectLst/>
                <a:latin typeface="+mn-lt"/>
                <a:ea typeface="+mn-ea"/>
                <a:cs typeface="+mn-cs"/>
              </a:rPr>
              <a:t>qui a inspiré une grande partie du travail législatif sur le sujet, proposait une limitation de la durée des accords dans le temps et invitait le législateur à imposer une durée déterminée pour l’ensemble des conventions et accords d’entreprise et de branche (</a:t>
            </a:r>
            <a:r>
              <a:rPr lang="fr-FR" sz="1200" i="1" kern="1200" dirty="0">
                <a:solidFill>
                  <a:schemeClr val="tx1"/>
                </a:solidFill>
                <a:effectLst/>
                <a:latin typeface="+mn-lt"/>
                <a:ea typeface="+mn-ea"/>
                <a:cs typeface="+mn-cs"/>
              </a:rPr>
              <a:t>Proposition n°9 du rapport</a:t>
            </a:r>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Le législateur a toutefois maintenu la possibilité pour les partenaires sociaux de conclure un accord ou une convention à durée déterminée ou indéterminée. </a:t>
            </a:r>
          </a:p>
          <a:p>
            <a:r>
              <a:rPr lang="fr-FR" sz="1200" kern="1200" dirty="0">
                <a:solidFill>
                  <a:schemeClr val="tx1"/>
                </a:solidFill>
                <a:effectLst/>
                <a:latin typeface="+mn-lt"/>
                <a:ea typeface="+mn-ea"/>
                <a:cs typeface="+mn-cs"/>
              </a:rPr>
              <a:t>Cependant la logique qui présidait à l’ensemble de l’article L.2222-4 du code du travail a été profondément remaniée. Désormais : </a:t>
            </a:r>
          </a:p>
          <a:p>
            <a:r>
              <a:rPr lang="fr-FR" sz="1200" b="1" kern="1200" dirty="0">
                <a:solidFill>
                  <a:schemeClr val="tx1"/>
                </a:solidFill>
                <a:effectLst/>
                <a:latin typeface="+mn-lt"/>
                <a:ea typeface="+mn-ea"/>
                <a:cs typeface="+mn-cs"/>
              </a:rPr>
              <a:t>1. Les partenaires sociaux ont  le choix sur la durée d’un accord : </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Précédemment, l’article L. 2222-4 prévoyait une durée maximale de cinq ans pour les accords et conventions à durée déterminée.</a:t>
            </a:r>
          </a:p>
          <a:p>
            <a:r>
              <a:rPr lang="fr-FR" sz="1200" kern="1200" dirty="0">
                <a:solidFill>
                  <a:schemeClr val="tx1"/>
                </a:solidFill>
                <a:effectLst/>
                <a:latin typeface="+mn-lt"/>
                <a:ea typeface="+mn-ea"/>
                <a:cs typeface="+mn-cs"/>
              </a:rPr>
              <a:t>Aujourd’hui, ce n’est qu’à défaut de stipulation sur sa durée que l’accord a ipso facto une durée de cinq ans.</a:t>
            </a:r>
          </a:p>
          <a:p>
            <a:r>
              <a:rPr lang="fr-FR" sz="1200" kern="1200" dirty="0">
                <a:solidFill>
                  <a:schemeClr val="tx1"/>
                </a:solidFill>
                <a:effectLst/>
                <a:latin typeface="+mn-lt"/>
                <a:ea typeface="+mn-ea"/>
                <a:cs typeface="+mn-cs"/>
              </a:rPr>
              <a:t>En conséquence, les partenaires sociaux sont libres de fixer la durée de l’accord en-deçà ou au-delà de cinq ans. </a:t>
            </a:r>
          </a:p>
          <a:p>
            <a:r>
              <a:rPr lang="fr-FR" sz="1200" kern="1200" dirty="0">
                <a:solidFill>
                  <a:schemeClr val="tx1"/>
                </a:solidFill>
                <a:effectLst/>
                <a:latin typeface="+mn-lt"/>
                <a:ea typeface="+mn-ea"/>
                <a:cs typeface="+mn-cs"/>
              </a:rPr>
              <a:t>La liberté est donc de mise. </a:t>
            </a:r>
          </a:p>
          <a:p>
            <a:r>
              <a:rPr lang="fr-FR" sz="1200" b="1" kern="1200" dirty="0">
                <a:solidFill>
                  <a:schemeClr val="tx1"/>
                </a:solidFill>
                <a:effectLst/>
                <a:latin typeface="+mn-lt"/>
                <a:ea typeface="+mn-ea"/>
                <a:cs typeface="+mn-cs"/>
              </a:rPr>
              <a:t>2. L’accord à durée déterminée devient l’accord de droit commun :</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Le nouveau texte ne précise plus que cette durée de cinq ans ne s’applique qu’aux accords à durée déterminée. </a:t>
            </a:r>
          </a:p>
          <a:p>
            <a:r>
              <a:rPr lang="fr-FR" sz="1200" kern="1200" dirty="0">
                <a:solidFill>
                  <a:schemeClr val="tx1"/>
                </a:solidFill>
                <a:effectLst/>
                <a:latin typeface="+mn-lt"/>
                <a:ea typeface="+mn-ea"/>
                <a:cs typeface="+mn-cs"/>
              </a:rPr>
              <a:t>L’alinéa 2 précise « A défaut de stipulation de la convention ou de l'accord sur sa durée, celle-ci est fixée à cinq ans. »</a:t>
            </a:r>
          </a:p>
          <a:p>
            <a:r>
              <a:rPr lang="fr-FR" sz="1200" kern="1200" dirty="0">
                <a:solidFill>
                  <a:schemeClr val="tx1"/>
                </a:solidFill>
                <a:effectLst/>
                <a:latin typeface="+mn-lt"/>
                <a:ea typeface="+mn-ea"/>
                <a:cs typeface="+mn-cs"/>
              </a:rPr>
              <a:t>En conséquence, dès lors que les partenaires sociaux ne précisent pas la durée de l’accord celui-ci est forcément un accord à durée déterminée de cinq ans quand bien même ils avaient imaginé une durée indéterminée.</a:t>
            </a:r>
          </a:p>
          <a:p>
            <a:r>
              <a:rPr lang="fr-FR" sz="1200" b="1" kern="1200" dirty="0">
                <a:solidFill>
                  <a:schemeClr val="tx1"/>
                </a:solidFill>
                <a:effectLst/>
                <a:latin typeface="+mn-lt"/>
                <a:ea typeface="+mn-ea"/>
                <a:cs typeface="+mn-cs"/>
              </a:rPr>
              <a:t>3 : Une inversion de logique :</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Tout l’intérêt de ces modifications réside dans le dernier alinéa de l’article L. 2222-4 du Code du travail qui dispose que « Lorsque la convention ou l’accord arrive à expiration, la convention cesse de produire ses effets ». </a:t>
            </a:r>
          </a:p>
          <a:p>
            <a:r>
              <a:rPr lang="fr-FR" sz="1200" kern="1200" dirty="0">
                <a:solidFill>
                  <a:schemeClr val="tx1"/>
                </a:solidFill>
                <a:effectLst/>
                <a:latin typeface="+mn-lt"/>
                <a:ea typeface="+mn-ea"/>
                <a:cs typeface="+mn-cs"/>
              </a:rPr>
              <a:t>C’est donc un changement radical apporté à la règle selon laquelle l’accord arrivant à expiration continue de produire des effets comme un accord à durée indéterminée dès lors qu’aucun autre accord n’a été signé. Un accord à durée déterminée non renégocié devenait donc un accord à durée indéterminée.</a:t>
            </a:r>
          </a:p>
          <a:p>
            <a:r>
              <a:rPr lang="fr-FR" sz="1200" kern="1200" dirty="0">
                <a:solidFill>
                  <a:schemeClr val="tx1"/>
                </a:solidFill>
                <a:effectLst/>
                <a:latin typeface="+mn-lt"/>
                <a:ea typeface="+mn-ea"/>
                <a:cs typeface="+mn-cs"/>
              </a:rPr>
              <a:t>Désormais, en l’absence de nouvel accord, les droits collectifs concédés par l’employeur mais également les efforts consentis par les salariés tombent, et les dispositions législatives ou conventionnelles à laquelle ils dérogeaient redeviennent applicables. Le refus de retour à la table de négociation devient également un argument de poids.</a:t>
            </a:r>
          </a:p>
          <a:p>
            <a:r>
              <a:rPr lang="fr-FR" sz="1200" kern="1200" dirty="0">
                <a:solidFill>
                  <a:schemeClr val="tx1"/>
                </a:solidFill>
                <a:effectLst/>
                <a:latin typeface="+mn-lt"/>
                <a:ea typeface="+mn-ea"/>
                <a:cs typeface="+mn-cs"/>
              </a:rPr>
              <a:t>Ces modifications donnent une certaine liberté aux partenaires sociaux pour fixer la durée des conventions et accords collectifs et ainsi prévoir des textes de portée temporelle plus ou moins longue en fonction de la situation sociale et économique de l’entreprise. Dans le même temps, la durée fixée à l’accord prend ainsi une position stratégique dans la négociation, selon les avantages concédés, les partenaires sociaux auront intérêt à réduire ou augmenter la durée de l’accord. Ces dispositions passées relativement inaperçues dans le débat sont, de fait, un signe fort donné aux partenaires sociaux pour des retrouvailles périodiques !</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Négociation dérogatoire</a:t>
            </a:r>
            <a:r>
              <a:rPr lang="fr-FR" sz="1200" kern="1200" baseline="0" dirty="0">
                <a:solidFill>
                  <a:schemeClr val="tx1"/>
                </a:solidFill>
                <a:effectLst/>
                <a:latin typeface="+mn-lt"/>
                <a:ea typeface="+mn-ea"/>
                <a:cs typeface="+mn-cs"/>
              </a:rPr>
              <a:t> :</a:t>
            </a:r>
          </a:p>
          <a:p>
            <a:endParaRPr lang="fr-FR" sz="1200" kern="1200" baseline="0" dirty="0">
              <a:solidFill>
                <a:schemeClr val="tx1"/>
              </a:solidFill>
              <a:effectLst/>
              <a:latin typeface="+mn-lt"/>
              <a:ea typeface="+mn-ea"/>
              <a:cs typeface="+mn-cs"/>
            </a:endParaRPr>
          </a:p>
          <a:p>
            <a:pPr algn="just">
              <a:buFont typeface="Wingdings" panose="05000000000000000000" pitchFamily="2" charset="2"/>
              <a:buNone/>
            </a:pPr>
            <a:r>
              <a:rPr lang="fr-FR" sz="7200" b="1" u="sng" dirty="0"/>
              <a:t>La loi ouvre la possibilité de réviser des accords d’entreprise par des modalités de négociation dérogatoire.</a:t>
            </a:r>
            <a:r>
              <a:rPr lang="fr-FR" sz="7200" b="1" dirty="0"/>
              <a:t> </a:t>
            </a:r>
          </a:p>
          <a:p>
            <a:pPr algn="just">
              <a:buFont typeface="Wingdings" panose="05000000000000000000" pitchFamily="2" charset="2"/>
              <a:buChar char="q"/>
            </a:pPr>
            <a:endParaRPr lang="fr-FR" sz="7200" dirty="0"/>
          </a:p>
          <a:p>
            <a:pPr lvl="1" algn="just">
              <a:buFont typeface="Wingdings" panose="05000000000000000000" pitchFamily="2" charset="2"/>
              <a:buChar char="§"/>
            </a:pPr>
            <a:r>
              <a:rPr lang="fr-FR" sz="7200" b="1" dirty="0">
                <a:solidFill>
                  <a:schemeClr val="tx1"/>
                </a:solidFill>
              </a:rPr>
              <a:t>En cas d’absence de DS  (ou de DP comme DS) </a:t>
            </a:r>
            <a:r>
              <a:rPr lang="fr-FR" sz="7200" dirty="0"/>
              <a:t>: l’accord pourra être révisé : </a:t>
            </a:r>
          </a:p>
          <a:p>
            <a:pPr lvl="2" algn="just">
              <a:buFont typeface="Wingdings" panose="05000000000000000000" pitchFamily="2" charset="2"/>
              <a:buChar char="§"/>
            </a:pPr>
            <a:r>
              <a:rPr lang="fr-FR" sz="7200" dirty="0"/>
              <a:t>Avec un </a:t>
            </a:r>
            <a:r>
              <a:rPr lang="fr-FR" sz="7200" b="1" dirty="0"/>
              <a:t>élu mandaté </a:t>
            </a:r>
            <a:r>
              <a:rPr lang="fr-FR" sz="7200" dirty="0"/>
              <a:t>ou </a:t>
            </a:r>
            <a:r>
              <a:rPr lang="fr-FR" sz="7200" b="1" dirty="0"/>
              <a:t>à défaut  un élu non mandaté </a:t>
            </a:r>
            <a:r>
              <a:rPr lang="fr-FR" sz="7200" dirty="0"/>
              <a:t>selon les formes prévues par la loi Rebsamen ;</a:t>
            </a:r>
          </a:p>
          <a:p>
            <a:pPr lvl="2" algn="just">
              <a:buFont typeface="Wingdings" panose="05000000000000000000" pitchFamily="2" charset="2"/>
              <a:buChar char="§"/>
            </a:pPr>
            <a:r>
              <a:rPr lang="fr-FR" sz="7200" dirty="0"/>
              <a:t>Avec un </a:t>
            </a:r>
            <a:r>
              <a:rPr lang="fr-FR" sz="7200" b="1" dirty="0"/>
              <a:t>salarié mandaté </a:t>
            </a:r>
            <a:r>
              <a:rPr lang="fr-FR" sz="7200" dirty="0"/>
              <a:t>dans les entreprises où aucun élu n’a manifesté son intention de négocier, où en cas de PV de carence, ou encore dans les entreprises de -11 salariés. </a:t>
            </a:r>
          </a:p>
          <a:p>
            <a:pPr marL="768096" lvl="2" indent="0" algn="just">
              <a:buNone/>
            </a:pPr>
            <a:endParaRPr lang="fr-FR" sz="7200" dirty="0"/>
          </a:p>
          <a:p>
            <a:pPr marL="360000" lvl="1" algn="just"/>
            <a:r>
              <a:rPr lang="fr-FR" sz="7200" b="1" dirty="0"/>
              <a:t>Pour les entreprises dépourvues de délégué syndical, la négociation avec un salarié mandaté par une OS  est possible sur tous les thèmes ouverts à la négociation d’entreprise. </a:t>
            </a:r>
          </a:p>
          <a:p>
            <a:endParaRPr lang="fr-FR" dirty="0"/>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pPr/>
              <a:t>4</a:t>
            </a:fld>
            <a:endParaRPr lang="fr-FR"/>
          </a:p>
        </p:txBody>
      </p:sp>
    </p:spTree>
    <p:extLst>
      <p:ext uri="{BB962C8B-B14F-4D97-AF65-F5344CB8AC3E}">
        <p14:creationId xmlns:p14="http://schemas.microsoft.com/office/powerpoint/2010/main" val="29051488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a:solidFill>
                  <a:schemeClr val="tx1"/>
                </a:solidFill>
                <a:effectLst/>
                <a:latin typeface="+mn-lt"/>
                <a:ea typeface="+mn-ea"/>
                <a:cs typeface="+mn-cs"/>
              </a:rPr>
              <a:t>Un </a:t>
            </a:r>
            <a:r>
              <a:rPr lang="fr-FR" sz="1200" b="1" i="0" kern="1200" dirty="0">
                <a:solidFill>
                  <a:schemeClr val="tx1"/>
                </a:solidFill>
                <a:effectLst/>
                <a:latin typeface="+mn-lt"/>
                <a:ea typeface="+mn-ea"/>
                <a:cs typeface="+mn-cs"/>
              </a:rPr>
              <a:t>avantage</a:t>
            </a:r>
            <a:r>
              <a:rPr lang="fr-FR" sz="1200" b="0" i="0" kern="1200" dirty="0">
                <a:solidFill>
                  <a:schemeClr val="tx1"/>
                </a:solidFill>
                <a:effectLst/>
                <a:latin typeface="+mn-lt"/>
                <a:ea typeface="+mn-ea"/>
                <a:cs typeface="+mn-cs"/>
              </a:rPr>
              <a:t> </a:t>
            </a:r>
            <a:r>
              <a:rPr lang="fr-FR" sz="1200" b="1" i="0" kern="1200" dirty="0">
                <a:solidFill>
                  <a:schemeClr val="tx1"/>
                </a:solidFill>
                <a:effectLst/>
                <a:latin typeface="+mn-lt"/>
                <a:ea typeface="+mn-ea"/>
                <a:cs typeface="+mn-cs"/>
              </a:rPr>
              <a:t>individuel</a:t>
            </a:r>
            <a:r>
              <a:rPr lang="fr-FR" sz="1200" b="0" i="0" kern="1200" dirty="0">
                <a:solidFill>
                  <a:schemeClr val="tx1"/>
                </a:solidFill>
                <a:effectLst/>
                <a:latin typeface="+mn-lt"/>
                <a:ea typeface="+mn-ea"/>
                <a:cs typeface="+mn-cs"/>
              </a:rPr>
              <a:t> </a:t>
            </a:r>
            <a:r>
              <a:rPr lang="fr-FR" sz="1200" b="1" i="0" kern="1200" dirty="0">
                <a:solidFill>
                  <a:schemeClr val="tx1"/>
                </a:solidFill>
                <a:effectLst/>
                <a:latin typeface="+mn-lt"/>
                <a:ea typeface="+mn-ea"/>
                <a:cs typeface="+mn-cs"/>
              </a:rPr>
              <a:t>acquis</a:t>
            </a:r>
            <a:r>
              <a:rPr lang="fr-FR" sz="1200" b="0" i="0" kern="1200" dirty="0">
                <a:solidFill>
                  <a:schemeClr val="tx1"/>
                </a:solidFill>
                <a:effectLst/>
                <a:latin typeface="+mn-lt"/>
                <a:ea typeface="+mn-ea"/>
                <a:cs typeface="+mn-cs"/>
              </a:rPr>
              <a:t> au sens de l'article L 132-8 (L 2261-13) du Code du travail est celui qui, au jour de la dénonciation de la convention ou de l'accord collectif, procurait au salarié une rémunération ou un</a:t>
            </a:r>
            <a:r>
              <a:rPr lang="fr-FR" sz="1200" b="1" i="0" kern="1200" dirty="0">
                <a:solidFill>
                  <a:schemeClr val="tx1"/>
                </a:solidFill>
                <a:effectLst/>
                <a:latin typeface="+mn-lt"/>
                <a:ea typeface="+mn-ea"/>
                <a:cs typeface="+mn-cs"/>
              </a:rPr>
              <a:t> droit </a:t>
            </a:r>
            <a:r>
              <a:rPr lang="fr-FR" sz="1200" b="0" i="0" kern="1200" dirty="0">
                <a:solidFill>
                  <a:schemeClr val="tx1"/>
                </a:solidFill>
                <a:effectLst/>
                <a:latin typeface="+mn-lt"/>
                <a:ea typeface="+mn-ea"/>
                <a:cs typeface="+mn-cs"/>
              </a:rPr>
              <a:t>dont il bénéficiait à titre personnel et qui correspondait à un droit déjà ouvert et non simplement éventuel. </a:t>
            </a:r>
            <a:r>
              <a:rPr lang="fr-FR" sz="1200" b="0" i="0" u="none" strike="noStrike" kern="1200" dirty="0" err="1">
                <a:solidFill>
                  <a:schemeClr val="tx1"/>
                </a:solidFill>
                <a:effectLst/>
                <a:latin typeface="+mn-lt"/>
                <a:ea typeface="+mn-ea"/>
                <a:cs typeface="+mn-cs"/>
              </a:rPr>
              <a:t>Cass</a:t>
            </a:r>
            <a:r>
              <a:rPr lang="fr-FR" sz="1200" b="0" i="0" u="none" strike="noStrike" kern="1200" dirty="0">
                <a:solidFill>
                  <a:schemeClr val="tx1"/>
                </a:solidFill>
                <a:effectLst/>
                <a:latin typeface="+mn-lt"/>
                <a:ea typeface="+mn-ea"/>
                <a:cs typeface="+mn-cs"/>
              </a:rPr>
              <a:t>. soc. 13 mars 2001 n° 99-45.651 (n° 1140 FS-PB), Association Domicile Action c/ André : </a:t>
            </a:r>
            <a:r>
              <a:rPr lang="fr-FR" sz="1200" b="0" i="0" kern="1200" dirty="0">
                <a:solidFill>
                  <a:schemeClr val="tx1"/>
                </a:solidFill>
                <a:effectLst/>
                <a:latin typeface="+mn-lt"/>
                <a:ea typeface="+mn-ea"/>
                <a:cs typeface="+mn-cs"/>
              </a:rPr>
              <a:t> </a:t>
            </a:r>
            <a:r>
              <a:rPr lang="fr-FR" sz="1200" b="0" i="0" u="none" strike="noStrike" kern="1200" dirty="0">
                <a:solidFill>
                  <a:schemeClr val="tx1"/>
                </a:solidFill>
                <a:effectLst/>
                <a:latin typeface="+mn-lt"/>
                <a:ea typeface="+mn-ea"/>
                <a:cs typeface="+mn-cs"/>
              </a:rPr>
              <a:t>RJS 5/01 n° 621</a:t>
            </a:r>
            <a:r>
              <a:rPr lang="fr-FR" sz="1200" b="0" i="0" kern="1200" dirty="0">
                <a:solidFill>
                  <a:schemeClr val="tx1"/>
                </a:solidFill>
                <a:effectLst/>
                <a:latin typeface="+mn-lt"/>
                <a:ea typeface="+mn-ea"/>
                <a:cs typeface="+mn-cs"/>
              </a:rPr>
              <a:t>,  </a:t>
            </a:r>
          </a:p>
          <a:p>
            <a:endParaRPr lang="fr-FR" sz="1200" b="0" i="0" kern="1200" dirty="0">
              <a:solidFill>
                <a:schemeClr val="tx1"/>
              </a:solidFill>
              <a:effectLst/>
              <a:latin typeface="+mn-lt"/>
              <a:ea typeface="+mn-ea"/>
              <a:cs typeface="+mn-cs"/>
            </a:endParaRPr>
          </a:p>
          <a:p>
            <a:r>
              <a:rPr lang="fr-FR" sz="1200" b="0" i="0" kern="1200" dirty="0">
                <a:solidFill>
                  <a:schemeClr val="tx1"/>
                </a:solidFill>
                <a:effectLst/>
                <a:latin typeface="+mn-lt"/>
                <a:ea typeface="+mn-ea"/>
                <a:cs typeface="+mn-cs"/>
              </a:rPr>
              <a:t>En retenant</a:t>
            </a:r>
            <a:r>
              <a:rPr lang="fr-FR" sz="1200" b="0" i="0" kern="1200" baseline="0" dirty="0">
                <a:solidFill>
                  <a:schemeClr val="tx1"/>
                </a:solidFill>
                <a:effectLst/>
                <a:latin typeface="+mn-lt"/>
                <a:ea typeface="+mn-ea"/>
                <a:cs typeface="+mn-cs"/>
              </a:rPr>
              <a:t> la notion de «  Maintien de la rémunération perçue », on peut alors penser que les «  droits » acquis par les salariés ne seraient pas maintenus puisque ne constituent pas la rémunération au sens de </a:t>
            </a:r>
            <a:r>
              <a:rPr lang="fr-FR" sz="1200" dirty="0"/>
              <a:t>L. 242-1 CSS .  </a:t>
            </a:r>
          </a:p>
          <a:p>
            <a:endParaRPr lang="fr-FR" sz="1200" dirty="0"/>
          </a:p>
          <a:p>
            <a:r>
              <a:rPr lang="fr-FR" sz="1200" b="1" i="0" kern="1200" dirty="0">
                <a:solidFill>
                  <a:schemeClr val="tx1"/>
                </a:solidFill>
                <a:effectLst/>
                <a:latin typeface="+mn-lt"/>
                <a:ea typeface="+mn-ea"/>
                <a:cs typeface="+mn-cs"/>
              </a:rPr>
              <a:t>Article L242-1</a:t>
            </a:r>
          </a:p>
          <a:p>
            <a:r>
              <a:rPr lang="fr-FR" sz="1200" b="0" i="0" u="none" strike="noStrike" kern="1200" dirty="0">
                <a:solidFill>
                  <a:schemeClr val="tx1"/>
                </a:solidFill>
                <a:effectLst/>
                <a:latin typeface="+mn-lt"/>
                <a:ea typeface="+mn-ea"/>
                <a:cs typeface="+mn-cs"/>
              </a:rPr>
              <a:t>Modifié par </a:t>
            </a:r>
            <a:r>
              <a:rPr lang="fr-FR" sz="1200" b="0" i="0" u="sng" strike="noStrike" kern="1200" dirty="0">
                <a:solidFill>
                  <a:schemeClr val="tx1"/>
                </a:solidFill>
                <a:effectLst/>
                <a:latin typeface="+mn-lt"/>
                <a:ea typeface="+mn-ea"/>
                <a:cs typeface="+mn-cs"/>
                <a:hlinkClick r:id="rId3"/>
              </a:rPr>
              <a:t>LOI n° 2015-1702 du 21 décembre 2015 - art. 34 (V)</a:t>
            </a:r>
            <a:endParaRPr lang="fr-FR" sz="1200" b="0" i="0" u="none" strike="noStrike" kern="1200" dirty="0">
              <a:solidFill>
                <a:schemeClr val="tx1"/>
              </a:solidFill>
              <a:effectLst/>
              <a:latin typeface="+mn-lt"/>
              <a:ea typeface="+mn-ea"/>
              <a:cs typeface="+mn-cs"/>
            </a:endParaRPr>
          </a:p>
          <a:p>
            <a:r>
              <a:rPr lang="fr-FR" sz="1200" b="0" i="0" u="none" strike="noStrike" kern="1200" dirty="0">
                <a:solidFill>
                  <a:schemeClr val="tx1"/>
                </a:solidFill>
                <a:effectLst/>
                <a:latin typeface="+mn-lt"/>
                <a:ea typeface="+mn-ea"/>
                <a:cs typeface="+mn-cs"/>
              </a:rPr>
              <a:t>Modifié par </a:t>
            </a:r>
            <a:r>
              <a:rPr lang="fr-FR" sz="1200" b="0" i="0" u="sng" strike="noStrike" kern="1200" dirty="0">
                <a:solidFill>
                  <a:schemeClr val="tx1"/>
                </a:solidFill>
                <a:effectLst/>
                <a:latin typeface="+mn-lt"/>
                <a:ea typeface="+mn-ea"/>
                <a:cs typeface="+mn-cs"/>
                <a:hlinkClick r:id="rId4"/>
              </a:rPr>
              <a:t>LOI n°2015-1702 du 21 décembre 2015 - art. 59</a:t>
            </a:r>
            <a:endParaRPr lang="fr-FR" sz="1200" b="0" i="0" u="none" strike="noStrike" kern="1200" dirty="0">
              <a:solidFill>
                <a:schemeClr val="tx1"/>
              </a:solidFill>
              <a:effectLst/>
              <a:latin typeface="+mn-lt"/>
              <a:ea typeface="+mn-ea"/>
              <a:cs typeface="+mn-cs"/>
            </a:endParaRPr>
          </a:p>
          <a:p>
            <a:r>
              <a:rPr lang="fr-FR" sz="1200" b="0" i="0" u="none" strike="noStrike" kern="1200" dirty="0">
                <a:solidFill>
                  <a:schemeClr val="tx1"/>
                </a:solidFill>
                <a:effectLst/>
                <a:latin typeface="+mn-lt"/>
                <a:ea typeface="+mn-ea"/>
                <a:cs typeface="+mn-cs"/>
              </a:rPr>
              <a:t>Modifié par </a:t>
            </a:r>
            <a:r>
              <a:rPr lang="fr-FR" sz="1200" b="0" i="0" u="sng" strike="noStrike" kern="1200" dirty="0">
                <a:solidFill>
                  <a:schemeClr val="tx1"/>
                </a:solidFill>
                <a:effectLst/>
                <a:latin typeface="+mn-lt"/>
                <a:ea typeface="+mn-ea"/>
                <a:cs typeface="+mn-cs"/>
                <a:hlinkClick r:id="rId5"/>
              </a:rPr>
              <a:t>LOI n°2015-1702 du 21 décembre 2015 - art. 8</a:t>
            </a:r>
            <a:endParaRPr lang="fr-FR" sz="1200" b="0" i="0" u="none" strike="noStrike" kern="1200" dirty="0">
              <a:solidFill>
                <a:schemeClr val="tx1"/>
              </a:solidFill>
              <a:effectLst/>
              <a:latin typeface="+mn-lt"/>
              <a:ea typeface="+mn-ea"/>
              <a:cs typeface="+mn-cs"/>
            </a:endParaRPr>
          </a:p>
          <a:p>
            <a:r>
              <a:rPr lang="fr-FR" sz="1200" b="0" i="0" kern="1200" dirty="0">
                <a:solidFill>
                  <a:schemeClr val="tx1"/>
                </a:solidFill>
                <a:effectLst/>
                <a:latin typeface="+mn-lt"/>
                <a:ea typeface="+mn-ea"/>
                <a:cs typeface="+mn-cs"/>
              </a:rPr>
              <a:t>Pour le calcul des cotisations de sécurité sociale, sont considérées comme rémunérations toutes les sommes versées aux travailleurs en contrepartie ou à l'occasion du travail, notamment les salaires ou gains, les indemnités de congés payés, le montant des retenues pour cotisations ouvrières, les indemnités, primes, gratifications et tous autres avantages en argent, les avantages en nature, ainsi que les sommes perçues directement ou par l'entremise d'un tiers à titre de pourboire. La compensation salariale d'une perte de rémunération induite par une mesure de réduction du temps de travail est également considérée comme une rémunération, qu'elle prenne la forme, notamment, d'un complément différentiel de salaire ou d'une hausse du taux de salaire horaire.</a:t>
            </a:r>
          </a:p>
          <a:p>
            <a:endParaRPr lang="fr-FR" dirty="0"/>
          </a:p>
          <a:p>
            <a:endParaRPr lang="fr-FR" dirty="0"/>
          </a:p>
          <a:p>
            <a:r>
              <a:rPr lang="fr-FR" sz="1200" b="0" i="0" kern="1200" dirty="0">
                <a:solidFill>
                  <a:schemeClr val="tx1"/>
                </a:solidFill>
                <a:effectLst/>
                <a:latin typeface="+mn-lt"/>
                <a:ea typeface="+mn-ea"/>
                <a:cs typeface="+mn-cs"/>
              </a:rPr>
              <a:t>Pourraient ainsi être</a:t>
            </a:r>
            <a:r>
              <a:rPr lang="fr-FR" sz="1200" b="0" i="0" kern="1200" baseline="0" dirty="0">
                <a:solidFill>
                  <a:schemeClr val="tx1"/>
                </a:solidFill>
                <a:effectLst/>
                <a:latin typeface="+mn-lt"/>
                <a:ea typeface="+mn-ea"/>
                <a:cs typeface="+mn-cs"/>
              </a:rPr>
              <a:t> exclus : </a:t>
            </a:r>
          </a:p>
          <a:p>
            <a:endParaRPr lang="fr-FR" sz="1200" b="0" i="0" kern="1200" baseline="0" dirty="0">
              <a:solidFill>
                <a:schemeClr val="tx1"/>
              </a:solidFill>
              <a:effectLst/>
              <a:latin typeface="+mn-lt"/>
              <a:ea typeface="+mn-ea"/>
              <a:cs typeface="+mn-cs"/>
            </a:endParaRPr>
          </a:p>
          <a:p>
            <a:pPr marL="171450" indent="-171450">
              <a:buFontTx/>
              <a:buChar char="-"/>
            </a:pPr>
            <a:r>
              <a:rPr lang="fr-FR" sz="1200" b="1" i="0" kern="1200" baseline="0" dirty="0">
                <a:solidFill>
                  <a:schemeClr val="tx1"/>
                </a:solidFill>
                <a:effectLst/>
                <a:latin typeface="+mn-lt"/>
                <a:ea typeface="+mn-ea"/>
                <a:cs typeface="+mn-cs"/>
              </a:rPr>
              <a:t>Les jours de congés supplémentaires</a:t>
            </a:r>
            <a:r>
              <a:rPr lang="fr-FR" sz="1200" b="0" i="0" kern="1200" baseline="0" dirty="0">
                <a:solidFill>
                  <a:schemeClr val="tx1"/>
                </a:solidFill>
                <a:effectLst/>
                <a:latin typeface="+mn-lt"/>
                <a:ea typeface="+mn-ea"/>
                <a:cs typeface="+mn-cs"/>
              </a:rPr>
              <a:t>: </a:t>
            </a:r>
            <a:r>
              <a:rPr lang="fr-FR" sz="800" b="0" i="0" kern="1200" dirty="0">
                <a:solidFill>
                  <a:schemeClr val="tx1"/>
                </a:solidFill>
                <a:effectLst/>
                <a:latin typeface="+mn-lt"/>
                <a:ea typeface="+mn-ea"/>
                <a:cs typeface="+mn-cs"/>
              </a:rPr>
              <a:t>Un conseil de prud'hommes décide exactement que le </a:t>
            </a:r>
            <a:r>
              <a:rPr lang="fr-FR" sz="800" b="1" i="0" kern="1200" dirty="0">
                <a:solidFill>
                  <a:schemeClr val="tx1"/>
                </a:solidFill>
                <a:effectLst/>
                <a:latin typeface="+mn-lt"/>
                <a:ea typeface="+mn-ea"/>
                <a:cs typeface="+mn-cs"/>
              </a:rPr>
              <a:t>jour supplémentaire de congé</a:t>
            </a:r>
            <a:r>
              <a:rPr lang="fr-FR" sz="800" b="0" i="0" kern="1200" dirty="0">
                <a:solidFill>
                  <a:schemeClr val="tx1"/>
                </a:solidFill>
                <a:effectLst/>
                <a:latin typeface="+mn-lt"/>
                <a:ea typeface="+mn-ea"/>
                <a:cs typeface="+mn-cs"/>
              </a:rPr>
              <a:t> accordé par une convention collective aux employés dont le repos hebdomadaire coïncidait avec un jour férié, dont les salariés demandeurs avaient déjà bénéficié à titre personnel, a la nature d'un </a:t>
            </a:r>
            <a:r>
              <a:rPr lang="fr-FR" sz="800" b="1" i="0" kern="1200" dirty="0">
                <a:solidFill>
                  <a:schemeClr val="tx1"/>
                </a:solidFill>
                <a:effectLst/>
                <a:latin typeface="+mn-lt"/>
                <a:ea typeface="+mn-ea"/>
                <a:cs typeface="+mn-cs"/>
              </a:rPr>
              <a:t>avantage</a:t>
            </a:r>
            <a:r>
              <a:rPr lang="fr-FR" sz="800" b="0" i="0" kern="1200" dirty="0">
                <a:solidFill>
                  <a:schemeClr val="tx1"/>
                </a:solidFill>
                <a:effectLst/>
                <a:latin typeface="+mn-lt"/>
                <a:ea typeface="+mn-ea"/>
                <a:cs typeface="+mn-cs"/>
              </a:rPr>
              <a:t> </a:t>
            </a:r>
            <a:r>
              <a:rPr lang="fr-FR" sz="800" b="1" i="0" kern="1200" dirty="0">
                <a:solidFill>
                  <a:schemeClr val="tx1"/>
                </a:solidFill>
                <a:effectLst/>
                <a:latin typeface="+mn-lt"/>
                <a:ea typeface="+mn-ea"/>
                <a:cs typeface="+mn-cs"/>
              </a:rPr>
              <a:t>individuel</a:t>
            </a:r>
            <a:r>
              <a:rPr lang="fr-FR" sz="800" b="0" i="0" kern="1200" dirty="0">
                <a:solidFill>
                  <a:schemeClr val="tx1"/>
                </a:solidFill>
                <a:effectLst/>
                <a:latin typeface="+mn-lt"/>
                <a:ea typeface="+mn-ea"/>
                <a:cs typeface="+mn-cs"/>
              </a:rPr>
              <a:t> </a:t>
            </a:r>
            <a:r>
              <a:rPr lang="fr-FR" sz="800" b="1" i="0" kern="1200" dirty="0">
                <a:solidFill>
                  <a:schemeClr val="tx1"/>
                </a:solidFill>
                <a:effectLst/>
                <a:latin typeface="+mn-lt"/>
                <a:ea typeface="+mn-ea"/>
                <a:cs typeface="+mn-cs"/>
              </a:rPr>
              <a:t>acquis</a:t>
            </a:r>
            <a:r>
              <a:rPr lang="fr-FR" sz="800" b="0" i="0" kern="1200" dirty="0">
                <a:solidFill>
                  <a:schemeClr val="tx1"/>
                </a:solidFill>
                <a:effectLst/>
                <a:latin typeface="+mn-lt"/>
                <a:ea typeface="+mn-ea"/>
                <a:cs typeface="+mn-cs"/>
              </a:rPr>
              <a:t> au sens de l'article L 132-8 (L 2261-13) du Code du travail.</a:t>
            </a:r>
            <a:br>
              <a:rPr lang="fr-FR" sz="800" dirty="0"/>
            </a:br>
            <a:r>
              <a:rPr lang="fr-FR" sz="800" b="0" i="0" u="none" strike="noStrike" kern="1200" dirty="0" err="1">
                <a:solidFill>
                  <a:schemeClr val="tx1"/>
                </a:solidFill>
                <a:effectLst/>
                <a:latin typeface="+mn-lt"/>
                <a:ea typeface="+mn-ea"/>
                <a:cs typeface="+mn-cs"/>
              </a:rPr>
              <a:t>Cass</a:t>
            </a:r>
            <a:r>
              <a:rPr lang="fr-FR" sz="800" b="0" i="0" u="none" strike="noStrike" kern="1200" dirty="0">
                <a:solidFill>
                  <a:schemeClr val="tx1"/>
                </a:solidFill>
                <a:effectLst/>
                <a:latin typeface="+mn-lt"/>
                <a:ea typeface="+mn-ea"/>
                <a:cs typeface="+mn-cs"/>
              </a:rPr>
              <a:t>. soc. 2 juillet 2003 n° 00-45.317 (n° 1862 F-D), Sté Galeries Lafayette c/ </a:t>
            </a:r>
            <a:r>
              <a:rPr lang="fr-FR" sz="800" b="0" i="0" u="none" strike="noStrike" kern="1200" dirty="0" err="1">
                <a:solidFill>
                  <a:schemeClr val="tx1"/>
                </a:solidFill>
                <a:effectLst/>
                <a:latin typeface="+mn-lt"/>
                <a:ea typeface="+mn-ea"/>
                <a:cs typeface="+mn-cs"/>
              </a:rPr>
              <a:t>Rouillart</a:t>
            </a:r>
            <a:r>
              <a:rPr lang="fr-FR" sz="800" b="0" i="0" u="none" strike="noStrike" kern="1200" dirty="0">
                <a:solidFill>
                  <a:schemeClr val="tx1"/>
                </a:solidFill>
                <a:effectLst/>
                <a:latin typeface="+mn-lt"/>
                <a:ea typeface="+mn-ea"/>
                <a:cs typeface="+mn-cs"/>
              </a:rPr>
              <a:t> : </a:t>
            </a:r>
            <a:r>
              <a:rPr lang="fr-FR" sz="800" b="0" i="0" kern="1200" dirty="0">
                <a:solidFill>
                  <a:schemeClr val="tx1"/>
                </a:solidFill>
                <a:effectLst/>
                <a:latin typeface="+mn-lt"/>
                <a:ea typeface="+mn-ea"/>
                <a:cs typeface="+mn-cs"/>
              </a:rPr>
              <a:t> </a:t>
            </a:r>
            <a:r>
              <a:rPr lang="fr-FR" sz="800" b="0" i="0" u="none" strike="noStrike" kern="1200" dirty="0">
                <a:solidFill>
                  <a:schemeClr val="tx1"/>
                </a:solidFill>
                <a:effectLst/>
                <a:latin typeface="+mn-lt"/>
                <a:ea typeface="+mn-ea"/>
                <a:cs typeface="+mn-cs"/>
              </a:rPr>
              <a:t>RJS 10/03 n° 1195</a:t>
            </a:r>
            <a:r>
              <a:rPr lang="fr-FR" sz="800" b="0" i="0" kern="1200" dirty="0">
                <a:solidFill>
                  <a:schemeClr val="tx1"/>
                </a:solidFill>
                <a:effectLst/>
                <a:latin typeface="+mn-lt"/>
                <a:ea typeface="+mn-ea"/>
                <a:cs typeface="+mn-cs"/>
              </a:rPr>
              <a:t> ; </a:t>
            </a:r>
            <a:r>
              <a:rPr lang="fr-FR" sz="800" b="0" i="0" u="none" strike="noStrike" kern="1200" dirty="0" err="1">
                <a:solidFill>
                  <a:schemeClr val="tx1"/>
                </a:solidFill>
                <a:effectLst/>
                <a:latin typeface="+mn-lt"/>
                <a:ea typeface="+mn-ea"/>
                <a:cs typeface="+mn-cs"/>
              </a:rPr>
              <a:t>Cass</a:t>
            </a:r>
            <a:r>
              <a:rPr lang="fr-FR" sz="800" b="0" i="0" u="none" strike="noStrike" kern="1200" dirty="0">
                <a:solidFill>
                  <a:schemeClr val="tx1"/>
                </a:solidFill>
                <a:effectLst/>
                <a:latin typeface="+mn-lt"/>
                <a:ea typeface="+mn-ea"/>
                <a:cs typeface="+mn-cs"/>
              </a:rPr>
              <a:t>. soc. 23 mai 2006 n° 04-42.779 (n° 1306 FS-PB), Sté LRMD SAS Monoprix c/ </a:t>
            </a:r>
            <a:r>
              <a:rPr lang="fr-FR" sz="800" b="0" i="0" u="none" strike="noStrike" kern="1200" dirty="0" err="1">
                <a:solidFill>
                  <a:schemeClr val="tx1"/>
                </a:solidFill>
                <a:effectLst/>
                <a:latin typeface="+mn-lt"/>
                <a:ea typeface="+mn-ea"/>
                <a:cs typeface="+mn-cs"/>
              </a:rPr>
              <a:t>Feunten</a:t>
            </a:r>
            <a:r>
              <a:rPr lang="fr-FR" sz="800" b="0" i="0" u="none" strike="noStrike" kern="1200" dirty="0">
                <a:solidFill>
                  <a:schemeClr val="tx1"/>
                </a:solidFill>
                <a:effectLst/>
                <a:latin typeface="+mn-lt"/>
                <a:ea typeface="+mn-ea"/>
                <a:cs typeface="+mn-cs"/>
              </a:rPr>
              <a:t> : </a:t>
            </a:r>
            <a:r>
              <a:rPr lang="fr-FR" sz="800" b="0" i="0" kern="1200" dirty="0">
                <a:solidFill>
                  <a:schemeClr val="tx1"/>
                </a:solidFill>
                <a:effectLst/>
                <a:latin typeface="+mn-lt"/>
                <a:ea typeface="+mn-ea"/>
                <a:cs typeface="+mn-cs"/>
              </a:rPr>
              <a:t> </a:t>
            </a:r>
            <a:r>
              <a:rPr lang="fr-FR" sz="800" b="0" i="0" u="none" strike="noStrike" kern="1200" dirty="0">
                <a:solidFill>
                  <a:schemeClr val="tx1"/>
                </a:solidFill>
                <a:effectLst/>
                <a:latin typeface="+mn-lt"/>
                <a:ea typeface="+mn-ea"/>
                <a:cs typeface="+mn-cs"/>
              </a:rPr>
              <a:t>RJS 8-9/06 n° 985</a:t>
            </a:r>
            <a:r>
              <a:rPr lang="fr-FR" sz="800" b="0" i="0" kern="1200" dirty="0">
                <a:solidFill>
                  <a:schemeClr val="tx1"/>
                </a:solidFill>
                <a:effectLst/>
                <a:latin typeface="+mn-lt"/>
                <a:ea typeface="+mn-ea"/>
                <a:cs typeface="+mn-cs"/>
              </a:rPr>
              <a:t>, Bull. civ. V n° 183 ; </a:t>
            </a:r>
            <a:r>
              <a:rPr lang="fr-FR" sz="800" b="0" i="0" u="none" strike="noStrike" kern="1200" dirty="0" err="1">
                <a:solidFill>
                  <a:schemeClr val="tx1"/>
                </a:solidFill>
                <a:effectLst/>
                <a:latin typeface="+mn-lt"/>
                <a:ea typeface="+mn-ea"/>
                <a:cs typeface="+mn-cs"/>
              </a:rPr>
              <a:t>Cass</a:t>
            </a:r>
            <a:r>
              <a:rPr lang="fr-FR" sz="800" b="0" i="0" u="none" strike="noStrike" kern="1200" dirty="0">
                <a:solidFill>
                  <a:schemeClr val="tx1"/>
                </a:solidFill>
                <a:effectLst/>
                <a:latin typeface="+mn-lt"/>
                <a:ea typeface="+mn-ea"/>
                <a:cs typeface="+mn-cs"/>
              </a:rPr>
              <a:t>. soc. 31 janvier 2007 n° 05-17.216 (n° 165 FS-D), Sté Monoprix et a. c/ Syndicat professionnel FNECS-CGC et a.</a:t>
            </a:r>
          </a:p>
          <a:p>
            <a:pPr marL="0" indent="0">
              <a:buFontTx/>
              <a:buNone/>
            </a:pPr>
            <a:endParaRPr lang="fr-FR" sz="1200" b="0" i="0" u="none" strike="noStrike" kern="1200" dirty="0">
              <a:solidFill>
                <a:schemeClr val="tx1"/>
              </a:solidFill>
              <a:effectLst/>
              <a:latin typeface="+mn-lt"/>
              <a:ea typeface="+mn-ea"/>
              <a:cs typeface="+mn-cs"/>
            </a:endParaRPr>
          </a:p>
          <a:p>
            <a:pPr marL="0" indent="0">
              <a:buFontTx/>
              <a:buNone/>
            </a:pPr>
            <a:br>
              <a:rPr lang="fr-FR" sz="1200" b="0" i="0" kern="1200" dirty="0">
                <a:solidFill>
                  <a:schemeClr val="tx1"/>
                </a:solidFill>
                <a:effectLst/>
                <a:latin typeface="+mn-lt"/>
                <a:ea typeface="+mn-ea"/>
                <a:cs typeface="+mn-cs"/>
              </a:rPr>
            </a:br>
            <a:r>
              <a:rPr lang="fr-FR" sz="1200" b="0" i="0" kern="1200" dirty="0">
                <a:solidFill>
                  <a:schemeClr val="tx1"/>
                </a:solidFill>
                <a:effectLst/>
                <a:latin typeface="+mn-lt"/>
                <a:ea typeface="+mn-ea"/>
                <a:cs typeface="+mn-cs"/>
              </a:rPr>
              <a:t>- </a:t>
            </a:r>
            <a:r>
              <a:rPr lang="fr-FR" sz="1200" b="1" i="0" kern="1200" dirty="0">
                <a:solidFill>
                  <a:schemeClr val="bg1"/>
                </a:solidFill>
                <a:effectLst/>
                <a:latin typeface="+mn-lt"/>
                <a:ea typeface="+mn-ea"/>
                <a:cs typeface="+mn-cs"/>
              </a:rPr>
              <a:t>Structure de la rémunération </a:t>
            </a:r>
            <a:r>
              <a:rPr lang="fr-FR" sz="1200" b="0" i="0" kern="1200" dirty="0">
                <a:solidFill>
                  <a:schemeClr val="tx1"/>
                </a:solidFill>
                <a:effectLst/>
                <a:latin typeface="+mn-lt"/>
                <a:ea typeface="+mn-ea"/>
                <a:cs typeface="+mn-cs"/>
              </a:rPr>
              <a:t>: un </a:t>
            </a:r>
            <a:r>
              <a:rPr lang="fr-FR" sz="1200" b="1" i="0" kern="1200" dirty="0">
                <a:solidFill>
                  <a:schemeClr val="tx1"/>
                </a:solidFill>
                <a:effectLst/>
                <a:latin typeface="+mn-lt"/>
                <a:ea typeface="+mn-ea"/>
                <a:cs typeface="+mn-cs"/>
              </a:rPr>
              <a:t>avantage</a:t>
            </a:r>
            <a:r>
              <a:rPr lang="fr-FR" sz="1200" b="0" i="0" kern="1200" dirty="0">
                <a:solidFill>
                  <a:schemeClr val="tx1"/>
                </a:solidFill>
                <a:effectLst/>
                <a:latin typeface="+mn-lt"/>
                <a:ea typeface="+mn-ea"/>
                <a:cs typeface="+mn-cs"/>
              </a:rPr>
              <a:t> </a:t>
            </a:r>
            <a:r>
              <a:rPr lang="fr-FR" sz="1200" b="1" i="0" kern="1200" dirty="0">
                <a:solidFill>
                  <a:schemeClr val="tx1"/>
                </a:solidFill>
                <a:effectLst/>
                <a:latin typeface="+mn-lt"/>
                <a:ea typeface="+mn-ea"/>
                <a:cs typeface="+mn-cs"/>
              </a:rPr>
              <a:t>individuel</a:t>
            </a:r>
            <a:r>
              <a:rPr lang="fr-FR" sz="1200" b="0" i="0" kern="1200" dirty="0">
                <a:solidFill>
                  <a:schemeClr val="tx1"/>
                </a:solidFill>
                <a:effectLst/>
                <a:latin typeface="+mn-lt"/>
                <a:ea typeface="+mn-ea"/>
                <a:cs typeface="+mn-cs"/>
              </a:rPr>
              <a:t> </a:t>
            </a:r>
            <a:r>
              <a:rPr lang="fr-FR" sz="1200" b="1" i="0" kern="1200" dirty="0">
                <a:solidFill>
                  <a:schemeClr val="tx1"/>
                </a:solidFill>
                <a:effectLst/>
                <a:latin typeface="+mn-lt"/>
                <a:ea typeface="+mn-ea"/>
                <a:cs typeface="+mn-cs"/>
              </a:rPr>
              <a:t>acquis</a:t>
            </a:r>
            <a:r>
              <a:rPr lang="fr-FR" sz="1200" b="0" i="0" kern="1200" dirty="0">
                <a:solidFill>
                  <a:schemeClr val="tx1"/>
                </a:solidFill>
                <a:effectLst/>
                <a:latin typeface="+mn-lt"/>
                <a:ea typeface="+mn-ea"/>
                <a:cs typeface="+mn-cs"/>
              </a:rPr>
              <a:t> que l'employeur ne peut pas modifier</a:t>
            </a:r>
            <a:br>
              <a:rPr lang="fr-FR" dirty="0"/>
            </a:br>
            <a:r>
              <a:rPr lang="fr-FR" sz="1200" b="0" i="0" kern="1200" dirty="0" err="1">
                <a:solidFill>
                  <a:schemeClr val="tx1"/>
                </a:solidFill>
                <a:effectLst/>
                <a:latin typeface="+mn-lt"/>
                <a:ea typeface="+mn-ea"/>
                <a:cs typeface="+mn-cs"/>
              </a:rPr>
              <a:t>Cass</a:t>
            </a:r>
            <a:r>
              <a:rPr lang="fr-FR" sz="1200" b="0" i="0" kern="1200" dirty="0">
                <a:solidFill>
                  <a:schemeClr val="tx1"/>
                </a:solidFill>
                <a:effectLst/>
                <a:latin typeface="+mn-lt"/>
                <a:ea typeface="+mn-ea"/>
                <a:cs typeface="+mn-cs"/>
              </a:rPr>
              <a:t>. soc. 2-3-2016 n° 14-16.414 </a:t>
            </a:r>
            <a:endParaRPr lang="fr-FR" sz="1200" b="0" i="0" u="none" strike="noStrike" kern="1200" dirty="0">
              <a:solidFill>
                <a:schemeClr val="tx1"/>
              </a:solidFill>
              <a:effectLst/>
              <a:latin typeface="+mn-lt"/>
              <a:ea typeface="+mn-ea"/>
              <a:cs typeface="+mn-cs"/>
            </a:endParaRPr>
          </a:p>
          <a:p>
            <a:pPr marL="0" indent="0">
              <a:buFontTx/>
              <a:buNone/>
            </a:pPr>
            <a:endParaRPr lang="fr-FR" sz="1200" b="0" i="0" u="none" strike="noStrike" kern="1200" dirty="0">
              <a:solidFill>
                <a:schemeClr val="tx1"/>
              </a:solidFill>
              <a:effectLst/>
              <a:latin typeface="+mn-lt"/>
              <a:ea typeface="+mn-ea"/>
              <a:cs typeface="+mn-cs"/>
            </a:endParaRPr>
          </a:p>
          <a:p>
            <a:r>
              <a:rPr lang="fr-FR" sz="1200" b="1" i="0" kern="1200" dirty="0">
                <a:solidFill>
                  <a:schemeClr val="tx1"/>
                </a:solidFill>
                <a:latin typeface="+mn-lt"/>
                <a:ea typeface="+mn-ea"/>
                <a:cs typeface="+mn-cs"/>
              </a:rPr>
              <a:t>En cas de dénonciation, la négociation de l'accord de substitution peut être anticipée</a:t>
            </a:r>
          </a:p>
          <a:p>
            <a:r>
              <a:rPr lang="fr-FR" sz="1200" b="1" i="0" kern="1200" dirty="0">
                <a:solidFill>
                  <a:schemeClr val="tx1"/>
                </a:solidFill>
                <a:latin typeface="+mn-lt"/>
                <a:ea typeface="+mn-ea"/>
                <a:cs typeface="+mn-cs"/>
              </a:rPr>
              <a:t>1. </a:t>
            </a:r>
            <a:r>
              <a:rPr lang="fr-FR" sz="1200" b="0" i="0" kern="1200" dirty="0">
                <a:solidFill>
                  <a:schemeClr val="tx1"/>
                </a:solidFill>
                <a:latin typeface="+mn-lt"/>
                <a:ea typeface="+mn-ea"/>
                <a:cs typeface="+mn-cs"/>
              </a:rPr>
              <a:t>Désormais, en cas de dénonciation d’une convention ou d’un accord collectif par la totalité des signataires employeurs ou salariés ou par des syndicats majoritaires, il est possible de négocier un accord de substitution dès le </a:t>
            </a:r>
            <a:r>
              <a:rPr lang="fr-FR" sz="1200" b="1" i="0" kern="1200" dirty="0">
                <a:solidFill>
                  <a:schemeClr val="tx1"/>
                </a:solidFill>
                <a:latin typeface="+mn-lt"/>
                <a:ea typeface="+mn-ea"/>
                <a:cs typeface="+mn-cs"/>
              </a:rPr>
              <a:t>début du </a:t>
            </a:r>
            <a:r>
              <a:rPr lang="fr-FR" sz="1200" b="1" i="0" kern="1200" dirty="0" err="1">
                <a:solidFill>
                  <a:schemeClr val="tx1"/>
                </a:solidFill>
                <a:latin typeface="+mn-lt"/>
                <a:ea typeface="+mn-ea"/>
                <a:cs typeface="+mn-cs"/>
              </a:rPr>
              <a:t>préavisde</a:t>
            </a:r>
            <a:r>
              <a:rPr lang="fr-FR" sz="1200" b="1" i="0" kern="1200" dirty="0">
                <a:solidFill>
                  <a:schemeClr val="tx1"/>
                </a:solidFill>
                <a:latin typeface="+mn-lt"/>
                <a:ea typeface="+mn-ea"/>
                <a:cs typeface="+mn-cs"/>
              </a:rPr>
              <a:t> dénonciation</a:t>
            </a:r>
            <a:r>
              <a:rPr lang="fr-FR" sz="1200" b="0" i="0" kern="1200" dirty="0">
                <a:solidFill>
                  <a:schemeClr val="tx1"/>
                </a:solidFill>
                <a:latin typeface="+mn-lt"/>
                <a:ea typeface="+mn-ea"/>
                <a:cs typeface="+mn-cs"/>
              </a:rPr>
              <a:t> (</a:t>
            </a:r>
            <a:r>
              <a:rPr lang="fr-FR" sz="1200" b="0" i="0" u="none" strike="noStrike" kern="1200" dirty="0">
                <a:solidFill>
                  <a:schemeClr val="tx1"/>
                </a:solidFill>
                <a:latin typeface="+mn-lt"/>
                <a:ea typeface="+mn-ea"/>
                <a:cs typeface="+mn-cs"/>
                <a:hlinkClick r:id="rId6"/>
              </a:rPr>
              <a:t>C. </a:t>
            </a:r>
            <a:r>
              <a:rPr lang="fr-FR" sz="1200" b="0" i="0" u="none" strike="noStrike" kern="1200" dirty="0" err="1">
                <a:solidFill>
                  <a:schemeClr val="tx1"/>
                </a:solidFill>
                <a:latin typeface="+mn-lt"/>
                <a:ea typeface="+mn-ea"/>
                <a:cs typeface="+mn-cs"/>
                <a:hlinkClick r:id="rId6"/>
              </a:rPr>
              <a:t>trav</a:t>
            </a:r>
            <a:r>
              <a:rPr lang="fr-FR" sz="1200" b="0" i="0" u="none" strike="noStrike" kern="1200" dirty="0">
                <a:solidFill>
                  <a:schemeClr val="tx1"/>
                </a:solidFill>
                <a:latin typeface="+mn-lt"/>
                <a:ea typeface="+mn-ea"/>
                <a:cs typeface="+mn-cs"/>
                <a:hlinkClick r:id="rId6"/>
              </a:rPr>
              <a:t>. art. L 2261-10</a:t>
            </a:r>
            <a:r>
              <a:rPr lang="fr-FR" sz="1200" b="0" i="0" kern="1200" dirty="0">
                <a:solidFill>
                  <a:schemeClr val="tx1"/>
                </a:solidFill>
                <a:latin typeface="+mn-lt"/>
                <a:ea typeface="+mn-ea"/>
                <a:cs typeface="+mn-cs"/>
              </a:rPr>
              <a:t> modifié).</a:t>
            </a:r>
          </a:p>
          <a:p>
            <a:r>
              <a:rPr lang="fr-FR" sz="1200" b="0" i="0" kern="1200" dirty="0">
                <a:solidFill>
                  <a:schemeClr val="tx1"/>
                </a:solidFill>
                <a:latin typeface="+mn-lt"/>
                <a:ea typeface="+mn-ea"/>
                <a:cs typeface="+mn-cs"/>
              </a:rPr>
              <a:t>L’engagement des négociations peut donc être avancé puisque, jusqu’à présent, celui-ci n’était possible qu’à partir de la date de la dénonciation, c’est-à-dire à la fin du préavis.</a:t>
            </a:r>
          </a:p>
          <a:p>
            <a:r>
              <a:rPr lang="fr-FR" sz="1200" b="0" i="0" kern="1200" dirty="0">
                <a:solidFill>
                  <a:schemeClr val="tx1"/>
                </a:solidFill>
                <a:latin typeface="+mn-lt"/>
                <a:ea typeface="+mn-ea"/>
                <a:cs typeface="+mn-cs"/>
              </a:rPr>
              <a:t>La durée du préavis de dénonciation est fixée à 3 mois par l’article L 2261-9 du Code du travail à défaut d’autre stipulation dans l’accord. Comme antérieurement, la négociation est engagée à la demande d’une des parties intéressées.</a:t>
            </a:r>
          </a:p>
          <a:p>
            <a:r>
              <a:rPr lang="fr-FR" sz="1200" b="1" i="0" kern="1200" dirty="0">
                <a:solidFill>
                  <a:schemeClr val="tx1"/>
                </a:solidFill>
                <a:latin typeface="+mn-lt"/>
                <a:ea typeface="+mn-ea"/>
                <a:cs typeface="+mn-cs"/>
              </a:rPr>
              <a:t>2. </a:t>
            </a:r>
            <a:r>
              <a:rPr lang="fr-FR" sz="1200" b="0" i="0" kern="1200" dirty="0">
                <a:solidFill>
                  <a:schemeClr val="tx1"/>
                </a:solidFill>
                <a:latin typeface="+mn-lt"/>
                <a:ea typeface="+mn-ea"/>
                <a:cs typeface="+mn-cs"/>
              </a:rPr>
              <a:t>Cette mesure répond à une </a:t>
            </a:r>
            <a:r>
              <a:rPr lang="fr-FR" sz="1200" b="1" i="0" kern="1200" dirty="0">
                <a:solidFill>
                  <a:schemeClr val="tx1"/>
                </a:solidFill>
                <a:latin typeface="+mn-lt"/>
                <a:ea typeface="+mn-ea"/>
                <a:cs typeface="+mn-cs"/>
              </a:rPr>
              <a:t>demande forte</a:t>
            </a:r>
            <a:r>
              <a:rPr lang="fr-FR" sz="1200" b="0" i="0" kern="1200" dirty="0">
                <a:solidFill>
                  <a:schemeClr val="tx1"/>
                </a:solidFill>
                <a:latin typeface="+mn-lt"/>
                <a:ea typeface="+mn-ea"/>
                <a:cs typeface="+mn-cs"/>
              </a:rPr>
              <a:t> de pouvoir engager le plus tôt possible une négociation lorsque l’extinction d’une convention ou d’un accord est probable, exprimée par les personnes auditionnées par M. </a:t>
            </a:r>
            <a:r>
              <a:rPr lang="fr-FR" sz="1200" b="0" i="0" kern="1200" dirty="0" err="1">
                <a:solidFill>
                  <a:schemeClr val="tx1"/>
                </a:solidFill>
                <a:latin typeface="+mn-lt"/>
                <a:ea typeface="+mn-ea"/>
                <a:cs typeface="+mn-cs"/>
              </a:rPr>
              <a:t>Cesaro</a:t>
            </a:r>
            <a:r>
              <a:rPr lang="fr-FR" sz="1200" b="0" i="0" kern="1200" dirty="0">
                <a:solidFill>
                  <a:schemeClr val="tx1"/>
                </a:solidFill>
                <a:latin typeface="+mn-lt"/>
                <a:ea typeface="+mn-ea"/>
                <a:cs typeface="+mn-cs"/>
              </a:rPr>
              <a:t> en vue du rapport qu’il a remis à la ministre chargée du travail en janvier 2016. Elle permet, selon l’étude d’impact du projet de loi, d’encadrer et de sécuriser certaines </a:t>
            </a:r>
            <a:r>
              <a:rPr lang="fr-FR" sz="1200" b="1" i="0" kern="1200" dirty="0">
                <a:solidFill>
                  <a:schemeClr val="tx1"/>
                </a:solidFill>
                <a:latin typeface="+mn-lt"/>
                <a:ea typeface="+mn-ea"/>
                <a:cs typeface="+mn-cs"/>
              </a:rPr>
              <a:t>pratiques</a:t>
            </a:r>
            <a:r>
              <a:rPr lang="fr-FR" sz="1200" b="0" i="0" kern="1200" dirty="0">
                <a:solidFill>
                  <a:schemeClr val="tx1"/>
                </a:solidFill>
                <a:latin typeface="+mn-lt"/>
                <a:ea typeface="+mn-ea"/>
                <a:cs typeface="+mn-cs"/>
              </a:rPr>
              <a:t> existantes.</a:t>
            </a:r>
          </a:p>
          <a:p>
            <a:r>
              <a:rPr lang="fr-FR" sz="1200" b="1" i="0" kern="1200" dirty="0">
                <a:solidFill>
                  <a:schemeClr val="tx1"/>
                </a:solidFill>
                <a:latin typeface="+mn-lt"/>
                <a:ea typeface="+mn-ea"/>
                <a:cs typeface="+mn-cs"/>
              </a:rPr>
              <a:t>3. </a:t>
            </a:r>
            <a:r>
              <a:rPr lang="fr-FR" sz="1200" b="0" i="0" kern="1200" dirty="0">
                <a:solidFill>
                  <a:schemeClr val="tx1"/>
                </a:solidFill>
                <a:latin typeface="+mn-lt"/>
                <a:ea typeface="+mn-ea"/>
                <a:cs typeface="+mn-cs"/>
              </a:rPr>
              <a:t>La négociation peut donner lieu à un </a:t>
            </a:r>
            <a:r>
              <a:rPr lang="fr-FR" sz="1200" b="1" i="0" kern="1200" dirty="0">
                <a:solidFill>
                  <a:schemeClr val="tx1"/>
                </a:solidFill>
                <a:latin typeface="+mn-lt"/>
                <a:ea typeface="+mn-ea"/>
                <a:cs typeface="+mn-cs"/>
              </a:rPr>
              <a:t>accord</a:t>
            </a:r>
            <a:r>
              <a:rPr lang="fr-FR" sz="1200" b="0" i="0" kern="1200" dirty="0">
                <a:solidFill>
                  <a:schemeClr val="tx1"/>
                </a:solidFill>
                <a:latin typeface="+mn-lt"/>
                <a:ea typeface="+mn-ea"/>
                <a:cs typeface="+mn-cs"/>
              </a:rPr>
              <a:t>, y compris </a:t>
            </a:r>
            <a:r>
              <a:rPr lang="fr-FR" sz="1200" b="1" i="0" kern="1200" dirty="0">
                <a:solidFill>
                  <a:schemeClr val="tx1"/>
                </a:solidFill>
                <a:latin typeface="+mn-lt"/>
                <a:ea typeface="+mn-ea"/>
                <a:cs typeface="+mn-cs"/>
              </a:rPr>
              <a:t>avant l’expiration du délai</a:t>
            </a:r>
            <a:r>
              <a:rPr lang="fr-FR" sz="1200" b="0" i="0" kern="1200" dirty="0">
                <a:solidFill>
                  <a:schemeClr val="tx1"/>
                </a:solidFill>
                <a:latin typeface="+mn-lt"/>
                <a:ea typeface="+mn-ea"/>
                <a:cs typeface="+mn-cs"/>
              </a:rPr>
              <a:t> de préavis (C. </a:t>
            </a:r>
            <a:r>
              <a:rPr lang="fr-FR" sz="1200" b="0" i="0" kern="1200" dirty="0" err="1">
                <a:solidFill>
                  <a:schemeClr val="tx1"/>
                </a:solidFill>
                <a:latin typeface="+mn-lt"/>
                <a:ea typeface="+mn-ea"/>
                <a:cs typeface="+mn-cs"/>
              </a:rPr>
              <a:t>trav</a:t>
            </a:r>
            <a:r>
              <a:rPr lang="fr-FR" sz="1200" b="0" i="0" kern="1200" dirty="0">
                <a:solidFill>
                  <a:schemeClr val="tx1"/>
                </a:solidFill>
                <a:latin typeface="+mn-lt"/>
                <a:ea typeface="+mn-ea"/>
                <a:cs typeface="+mn-cs"/>
              </a:rPr>
              <a:t>. art. L 2261-10 modifié).</a:t>
            </a:r>
          </a:p>
          <a:p>
            <a:r>
              <a:rPr lang="fr-FR" sz="1200" b="0" i="0" kern="1200" dirty="0">
                <a:solidFill>
                  <a:schemeClr val="tx1"/>
                </a:solidFill>
                <a:latin typeface="+mn-lt"/>
                <a:ea typeface="+mn-ea"/>
                <a:cs typeface="+mn-cs"/>
              </a:rPr>
              <a:t>La jurisprudence selon laquelle un accord de substitution ne peut entrer en vigueur et remplacer l’accord dénoncé avant l’expiration du préavis de dénonciation est donc caduque (</a:t>
            </a:r>
            <a:r>
              <a:rPr lang="fr-FR" sz="1200" b="0" i="0" kern="1200" dirty="0" err="1">
                <a:solidFill>
                  <a:schemeClr val="tx1"/>
                </a:solidFill>
                <a:latin typeface="+mn-lt"/>
                <a:ea typeface="+mn-ea"/>
                <a:cs typeface="+mn-cs"/>
              </a:rPr>
              <a:t>Cass</a:t>
            </a:r>
            <a:r>
              <a:rPr lang="fr-FR" sz="1200" b="0" i="0" kern="1200" dirty="0">
                <a:solidFill>
                  <a:schemeClr val="tx1"/>
                </a:solidFill>
                <a:latin typeface="+mn-lt"/>
                <a:ea typeface="+mn-ea"/>
                <a:cs typeface="+mn-cs"/>
              </a:rPr>
              <a:t>. soc. 7-1-1997 n</a:t>
            </a:r>
            <a:r>
              <a:rPr lang="fr-FR" sz="1200" b="0" i="0" kern="1200" baseline="30000" dirty="0">
                <a:solidFill>
                  <a:schemeClr val="tx1"/>
                </a:solidFill>
                <a:latin typeface="+mn-lt"/>
                <a:ea typeface="+mn-ea"/>
                <a:cs typeface="+mn-cs"/>
              </a:rPr>
              <a:t>o</a:t>
            </a:r>
            <a:r>
              <a:rPr lang="fr-FR" sz="1200" b="0" i="0" kern="1200" dirty="0">
                <a:solidFill>
                  <a:schemeClr val="tx1"/>
                </a:solidFill>
                <a:latin typeface="+mn-lt"/>
                <a:ea typeface="+mn-ea"/>
                <a:cs typeface="+mn-cs"/>
              </a:rPr>
              <a:t> 93-45.664).</a:t>
            </a:r>
          </a:p>
          <a:p>
            <a:r>
              <a:rPr lang="fr-FR" sz="1200" b="1" i="0" kern="1200" dirty="0">
                <a:solidFill>
                  <a:schemeClr val="tx1"/>
                </a:solidFill>
                <a:latin typeface="+mn-lt"/>
                <a:ea typeface="+mn-ea"/>
                <a:cs typeface="+mn-cs"/>
              </a:rPr>
              <a:t>4. Ces dispositions sont entrées en vigueur le 10 août 2016.</a:t>
            </a:r>
          </a:p>
          <a:p>
            <a:endParaRPr lang="fr-FR" sz="1200" b="1" i="0" kern="1200" dirty="0">
              <a:solidFill>
                <a:schemeClr val="tx1"/>
              </a:solidFill>
              <a:latin typeface="+mn-lt"/>
              <a:ea typeface="+mn-ea"/>
              <a:cs typeface="+mn-cs"/>
            </a:endParaRPr>
          </a:p>
          <a:p>
            <a:r>
              <a:rPr lang="fr-FR" sz="1200" b="1" i="0" kern="1200" dirty="0">
                <a:solidFill>
                  <a:schemeClr val="tx1"/>
                </a:solidFill>
                <a:latin typeface="+mn-lt"/>
                <a:ea typeface="+mn-ea"/>
                <a:cs typeface="+mn-cs"/>
              </a:rPr>
              <a:t>A défaut d’accord de substitution, seule la rémunération est maintenue</a:t>
            </a:r>
          </a:p>
          <a:p>
            <a:r>
              <a:rPr lang="fr-FR" sz="1200" b="1" i="0" kern="1200" dirty="0">
                <a:solidFill>
                  <a:schemeClr val="tx1"/>
                </a:solidFill>
                <a:latin typeface="+mn-lt"/>
                <a:ea typeface="+mn-ea"/>
                <a:cs typeface="+mn-cs"/>
              </a:rPr>
              <a:t>5. </a:t>
            </a:r>
            <a:r>
              <a:rPr lang="fr-FR" sz="1200" b="0" i="0" kern="1200" dirty="0">
                <a:solidFill>
                  <a:schemeClr val="tx1"/>
                </a:solidFill>
                <a:latin typeface="+mn-lt"/>
                <a:ea typeface="+mn-ea"/>
                <a:cs typeface="+mn-cs"/>
              </a:rPr>
              <a:t>En l’absence de convention ou d’accord de remplacement conclu dans un délai d’un an à compter de l’expiration du préavis de dénonciation d’une convention ou d’un accord collectif, les salariés concernés ne conservent plus, comme c’était le cas jusqu’à présent, les avantages individuels acquis en application du texte dénoncé, mais seulement leur rémunération antérieure (</a:t>
            </a:r>
            <a:r>
              <a:rPr lang="fr-FR" sz="1200" b="0" i="0" u="none" strike="noStrike" kern="1200" dirty="0">
                <a:solidFill>
                  <a:schemeClr val="tx1"/>
                </a:solidFill>
                <a:latin typeface="+mn-lt"/>
                <a:ea typeface="+mn-ea"/>
                <a:cs typeface="+mn-cs"/>
                <a:hlinkClick r:id="rId7"/>
              </a:rPr>
              <a:t>C. </a:t>
            </a:r>
            <a:r>
              <a:rPr lang="fr-FR" sz="1200" b="0" i="0" u="none" strike="noStrike" kern="1200" dirty="0" err="1">
                <a:solidFill>
                  <a:schemeClr val="tx1"/>
                </a:solidFill>
                <a:latin typeface="+mn-lt"/>
                <a:ea typeface="+mn-ea"/>
                <a:cs typeface="+mn-cs"/>
                <a:hlinkClick r:id="rId7"/>
              </a:rPr>
              <a:t>trav</a:t>
            </a:r>
            <a:r>
              <a:rPr lang="fr-FR" sz="1200" b="0" i="0" u="none" strike="noStrike" kern="1200" dirty="0">
                <a:solidFill>
                  <a:schemeClr val="tx1"/>
                </a:solidFill>
                <a:latin typeface="+mn-lt"/>
                <a:ea typeface="+mn-ea"/>
                <a:cs typeface="+mn-cs"/>
                <a:hlinkClick r:id="rId7"/>
              </a:rPr>
              <a:t>. art. L 2261-13</a:t>
            </a:r>
            <a:r>
              <a:rPr lang="fr-FR" sz="1200" b="0" i="0" kern="1200" dirty="0">
                <a:solidFill>
                  <a:schemeClr val="tx1"/>
                </a:solidFill>
                <a:latin typeface="+mn-lt"/>
                <a:ea typeface="+mn-ea"/>
                <a:cs typeface="+mn-cs"/>
              </a:rPr>
              <a:t> nouveau).</a:t>
            </a:r>
          </a:p>
          <a:p>
            <a:r>
              <a:rPr lang="fr-FR" sz="1200" b="1" i="0" kern="1200" dirty="0">
                <a:solidFill>
                  <a:schemeClr val="tx1"/>
                </a:solidFill>
                <a:latin typeface="+mn-lt"/>
                <a:ea typeface="+mn-ea"/>
                <a:cs typeface="+mn-cs"/>
              </a:rPr>
              <a:t>A noter</a:t>
            </a:r>
            <a:r>
              <a:rPr lang="fr-FR" sz="1200" b="0" i="0" kern="1200" dirty="0">
                <a:solidFill>
                  <a:schemeClr val="tx1"/>
                </a:solidFill>
                <a:latin typeface="+mn-lt"/>
                <a:ea typeface="+mn-ea"/>
                <a:cs typeface="+mn-cs"/>
              </a:rPr>
              <a:t> : La durée légale pouvant être insuffisante pour négocier un nouvel accord, une stipulation peut prévoir </a:t>
            </a:r>
            <a:r>
              <a:rPr lang="fr-FR" sz="1200" b="0" i="0" kern="1200" dirty="0" err="1">
                <a:solidFill>
                  <a:schemeClr val="tx1"/>
                </a:solidFill>
                <a:latin typeface="+mn-lt"/>
                <a:ea typeface="+mn-ea"/>
                <a:cs typeface="+mn-cs"/>
              </a:rPr>
              <a:t>un</a:t>
            </a:r>
            <a:r>
              <a:rPr lang="fr-FR" sz="1200" b="1" i="0" kern="1200" dirty="0" err="1">
                <a:solidFill>
                  <a:schemeClr val="tx1"/>
                </a:solidFill>
                <a:latin typeface="+mn-lt"/>
                <a:ea typeface="+mn-ea"/>
                <a:cs typeface="+mn-cs"/>
              </a:rPr>
              <a:t>délai</a:t>
            </a:r>
            <a:r>
              <a:rPr lang="fr-FR" sz="1200" b="1" i="0" kern="1200" dirty="0">
                <a:solidFill>
                  <a:schemeClr val="tx1"/>
                </a:solidFill>
                <a:latin typeface="+mn-lt"/>
                <a:ea typeface="+mn-ea"/>
                <a:cs typeface="+mn-cs"/>
              </a:rPr>
              <a:t> de survie</a:t>
            </a:r>
            <a:r>
              <a:rPr lang="fr-FR" sz="1200" b="0" i="0" kern="1200" dirty="0">
                <a:solidFill>
                  <a:schemeClr val="tx1"/>
                </a:solidFill>
                <a:latin typeface="+mn-lt"/>
                <a:ea typeface="+mn-ea"/>
                <a:cs typeface="+mn-cs"/>
              </a:rPr>
              <a:t> de la convention ou de l’accord dénoncé supérieur à un an. Dans ce cas, ces dispositions s’appliquent à compter de l’expiration du délai prévu (C. </a:t>
            </a:r>
            <a:r>
              <a:rPr lang="fr-FR" sz="1200" b="0" i="0" kern="1200" dirty="0" err="1">
                <a:solidFill>
                  <a:schemeClr val="tx1"/>
                </a:solidFill>
                <a:latin typeface="+mn-lt"/>
                <a:ea typeface="+mn-ea"/>
                <a:cs typeface="+mn-cs"/>
              </a:rPr>
              <a:t>trav</a:t>
            </a:r>
            <a:r>
              <a:rPr lang="fr-FR" sz="1200" b="0" i="0" kern="1200" dirty="0">
                <a:solidFill>
                  <a:schemeClr val="tx1"/>
                </a:solidFill>
                <a:latin typeface="+mn-lt"/>
                <a:ea typeface="+mn-ea"/>
                <a:cs typeface="+mn-cs"/>
              </a:rPr>
              <a:t>. art. L 2261-13 nouveau).</a:t>
            </a:r>
          </a:p>
          <a:p>
            <a:r>
              <a:rPr lang="fr-FR" sz="1200" b="1" i="0" kern="1200" dirty="0">
                <a:solidFill>
                  <a:schemeClr val="tx1"/>
                </a:solidFill>
                <a:latin typeface="+mn-lt"/>
                <a:ea typeface="+mn-ea"/>
                <a:cs typeface="+mn-cs"/>
              </a:rPr>
              <a:t>La loi définit la rémunération à maintenir</a:t>
            </a:r>
          </a:p>
          <a:p>
            <a:r>
              <a:rPr lang="fr-FR" sz="1200" b="1" i="0" kern="1200" dirty="0">
                <a:solidFill>
                  <a:schemeClr val="tx1"/>
                </a:solidFill>
                <a:latin typeface="+mn-lt"/>
                <a:ea typeface="+mn-ea"/>
                <a:cs typeface="+mn-cs"/>
              </a:rPr>
              <a:t>6. </a:t>
            </a:r>
            <a:r>
              <a:rPr lang="fr-FR" sz="1200" b="0" i="0" kern="1200" dirty="0">
                <a:solidFill>
                  <a:schemeClr val="tx1"/>
                </a:solidFill>
                <a:latin typeface="+mn-lt"/>
                <a:ea typeface="+mn-ea"/>
                <a:cs typeface="+mn-cs"/>
              </a:rPr>
              <a:t>Les salariés conservent, en application de la convention ou de l’accord dénoncé, une rémunération dont </a:t>
            </a:r>
            <a:r>
              <a:rPr lang="fr-FR" sz="1200" b="0" i="0" kern="1200" dirty="0" err="1">
                <a:solidFill>
                  <a:schemeClr val="tx1"/>
                </a:solidFill>
                <a:latin typeface="+mn-lt"/>
                <a:ea typeface="+mn-ea"/>
                <a:cs typeface="+mn-cs"/>
              </a:rPr>
              <a:t>le</a:t>
            </a:r>
            <a:r>
              <a:rPr lang="fr-FR" sz="1200" b="1" i="0" kern="1200" dirty="0" err="1">
                <a:solidFill>
                  <a:schemeClr val="tx1"/>
                </a:solidFill>
                <a:latin typeface="+mn-lt"/>
                <a:ea typeface="+mn-ea"/>
                <a:cs typeface="+mn-cs"/>
              </a:rPr>
              <a:t>montant</a:t>
            </a:r>
            <a:r>
              <a:rPr lang="fr-FR" sz="1200" b="1" i="0" kern="1200" dirty="0">
                <a:solidFill>
                  <a:schemeClr val="tx1"/>
                </a:solidFill>
                <a:latin typeface="+mn-lt"/>
                <a:ea typeface="+mn-ea"/>
                <a:cs typeface="+mn-cs"/>
              </a:rPr>
              <a:t> annuel</a:t>
            </a:r>
            <a:r>
              <a:rPr lang="fr-FR" sz="1200" b="0" i="0" kern="1200" dirty="0">
                <a:solidFill>
                  <a:schemeClr val="tx1"/>
                </a:solidFill>
                <a:latin typeface="+mn-lt"/>
                <a:ea typeface="+mn-ea"/>
                <a:cs typeface="+mn-cs"/>
              </a:rPr>
              <a:t>, pour une </a:t>
            </a:r>
            <a:r>
              <a:rPr lang="fr-FR" sz="1200" b="1" i="0" kern="1200" dirty="0">
                <a:solidFill>
                  <a:schemeClr val="tx1"/>
                </a:solidFill>
                <a:latin typeface="+mn-lt"/>
                <a:ea typeface="+mn-ea"/>
                <a:cs typeface="+mn-cs"/>
              </a:rPr>
              <a:t>durée de travail équivalente</a:t>
            </a:r>
            <a:r>
              <a:rPr lang="fr-FR" sz="1200" b="0" i="0" kern="1200" dirty="0">
                <a:solidFill>
                  <a:schemeClr val="tx1"/>
                </a:solidFill>
                <a:latin typeface="+mn-lt"/>
                <a:ea typeface="+mn-ea"/>
                <a:cs typeface="+mn-cs"/>
              </a:rPr>
              <a:t> à celle prévue par leur contrat de travail, ne peut pas être inférieur à la rémunération versée lors des </a:t>
            </a:r>
            <a:r>
              <a:rPr lang="fr-FR" sz="1200" b="1" i="0" kern="1200" dirty="0">
                <a:solidFill>
                  <a:schemeClr val="tx1"/>
                </a:solidFill>
                <a:latin typeface="+mn-lt"/>
                <a:ea typeface="+mn-ea"/>
                <a:cs typeface="+mn-cs"/>
              </a:rPr>
              <a:t>12 derniers mois</a:t>
            </a:r>
            <a:r>
              <a:rPr lang="fr-FR" sz="1200" b="0" i="0" kern="1200" dirty="0">
                <a:solidFill>
                  <a:schemeClr val="tx1"/>
                </a:solidFill>
                <a:latin typeface="+mn-lt"/>
                <a:ea typeface="+mn-ea"/>
                <a:cs typeface="+mn-cs"/>
              </a:rPr>
              <a:t> (C. </a:t>
            </a:r>
            <a:r>
              <a:rPr lang="fr-FR" sz="1200" b="0" i="0" kern="1200" dirty="0" err="1">
                <a:solidFill>
                  <a:schemeClr val="tx1"/>
                </a:solidFill>
                <a:latin typeface="+mn-lt"/>
                <a:ea typeface="+mn-ea"/>
                <a:cs typeface="+mn-cs"/>
              </a:rPr>
              <a:t>trav</a:t>
            </a:r>
            <a:r>
              <a:rPr lang="fr-FR" sz="1200" b="0" i="0" kern="1200" dirty="0">
                <a:solidFill>
                  <a:schemeClr val="tx1"/>
                </a:solidFill>
                <a:latin typeface="+mn-lt"/>
                <a:ea typeface="+mn-ea"/>
                <a:cs typeface="+mn-cs"/>
              </a:rPr>
              <a:t>. art. L 2261-13 nouveau).</a:t>
            </a:r>
          </a:p>
          <a:p>
            <a:r>
              <a:rPr lang="fr-FR" sz="1200" b="1" i="0" kern="1200" dirty="0">
                <a:solidFill>
                  <a:schemeClr val="tx1"/>
                </a:solidFill>
                <a:latin typeface="+mn-lt"/>
                <a:ea typeface="+mn-ea"/>
                <a:cs typeface="+mn-cs"/>
              </a:rPr>
              <a:t>A noter</a:t>
            </a:r>
            <a:r>
              <a:rPr lang="fr-FR" sz="1200" b="0" i="0" kern="1200" dirty="0">
                <a:solidFill>
                  <a:schemeClr val="tx1"/>
                </a:solidFill>
                <a:latin typeface="+mn-lt"/>
                <a:ea typeface="+mn-ea"/>
                <a:cs typeface="+mn-cs"/>
              </a:rPr>
              <a:t> : Il convient donc de se placer à la </a:t>
            </a:r>
            <a:r>
              <a:rPr lang="fr-FR" sz="1200" b="1" i="0" kern="1200" dirty="0">
                <a:solidFill>
                  <a:schemeClr val="tx1"/>
                </a:solidFill>
                <a:latin typeface="+mn-lt"/>
                <a:ea typeface="+mn-ea"/>
                <a:cs typeface="+mn-cs"/>
              </a:rPr>
              <a:t>date</a:t>
            </a:r>
            <a:r>
              <a:rPr lang="fr-FR" sz="1200" b="0" i="0" kern="1200" dirty="0">
                <a:solidFill>
                  <a:schemeClr val="tx1"/>
                </a:solidFill>
                <a:latin typeface="+mn-lt"/>
                <a:ea typeface="+mn-ea"/>
                <a:cs typeface="+mn-cs"/>
              </a:rPr>
              <a:t> à laquelle la convention ou l’accord cesse de produire effet, et de tenir compte des </a:t>
            </a:r>
            <a:r>
              <a:rPr lang="fr-FR" sz="1200" b="1" i="0" kern="1200" dirty="0">
                <a:solidFill>
                  <a:schemeClr val="tx1"/>
                </a:solidFill>
                <a:latin typeface="+mn-lt"/>
                <a:ea typeface="+mn-ea"/>
                <a:cs typeface="+mn-cs"/>
              </a:rPr>
              <a:t>versements effectués</a:t>
            </a:r>
            <a:r>
              <a:rPr lang="fr-FR" sz="1200" b="0" i="0" kern="1200" dirty="0">
                <a:solidFill>
                  <a:schemeClr val="tx1"/>
                </a:solidFill>
                <a:latin typeface="+mn-lt"/>
                <a:ea typeface="+mn-ea"/>
                <a:cs typeface="+mn-cs"/>
              </a:rPr>
              <a:t> au cours des 12 mois précédents. Cette disposition s’inspire du rapport remis par M. </a:t>
            </a:r>
            <a:r>
              <a:rPr lang="fr-FR" sz="1200" b="0" i="0" kern="1200" dirty="0" err="1">
                <a:solidFill>
                  <a:schemeClr val="tx1"/>
                </a:solidFill>
                <a:latin typeface="+mn-lt"/>
                <a:ea typeface="+mn-ea"/>
                <a:cs typeface="+mn-cs"/>
              </a:rPr>
              <a:t>Cesaro</a:t>
            </a:r>
            <a:r>
              <a:rPr lang="fr-FR" sz="1200" b="0" i="0" kern="1200" dirty="0">
                <a:solidFill>
                  <a:schemeClr val="tx1"/>
                </a:solidFill>
                <a:latin typeface="+mn-lt"/>
                <a:ea typeface="+mn-ea"/>
                <a:cs typeface="+mn-cs"/>
              </a:rPr>
              <a:t> à la ministre chargée du travail en janvier 2016. Le rapport proposait que le droit au maintien de la rémunération se traduise par une indemnité différentielle calculée en retenant les créances qui ont pour source exclusive la convention collective.</a:t>
            </a:r>
          </a:p>
          <a:p>
            <a:r>
              <a:rPr lang="fr-FR" sz="1200" b="1" i="0" kern="1200" dirty="0">
                <a:solidFill>
                  <a:schemeClr val="tx1"/>
                </a:solidFill>
                <a:latin typeface="+mn-lt"/>
                <a:ea typeface="+mn-ea"/>
                <a:cs typeface="+mn-cs"/>
              </a:rPr>
              <a:t>7. </a:t>
            </a:r>
            <a:r>
              <a:rPr lang="fr-FR" sz="1200" b="0" i="0" kern="1200" dirty="0">
                <a:solidFill>
                  <a:schemeClr val="tx1"/>
                </a:solidFill>
                <a:latin typeface="+mn-lt"/>
                <a:ea typeface="+mn-ea"/>
                <a:cs typeface="+mn-cs"/>
              </a:rPr>
              <a:t>La rémunération s’entend au sens de l’article L 242-1 du CSS (C. </a:t>
            </a:r>
            <a:r>
              <a:rPr lang="fr-FR" sz="1200" b="0" i="0" kern="1200" dirty="0" err="1">
                <a:solidFill>
                  <a:schemeClr val="tx1"/>
                </a:solidFill>
                <a:latin typeface="+mn-lt"/>
                <a:ea typeface="+mn-ea"/>
                <a:cs typeface="+mn-cs"/>
              </a:rPr>
              <a:t>trav</a:t>
            </a:r>
            <a:r>
              <a:rPr lang="fr-FR" sz="1200" b="0" i="0" kern="1200" dirty="0">
                <a:solidFill>
                  <a:schemeClr val="tx1"/>
                </a:solidFill>
                <a:latin typeface="+mn-lt"/>
                <a:ea typeface="+mn-ea"/>
                <a:cs typeface="+mn-cs"/>
              </a:rPr>
              <a:t>. art. L 2261-13 nouveau).</a:t>
            </a:r>
          </a:p>
          <a:p>
            <a:r>
              <a:rPr lang="fr-FR" sz="1200" b="0" i="0" kern="1200" dirty="0">
                <a:solidFill>
                  <a:schemeClr val="tx1"/>
                </a:solidFill>
                <a:latin typeface="+mn-lt"/>
                <a:ea typeface="+mn-ea"/>
                <a:cs typeface="+mn-cs"/>
              </a:rPr>
              <a:t>Sont donc visés les éléments de rémunération entrant dans l’</a:t>
            </a:r>
            <a:r>
              <a:rPr lang="fr-FR" sz="1200" b="1" i="0" kern="1200" dirty="0">
                <a:solidFill>
                  <a:schemeClr val="tx1"/>
                </a:solidFill>
                <a:latin typeface="+mn-lt"/>
                <a:ea typeface="+mn-ea"/>
                <a:cs typeface="+mn-cs"/>
              </a:rPr>
              <a:t>assiette des cotisations</a:t>
            </a:r>
            <a:r>
              <a:rPr lang="fr-FR" sz="1200" b="0" i="0" kern="1200" dirty="0">
                <a:solidFill>
                  <a:schemeClr val="tx1"/>
                </a:solidFill>
                <a:latin typeface="+mn-lt"/>
                <a:ea typeface="+mn-ea"/>
                <a:cs typeface="+mn-cs"/>
              </a:rPr>
              <a:t> de sécurité sociale, à l’exclusion de ceux qui en sont affranchis, par exemple les remboursements de frais professionnels, la participation ou l’intéressement. En revanche, les rémunérations exceptionnelles devraient entrer dans l’assiette de calcul.</a:t>
            </a:r>
          </a:p>
          <a:p>
            <a:r>
              <a:rPr lang="fr-FR" sz="1200" b="0" i="0" kern="1200" dirty="0">
                <a:solidFill>
                  <a:schemeClr val="tx1"/>
                </a:solidFill>
                <a:latin typeface="+mn-lt"/>
                <a:ea typeface="+mn-ea"/>
                <a:cs typeface="+mn-cs"/>
              </a:rPr>
              <a:t>Par </a:t>
            </a:r>
            <a:r>
              <a:rPr lang="fr-FR" sz="1200" b="1" i="0" kern="1200" dirty="0">
                <a:solidFill>
                  <a:schemeClr val="tx1"/>
                </a:solidFill>
                <a:latin typeface="+mn-lt"/>
                <a:ea typeface="+mn-ea"/>
                <a:cs typeface="+mn-cs"/>
              </a:rPr>
              <a:t>exception</a:t>
            </a:r>
            <a:r>
              <a:rPr lang="fr-FR" sz="1200" b="0" i="0" kern="1200" dirty="0">
                <a:solidFill>
                  <a:schemeClr val="tx1"/>
                </a:solidFill>
                <a:latin typeface="+mn-lt"/>
                <a:ea typeface="+mn-ea"/>
                <a:cs typeface="+mn-cs"/>
              </a:rPr>
              <a:t>, le rabais excédentaire soumis à cotisations lors de la levée d’une option sur actions n’entre pas dans le calcul de la rémunération maintenue (C. </a:t>
            </a:r>
            <a:r>
              <a:rPr lang="fr-FR" sz="1200" b="0" i="0" kern="1200" dirty="0" err="1">
                <a:solidFill>
                  <a:schemeClr val="tx1"/>
                </a:solidFill>
                <a:latin typeface="+mn-lt"/>
                <a:ea typeface="+mn-ea"/>
                <a:cs typeface="+mn-cs"/>
              </a:rPr>
              <a:t>trav</a:t>
            </a:r>
            <a:r>
              <a:rPr lang="fr-FR" sz="1200" b="0" i="0" kern="1200" dirty="0">
                <a:solidFill>
                  <a:schemeClr val="tx1"/>
                </a:solidFill>
                <a:latin typeface="+mn-lt"/>
                <a:ea typeface="+mn-ea"/>
                <a:cs typeface="+mn-cs"/>
              </a:rPr>
              <a:t>. art. L 2261-13 nouveau).</a:t>
            </a:r>
          </a:p>
          <a:p>
            <a:r>
              <a:rPr lang="fr-FR" sz="1200" b="1" i="0" kern="1200" dirty="0">
                <a:solidFill>
                  <a:schemeClr val="tx1"/>
                </a:solidFill>
                <a:latin typeface="+mn-lt"/>
                <a:ea typeface="+mn-ea"/>
                <a:cs typeface="+mn-cs"/>
              </a:rPr>
              <a:t>Un objectif de clarification</a:t>
            </a:r>
          </a:p>
          <a:p>
            <a:r>
              <a:rPr lang="fr-FR" sz="1200" b="1" i="0" kern="1200" dirty="0">
                <a:solidFill>
                  <a:schemeClr val="tx1"/>
                </a:solidFill>
                <a:latin typeface="+mn-lt"/>
                <a:ea typeface="+mn-ea"/>
                <a:cs typeface="+mn-cs"/>
              </a:rPr>
              <a:t>8. </a:t>
            </a:r>
            <a:r>
              <a:rPr lang="fr-FR" sz="1200" b="0" i="0" kern="1200" dirty="0">
                <a:solidFill>
                  <a:schemeClr val="tx1"/>
                </a:solidFill>
                <a:latin typeface="+mn-lt"/>
                <a:ea typeface="+mn-ea"/>
                <a:cs typeface="+mn-cs"/>
              </a:rPr>
              <a:t>Selon l’étude d’impact de la loi, l’objectif de cette mesure est de permettre aux salariés et aux employeurs concernés de mieux appréhender leurs droits et obligations en cas d’échec des négociations collectives suite à une dénonciation d’un accord collectif ou d’une convention collective.</a:t>
            </a:r>
          </a:p>
          <a:p>
            <a:r>
              <a:rPr lang="fr-FR" sz="1200" b="1" i="0" kern="1200" dirty="0">
                <a:solidFill>
                  <a:schemeClr val="tx1"/>
                </a:solidFill>
                <a:latin typeface="+mn-lt"/>
                <a:ea typeface="+mn-ea"/>
                <a:cs typeface="+mn-cs"/>
              </a:rPr>
              <a:t>Une entrée en vigueur immédiate</a:t>
            </a:r>
          </a:p>
          <a:p>
            <a:r>
              <a:rPr lang="fr-FR" sz="1200" b="1" i="0" kern="1200" dirty="0">
                <a:solidFill>
                  <a:schemeClr val="tx1"/>
                </a:solidFill>
                <a:latin typeface="+mn-lt"/>
                <a:ea typeface="+mn-ea"/>
                <a:cs typeface="+mn-cs"/>
              </a:rPr>
              <a:t>9. </a:t>
            </a:r>
            <a:r>
              <a:rPr lang="fr-FR" sz="1200" b="0" i="0" kern="1200" dirty="0">
                <a:solidFill>
                  <a:schemeClr val="tx1"/>
                </a:solidFill>
                <a:latin typeface="+mn-lt"/>
                <a:ea typeface="+mn-ea"/>
                <a:cs typeface="+mn-cs"/>
              </a:rPr>
              <a:t>Ces dispositions s’appliquent à compter de la date où les accords ou conventions dénoncés cessent de produire leurs effets, y compris si la date de leur dénonciation est antérieure au 9 août 2016, date de publication de la loi.</a:t>
            </a:r>
          </a:p>
          <a:p>
            <a:r>
              <a:rPr lang="fr-FR" sz="1200" b="0" i="0" kern="1200" dirty="0">
                <a:solidFill>
                  <a:schemeClr val="tx1"/>
                </a:solidFill>
                <a:latin typeface="+mn-lt"/>
                <a:ea typeface="+mn-ea"/>
                <a:cs typeface="+mn-cs"/>
              </a:rPr>
              <a:t>Loi 2016-1088 du 8-8-2016 art. 17, II à IV </a:t>
            </a:r>
          </a:p>
          <a:p>
            <a:endParaRPr lang="fr-FR" sz="1200" b="0" i="0" kern="1200" dirty="0">
              <a:solidFill>
                <a:schemeClr val="tx1"/>
              </a:solidFill>
              <a:latin typeface="+mn-lt"/>
              <a:ea typeface="+mn-ea"/>
              <a:cs typeface="+mn-cs"/>
            </a:endParaRPr>
          </a:p>
          <a:p>
            <a:r>
              <a:rPr lang="fr-FR" sz="1200" b="0" i="0" kern="1200" dirty="0">
                <a:solidFill>
                  <a:schemeClr val="tx1"/>
                </a:solidFill>
                <a:latin typeface="+mn-lt"/>
                <a:ea typeface="+mn-ea"/>
                <a:cs typeface="+mn-cs"/>
              </a:rPr>
              <a:t>TRANSFERT</a:t>
            </a:r>
            <a:r>
              <a:rPr lang="fr-FR" sz="1200" b="0" i="0" kern="1200" baseline="0" dirty="0">
                <a:solidFill>
                  <a:schemeClr val="tx1"/>
                </a:solidFill>
                <a:latin typeface="+mn-lt"/>
                <a:ea typeface="+mn-ea"/>
                <a:cs typeface="+mn-cs"/>
              </a:rPr>
              <a:t> D’ENTREPRISE : mise en cause des accords :</a:t>
            </a:r>
          </a:p>
          <a:p>
            <a:r>
              <a:rPr lang="es-ES" sz="1200" b="1" kern="1200" dirty="0">
                <a:solidFill>
                  <a:schemeClr val="tx1"/>
                </a:solidFill>
                <a:latin typeface="+mn-lt"/>
                <a:ea typeface="+mn-ea"/>
                <a:cs typeface="+mn-cs"/>
              </a:rPr>
              <a:t>Les </a:t>
            </a:r>
            <a:r>
              <a:rPr lang="es-ES" sz="1200" b="1" kern="1200" dirty="0" err="1">
                <a:solidFill>
                  <a:schemeClr val="tx1"/>
                </a:solidFill>
                <a:latin typeface="+mn-lt"/>
                <a:ea typeface="+mn-ea"/>
                <a:cs typeface="+mn-cs"/>
              </a:rPr>
              <a:t>accords</a:t>
            </a:r>
            <a:r>
              <a:rPr lang="es-ES" sz="1200" b="1" kern="1200" dirty="0">
                <a:solidFill>
                  <a:schemeClr val="tx1"/>
                </a:solidFill>
                <a:latin typeface="+mn-lt"/>
                <a:ea typeface="+mn-ea"/>
                <a:cs typeface="+mn-cs"/>
              </a:rPr>
              <a:t> de </a:t>
            </a:r>
            <a:r>
              <a:rPr lang="es-ES" sz="1200" b="1" kern="1200" dirty="0" err="1">
                <a:solidFill>
                  <a:schemeClr val="tx1"/>
                </a:solidFill>
                <a:latin typeface="+mn-lt"/>
                <a:ea typeface="+mn-ea"/>
                <a:cs typeface="+mn-cs"/>
              </a:rPr>
              <a:t>transition</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permettent</a:t>
            </a:r>
            <a:r>
              <a:rPr lang="es-ES" sz="1200" kern="1200" dirty="0">
                <a:solidFill>
                  <a:schemeClr val="tx1"/>
                </a:solidFill>
                <a:latin typeface="+mn-lt"/>
                <a:ea typeface="+mn-ea"/>
                <a:cs typeface="+mn-cs"/>
              </a:rPr>
              <a:t> de </a:t>
            </a:r>
            <a:r>
              <a:rPr lang="es-ES" sz="1200" kern="1200" dirty="0" err="1">
                <a:solidFill>
                  <a:schemeClr val="tx1"/>
                </a:solidFill>
                <a:latin typeface="+mn-lt"/>
                <a:ea typeface="+mn-ea"/>
                <a:cs typeface="+mn-cs"/>
              </a:rPr>
              <a:t>négocier</a:t>
            </a:r>
            <a:r>
              <a:rPr lang="es-ES" sz="1200" kern="1200" dirty="0">
                <a:solidFill>
                  <a:schemeClr val="tx1"/>
                </a:solidFill>
                <a:latin typeface="+mn-lt"/>
                <a:ea typeface="+mn-ea"/>
                <a:cs typeface="+mn-cs"/>
              </a:rPr>
              <a:t> de </a:t>
            </a:r>
            <a:r>
              <a:rPr lang="es-ES" sz="1200" kern="1200" dirty="0" err="1">
                <a:solidFill>
                  <a:schemeClr val="tx1"/>
                </a:solidFill>
                <a:latin typeface="+mn-lt"/>
                <a:ea typeface="+mn-ea"/>
                <a:cs typeface="+mn-cs"/>
              </a:rPr>
              <a:t>manière</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anticipée</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l’accord</a:t>
            </a:r>
            <a:r>
              <a:rPr lang="es-ES" sz="1200" kern="1200" dirty="0">
                <a:solidFill>
                  <a:schemeClr val="tx1"/>
                </a:solidFill>
                <a:latin typeface="+mn-lt"/>
                <a:ea typeface="+mn-ea"/>
                <a:cs typeface="+mn-cs"/>
              </a:rPr>
              <a:t> de </a:t>
            </a:r>
            <a:r>
              <a:rPr lang="es-ES" sz="1200" kern="1200" dirty="0" err="1">
                <a:solidFill>
                  <a:schemeClr val="tx1"/>
                </a:solidFill>
                <a:latin typeface="+mn-lt"/>
                <a:ea typeface="+mn-ea"/>
                <a:cs typeface="+mn-cs"/>
              </a:rPr>
              <a:t>substitution</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prévu</a:t>
            </a:r>
            <a:r>
              <a:rPr lang="es-ES" sz="1200" kern="1200" dirty="0">
                <a:solidFill>
                  <a:schemeClr val="tx1"/>
                </a:solidFill>
                <a:latin typeface="+mn-lt"/>
                <a:ea typeface="+mn-ea"/>
                <a:cs typeface="+mn-cs"/>
              </a:rPr>
              <a:t> à </a:t>
            </a:r>
            <a:r>
              <a:rPr lang="es-ES" sz="1200" kern="1200" dirty="0" err="1">
                <a:solidFill>
                  <a:schemeClr val="tx1"/>
                </a:solidFill>
                <a:latin typeface="+mn-lt"/>
                <a:ea typeface="+mn-ea"/>
                <a:cs typeface="+mn-cs"/>
              </a:rPr>
              <a:t>l’article</a:t>
            </a:r>
            <a:r>
              <a:rPr lang="es-ES" sz="1200" kern="1200" dirty="0">
                <a:solidFill>
                  <a:schemeClr val="tx1"/>
                </a:solidFill>
                <a:latin typeface="+mn-lt"/>
                <a:ea typeface="+mn-ea"/>
                <a:cs typeface="+mn-cs"/>
              </a:rPr>
              <a:t> L. 2261-14 du </a:t>
            </a:r>
            <a:r>
              <a:rPr lang="es-ES" sz="1200" kern="1200" dirty="0" err="1">
                <a:solidFill>
                  <a:schemeClr val="tx1"/>
                </a:solidFill>
                <a:latin typeface="+mn-lt"/>
                <a:ea typeface="+mn-ea"/>
                <a:cs typeface="+mn-cs"/>
              </a:rPr>
              <a:t>Code</a:t>
            </a:r>
            <a:r>
              <a:rPr lang="es-ES" sz="1200" kern="1200" dirty="0">
                <a:solidFill>
                  <a:schemeClr val="tx1"/>
                </a:solidFill>
                <a:latin typeface="+mn-lt"/>
                <a:ea typeface="+mn-ea"/>
                <a:cs typeface="+mn-cs"/>
              </a:rPr>
              <a:t> du </a:t>
            </a:r>
            <a:r>
              <a:rPr lang="es-ES" sz="1200" kern="1200" dirty="0" err="1">
                <a:solidFill>
                  <a:schemeClr val="tx1"/>
                </a:solidFill>
                <a:latin typeface="+mn-lt"/>
                <a:ea typeface="+mn-ea"/>
                <a:cs typeface="+mn-cs"/>
              </a:rPr>
              <a:t>travail</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remplaçant</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l’accord</a:t>
            </a:r>
            <a:r>
              <a:rPr lang="es-ES" sz="1200" kern="1200" dirty="0">
                <a:solidFill>
                  <a:schemeClr val="tx1"/>
                </a:solidFill>
                <a:latin typeface="+mn-lt"/>
                <a:ea typeface="+mn-ea"/>
                <a:cs typeface="+mn-cs"/>
              </a:rPr>
              <a:t> mis en cause, </a:t>
            </a:r>
            <a:r>
              <a:rPr lang="es-ES" sz="1200" kern="1200" dirty="0" err="1">
                <a:solidFill>
                  <a:schemeClr val="tx1"/>
                </a:solidFill>
                <a:latin typeface="+mn-lt"/>
                <a:ea typeface="+mn-ea"/>
                <a:cs typeface="+mn-cs"/>
              </a:rPr>
              <a:t>qui</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s’appliquera</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aux</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seuls</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salariés</a:t>
            </a:r>
            <a:r>
              <a:rPr lang="es-ES" sz="1200" kern="1200" dirty="0">
                <a:solidFill>
                  <a:schemeClr val="tx1"/>
                </a:solidFill>
                <a:latin typeface="+mn-lt"/>
                <a:ea typeface="+mn-ea"/>
                <a:cs typeface="+mn-cs"/>
              </a:rPr>
              <a:t> de </a:t>
            </a:r>
            <a:r>
              <a:rPr lang="es-ES" sz="1200" kern="1200" dirty="0" err="1">
                <a:solidFill>
                  <a:schemeClr val="tx1"/>
                </a:solidFill>
                <a:latin typeface="+mn-lt"/>
                <a:ea typeface="+mn-ea"/>
                <a:cs typeface="+mn-cs"/>
              </a:rPr>
              <a:t>l’entreprise</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dont</a:t>
            </a:r>
            <a:r>
              <a:rPr lang="es-ES" sz="1200" kern="1200" dirty="0">
                <a:solidFill>
                  <a:schemeClr val="tx1"/>
                </a:solidFill>
                <a:latin typeface="+mn-lt"/>
                <a:ea typeface="+mn-ea"/>
                <a:cs typeface="+mn-cs"/>
              </a:rPr>
              <a:t> la </a:t>
            </a:r>
            <a:r>
              <a:rPr lang="es-ES" sz="1200" kern="1200" dirty="0" err="1">
                <a:solidFill>
                  <a:schemeClr val="tx1"/>
                </a:solidFill>
                <a:latin typeface="+mn-lt"/>
                <a:ea typeface="+mn-ea"/>
                <a:cs typeface="+mn-cs"/>
              </a:rPr>
              <a:t>convention</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ou</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l’accord</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est</a:t>
            </a:r>
            <a:r>
              <a:rPr lang="es-ES" sz="1200" kern="1200" dirty="0">
                <a:solidFill>
                  <a:schemeClr val="tx1"/>
                </a:solidFill>
                <a:latin typeface="+mn-lt"/>
                <a:ea typeface="+mn-ea"/>
                <a:cs typeface="+mn-cs"/>
              </a:rPr>
              <a:t> mis en cause.</a:t>
            </a:r>
            <a:endParaRPr lang="fr-FR" sz="1200" kern="1200" dirty="0">
              <a:solidFill>
                <a:schemeClr val="tx1"/>
              </a:solidFill>
              <a:latin typeface="+mn-lt"/>
              <a:ea typeface="+mn-ea"/>
              <a:cs typeface="+mn-cs"/>
            </a:endParaRPr>
          </a:p>
          <a:p>
            <a:r>
              <a:rPr lang="es-ES" sz="1200" kern="1200" dirty="0" err="1">
                <a:solidFill>
                  <a:schemeClr val="tx1"/>
                </a:solidFill>
                <a:latin typeface="+mn-lt"/>
                <a:ea typeface="+mn-ea"/>
                <a:cs typeface="+mn-cs"/>
              </a:rPr>
              <a:t>Cet</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accord</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sera</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conclu</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pour</a:t>
            </a:r>
            <a:r>
              <a:rPr lang="es-ES" sz="1200" kern="1200" dirty="0">
                <a:solidFill>
                  <a:schemeClr val="tx1"/>
                </a:solidFill>
                <a:latin typeface="+mn-lt"/>
                <a:ea typeface="+mn-ea"/>
                <a:cs typeface="+mn-cs"/>
              </a:rPr>
              <a:t> une </a:t>
            </a:r>
            <a:r>
              <a:rPr lang="es-ES" sz="1200" kern="1200" dirty="0" err="1">
                <a:solidFill>
                  <a:schemeClr val="tx1"/>
                </a:solidFill>
                <a:latin typeface="+mn-lt"/>
                <a:ea typeface="+mn-ea"/>
                <a:cs typeface="+mn-cs"/>
              </a:rPr>
              <a:t>durée</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déterminée</a:t>
            </a:r>
            <a:r>
              <a:rPr lang="es-ES" sz="1200" kern="1200" dirty="0">
                <a:solidFill>
                  <a:schemeClr val="tx1"/>
                </a:solidFill>
                <a:latin typeface="+mn-lt"/>
                <a:ea typeface="+mn-ea"/>
                <a:cs typeface="+mn-cs"/>
              </a:rPr>
              <a:t> et aura </a:t>
            </a:r>
            <a:r>
              <a:rPr lang="es-ES" sz="1200" kern="1200" dirty="0" err="1">
                <a:solidFill>
                  <a:schemeClr val="tx1"/>
                </a:solidFill>
                <a:latin typeface="+mn-lt"/>
                <a:ea typeface="+mn-ea"/>
                <a:cs typeface="+mn-cs"/>
              </a:rPr>
              <a:t>vocation</a:t>
            </a:r>
            <a:r>
              <a:rPr lang="es-ES" sz="1200" kern="1200" dirty="0">
                <a:solidFill>
                  <a:schemeClr val="tx1"/>
                </a:solidFill>
                <a:latin typeface="+mn-lt"/>
                <a:ea typeface="+mn-ea"/>
                <a:cs typeface="+mn-cs"/>
              </a:rPr>
              <a:t> à </a:t>
            </a:r>
            <a:r>
              <a:rPr lang="es-ES" sz="1200" kern="1200" dirty="0" err="1">
                <a:solidFill>
                  <a:schemeClr val="tx1"/>
                </a:solidFill>
                <a:latin typeface="+mn-lt"/>
                <a:ea typeface="+mn-ea"/>
                <a:cs typeface="+mn-cs"/>
              </a:rPr>
              <a:t>assurer</a:t>
            </a:r>
            <a:r>
              <a:rPr lang="es-ES" sz="1200" kern="1200" dirty="0">
                <a:solidFill>
                  <a:schemeClr val="tx1"/>
                </a:solidFill>
                <a:latin typeface="+mn-lt"/>
                <a:ea typeface="+mn-ea"/>
                <a:cs typeface="+mn-cs"/>
              </a:rPr>
              <a:t> la </a:t>
            </a:r>
            <a:r>
              <a:rPr lang="es-ES" sz="1200" kern="1200" dirty="0" err="1">
                <a:solidFill>
                  <a:schemeClr val="tx1"/>
                </a:solidFill>
                <a:latin typeface="+mn-lt"/>
                <a:ea typeface="+mn-ea"/>
                <a:cs typeface="+mn-cs"/>
              </a:rPr>
              <a:t>transition</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avec</a:t>
            </a:r>
            <a:r>
              <a:rPr lang="es-ES" sz="1200" kern="1200" dirty="0">
                <a:solidFill>
                  <a:schemeClr val="tx1"/>
                </a:solidFill>
                <a:latin typeface="+mn-lt"/>
                <a:ea typeface="+mn-ea"/>
                <a:cs typeface="+mn-cs"/>
              </a:rPr>
              <a:t> le </a:t>
            </a:r>
            <a:r>
              <a:rPr lang="es-ES" sz="1200" kern="1200" dirty="0" err="1">
                <a:solidFill>
                  <a:schemeClr val="tx1"/>
                </a:solidFill>
                <a:latin typeface="+mn-lt"/>
                <a:ea typeface="+mn-ea"/>
                <a:cs typeface="+mn-cs"/>
              </a:rPr>
              <a:t>statut</a:t>
            </a:r>
            <a:r>
              <a:rPr lang="es-ES" sz="1200" kern="1200" dirty="0">
                <a:solidFill>
                  <a:schemeClr val="tx1"/>
                </a:solidFill>
                <a:latin typeface="+mn-lt"/>
                <a:ea typeface="+mn-ea"/>
                <a:cs typeface="+mn-cs"/>
              </a:rPr>
              <a:t> de </a:t>
            </a:r>
            <a:r>
              <a:rPr lang="es-ES" sz="1200" kern="1200" dirty="0" err="1">
                <a:solidFill>
                  <a:schemeClr val="tx1"/>
                </a:solidFill>
                <a:latin typeface="+mn-lt"/>
                <a:ea typeface="+mn-ea"/>
                <a:cs typeface="+mn-cs"/>
              </a:rPr>
              <a:t>l’entreprise</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d’accueil</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Sa</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durée</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ne</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pourra</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excéder</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trois</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ans</a:t>
            </a:r>
            <a:r>
              <a:rPr lang="es-ES" sz="1200" kern="1200" dirty="0">
                <a:solidFill>
                  <a:schemeClr val="tx1"/>
                </a:solidFill>
                <a:latin typeface="+mn-lt"/>
                <a:ea typeface="+mn-ea"/>
                <a:cs typeface="+mn-cs"/>
              </a:rPr>
              <a:t> et </a:t>
            </a:r>
            <a:r>
              <a:rPr lang="es-ES" sz="1200" kern="1200" dirty="0" err="1">
                <a:solidFill>
                  <a:schemeClr val="tx1"/>
                </a:solidFill>
                <a:latin typeface="+mn-lt"/>
                <a:ea typeface="+mn-ea"/>
                <a:cs typeface="+mn-cs"/>
              </a:rPr>
              <a:t>il</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ne</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pourra</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entrer</a:t>
            </a:r>
            <a:r>
              <a:rPr lang="es-ES" sz="1200" kern="1200" dirty="0">
                <a:solidFill>
                  <a:schemeClr val="tx1"/>
                </a:solidFill>
                <a:latin typeface="+mn-lt"/>
                <a:ea typeface="+mn-ea"/>
                <a:cs typeface="+mn-cs"/>
              </a:rPr>
              <a:t> en </a:t>
            </a:r>
            <a:r>
              <a:rPr lang="es-ES" sz="1200" kern="1200" dirty="0" err="1">
                <a:solidFill>
                  <a:schemeClr val="tx1"/>
                </a:solidFill>
                <a:latin typeface="+mn-lt"/>
                <a:ea typeface="+mn-ea"/>
                <a:cs typeface="+mn-cs"/>
              </a:rPr>
              <a:t>vigueur</a:t>
            </a:r>
            <a:r>
              <a:rPr lang="es-ES" sz="1200" kern="1200" dirty="0">
                <a:solidFill>
                  <a:schemeClr val="tx1"/>
                </a:solidFill>
                <a:latin typeface="+mn-lt"/>
                <a:ea typeface="+mn-ea"/>
                <a:cs typeface="+mn-cs"/>
              </a:rPr>
              <a:t> que si </a:t>
            </a:r>
            <a:r>
              <a:rPr lang="es-ES" sz="1200" kern="1200" dirty="0" err="1">
                <a:solidFill>
                  <a:schemeClr val="tx1"/>
                </a:solidFill>
                <a:latin typeface="+mn-lt"/>
                <a:ea typeface="+mn-ea"/>
                <a:cs typeface="+mn-cs"/>
              </a:rPr>
              <a:t>l’opération</a:t>
            </a:r>
            <a:r>
              <a:rPr lang="es-ES" sz="1200" kern="1200" dirty="0">
                <a:solidFill>
                  <a:schemeClr val="tx1"/>
                </a:solidFill>
                <a:latin typeface="+mn-lt"/>
                <a:ea typeface="+mn-ea"/>
                <a:cs typeface="+mn-cs"/>
              </a:rPr>
              <a:t> de </a:t>
            </a:r>
            <a:r>
              <a:rPr lang="es-ES" sz="1200" kern="1200" dirty="0" err="1">
                <a:solidFill>
                  <a:schemeClr val="tx1"/>
                </a:solidFill>
                <a:latin typeface="+mn-lt"/>
                <a:ea typeface="+mn-ea"/>
                <a:cs typeface="+mn-cs"/>
              </a:rPr>
              <a:t>restructuration</a:t>
            </a:r>
            <a:r>
              <a:rPr lang="es-ES" sz="1200" kern="1200" dirty="0">
                <a:solidFill>
                  <a:schemeClr val="tx1"/>
                </a:solidFill>
                <a:latin typeface="+mn-lt"/>
                <a:ea typeface="+mn-ea"/>
                <a:cs typeface="+mn-cs"/>
              </a:rPr>
              <a:t> a </a:t>
            </a:r>
            <a:r>
              <a:rPr lang="es-ES" sz="1200" kern="1200" dirty="0" err="1">
                <a:solidFill>
                  <a:schemeClr val="tx1"/>
                </a:solidFill>
                <a:latin typeface="+mn-lt"/>
                <a:ea typeface="+mn-ea"/>
                <a:cs typeface="+mn-cs"/>
              </a:rPr>
              <a:t>lieu</a:t>
            </a:r>
            <a:r>
              <a:rPr lang="es-ES" sz="1200" kern="1200" dirty="0">
                <a:solidFill>
                  <a:schemeClr val="tx1"/>
                </a:solidFill>
                <a:latin typeface="+mn-lt"/>
                <a:ea typeface="+mn-ea"/>
                <a:cs typeface="+mn-cs"/>
              </a:rPr>
              <a:t>.</a:t>
            </a:r>
            <a:endParaRPr lang="fr-FR" sz="1200" kern="1200" dirty="0">
              <a:solidFill>
                <a:schemeClr val="tx1"/>
              </a:solidFill>
              <a:latin typeface="+mn-lt"/>
              <a:ea typeface="+mn-ea"/>
              <a:cs typeface="+mn-cs"/>
            </a:endParaRPr>
          </a:p>
          <a:p>
            <a:r>
              <a:rPr lang="es-ES" sz="1200" kern="1200" dirty="0" err="1">
                <a:solidFill>
                  <a:schemeClr val="tx1"/>
                </a:solidFill>
                <a:latin typeface="+mn-lt"/>
                <a:ea typeface="+mn-ea"/>
                <a:cs typeface="+mn-cs"/>
              </a:rPr>
              <a:t>Cet</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accord</a:t>
            </a:r>
            <a:r>
              <a:rPr lang="es-ES" sz="1200" kern="1200" dirty="0">
                <a:solidFill>
                  <a:schemeClr val="tx1"/>
                </a:solidFill>
                <a:latin typeface="+mn-lt"/>
                <a:ea typeface="+mn-ea"/>
                <a:cs typeface="+mn-cs"/>
              </a:rPr>
              <a:t> de </a:t>
            </a:r>
            <a:r>
              <a:rPr lang="es-ES" sz="1200" kern="1200" dirty="0" err="1">
                <a:solidFill>
                  <a:schemeClr val="tx1"/>
                </a:solidFill>
                <a:latin typeface="+mn-lt"/>
                <a:ea typeface="+mn-ea"/>
                <a:cs typeface="+mn-cs"/>
              </a:rPr>
              <a:t>transition</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sera</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négocié</a:t>
            </a:r>
            <a:r>
              <a:rPr lang="es-ES" sz="1200" kern="1200" dirty="0">
                <a:solidFill>
                  <a:schemeClr val="tx1"/>
                </a:solidFill>
                <a:latin typeface="+mn-lt"/>
                <a:ea typeface="+mn-ea"/>
                <a:cs typeface="+mn-cs"/>
              </a:rPr>
              <a:t> par les </a:t>
            </a:r>
            <a:r>
              <a:rPr lang="es-ES" sz="1200" kern="1200" dirty="0" err="1">
                <a:solidFill>
                  <a:schemeClr val="tx1"/>
                </a:solidFill>
                <a:latin typeface="+mn-lt"/>
                <a:ea typeface="+mn-ea"/>
                <a:cs typeface="+mn-cs"/>
              </a:rPr>
              <a:t>deux</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employeurs</a:t>
            </a:r>
            <a:r>
              <a:rPr lang="es-ES" sz="1200" kern="1200" dirty="0">
                <a:solidFill>
                  <a:schemeClr val="tx1"/>
                </a:solidFill>
                <a:latin typeface="+mn-lt"/>
                <a:ea typeface="+mn-ea"/>
                <a:cs typeface="+mn-cs"/>
              </a:rPr>
              <a:t> des </a:t>
            </a:r>
            <a:r>
              <a:rPr lang="es-ES" sz="1200" kern="1200" dirty="0" err="1">
                <a:solidFill>
                  <a:schemeClr val="tx1"/>
                </a:solidFill>
                <a:latin typeface="+mn-lt"/>
                <a:ea typeface="+mn-ea"/>
                <a:cs typeface="+mn-cs"/>
              </a:rPr>
              <a:t>entreprises</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concernées</a:t>
            </a:r>
            <a:r>
              <a:rPr lang="es-ES" sz="1200" kern="1200" dirty="0">
                <a:solidFill>
                  <a:schemeClr val="tx1"/>
                </a:solidFill>
                <a:latin typeface="+mn-lt"/>
                <a:ea typeface="+mn-ea"/>
                <a:cs typeface="+mn-cs"/>
              </a:rPr>
              <a:t> et les </a:t>
            </a:r>
            <a:r>
              <a:rPr lang="es-ES" sz="1200" kern="1200" dirty="0" err="1">
                <a:solidFill>
                  <a:schemeClr val="tx1"/>
                </a:solidFill>
                <a:latin typeface="+mn-lt"/>
                <a:ea typeface="+mn-ea"/>
                <a:cs typeface="+mn-cs"/>
              </a:rPr>
              <a:t>organisations</a:t>
            </a:r>
            <a:r>
              <a:rPr lang="es-ES" sz="1200" kern="1200" dirty="0">
                <a:solidFill>
                  <a:schemeClr val="tx1"/>
                </a:solidFill>
                <a:latin typeface="+mn-lt"/>
                <a:ea typeface="+mn-ea"/>
                <a:cs typeface="+mn-cs"/>
              </a:rPr>
              <a:t> de </a:t>
            </a:r>
            <a:r>
              <a:rPr lang="es-ES" sz="1200" kern="1200" dirty="0" err="1">
                <a:solidFill>
                  <a:schemeClr val="tx1"/>
                </a:solidFill>
                <a:latin typeface="+mn-lt"/>
                <a:ea typeface="+mn-ea"/>
                <a:cs typeface="+mn-cs"/>
              </a:rPr>
              <a:t>salariées</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représentatives</a:t>
            </a:r>
            <a:r>
              <a:rPr lang="es-ES" sz="1200" kern="1200" dirty="0">
                <a:solidFill>
                  <a:schemeClr val="tx1"/>
                </a:solidFill>
                <a:latin typeface="+mn-lt"/>
                <a:ea typeface="+mn-ea"/>
                <a:cs typeface="+mn-cs"/>
              </a:rPr>
              <a:t> de </a:t>
            </a:r>
            <a:r>
              <a:rPr lang="es-ES" sz="1200" kern="1200" dirty="0" err="1">
                <a:solidFill>
                  <a:schemeClr val="tx1"/>
                </a:solidFill>
                <a:latin typeface="+mn-lt"/>
                <a:ea typeface="+mn-ea"/>
                <a:cs typeface="+mn-cs"/>
              </a:rPr>
              <a:t>l’entreprise</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dont</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relèvent</a:t>
            </a:r>
            <a:r>
              <a:rPr lang="es-ES" sz="1200" kern="1200" dirty="0">
                <a:solidFill>
                  <a:schemeClr val="tx1"/>
                </a:solidFill>
                <a:latin typeface="+mn-lt"/>
                <a:ea typeface="+mn-ea"/>
                <a:cs typeface="+mn-cs"/>
              </a:rPr>
              <a:t> les </a:t>
            </a:r>
            <a:r>
              <a:rPr lang="es-ES" sz="1200" kern="1200" dirty="0" err="1">
                <a:solidFill>
                  <a:schemeClr val="tx1"/>
                </a:solidFill>
                <a:latin typeface="+mn-lt"/>
                <a:ea typeface="+mn-ea"/>
                <a:cs typeface="+mn-cs"/>
              </a:rPr>
              <a:t>salariés</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dont</a:t>
            </a:r>
            <a:r>
              <a:rPr lang="es-ES" sz="1200" kern="1200" dirty="0">
                <a:solidFill>
                  <a:schemeClr val="tx1"/>
                </a:solidFill>
                <a:latin typeface="+mn-lt"/>
                <a:ea typeface="+mn-ea"/>
                <a:cs typeface="+mn-cs"/>
              </a:rPr>
              <a:t> les </a:t>
            </a:r>
            <a:r>
              <a:rPr lang="es-ES" sz="1200" kern="1200" dirty="0" err="1">
                <a:solidFill>
                  <a:schemeClr val="tx1"/>
                </a:solidFill>
                <a:latin typeface="+mn-lt"/>
                <a:ea typeface="+mn-ea"/>
                <a:cs typeface="+mn-cs"/>
              </a:rPr>
              <a:t>contrats</a:t>
            </a:r>
            <a:r>
              <a:rPr lang="es-ES" sz="1200" kern="1200" dirty="0">
                <a:solidFill>
                  <a:schemeClr val="tx1"/>
                </a:solidFill>
                <a:latin typeface="+mn-lt"/>
                <a:ea typeface="+mn-ea"/>
                <a:cs typeface="+mn-cs"/>
              </a:rPr>
              <a:t> de </a:t>
            </a:r>
            <a:r>
              <a:rPr lang="es-ES" sz="1200" kern="1200" dirty="0" err="1">
                <a:solidFill>
                  <a:schemeClr val="tx1"/>
                </a:solidFill>
                <a:latin typeface="+mn-lt"/>
                <a:ea typeface="+mn-ea"/>
                <a:cs typeface="+mn-cs"/>
              </a:rPr>
              <a:t>travail</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sont</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transférés</a:t>
            </a:r>
            <a:r>
              <a:rPr lang="es-ES" sz="1200" kern="1200" dirty="0">
                <a:solidFill>
                  <a:schemeClr val="tx1"/>
                </a:solidFill>
                <a:latin typeface="+mn-lt"/>
                <a:ea typeface="+mn-ea"/>
                <a:cs typeface="+mn-cs"/>
              </a:rPr>
              <a:t> (C. </a:t>
            </a:r>
            <a:r>
              <a:rPr lang="es-ES" sz="1200" kern="1200" dirty="0" err="1">
                <a:solidFill>
                  <a:schemeClr val="tx1"/>
                </a:solidFill>
                <a:latin typeface="+mn-lt"/>
                <a:ea typeface="+mn-ea"/>
                <a:cs typeface="+mn-cs"/>
              </a:rPr>
              <a:t>trav</a:t>
            </a:r>
            <a:r>
              <a:rPr lang="es-ES" sz="1200" kern="1200" dirty="0">
                <a:solidFill>
                  <a:schemeClr val="tx1"/>
                </a:solidFill>
                <a:latin typeface="+mn-lt"/>
                <a:ea typeface="+mn-ea"/>
                <a:cs typeface="+mn-cs"/>
              </a:rPr>
              <a:t>., art. L. 2261-14-2).</a:t>
            </a:r>
            <a:endParaRPr lang="fr-FR" sz="1200" kern="1200" dirty="0">
              <a:solidFill>
                <a:schemeClr val="tx1"/>
              </a:solidFill>
              <a:latin typeface="+mn-lt"/>
              <a:ea typeface="+mn-ea"/>
              <a:cs typeface="+mn-cs"/>
            </a:endParaRPr>
          </a:p>
          <a:p>
            <a:r>
              <a:rPr lang="es-ES" sz="1200" b="1" kern="1200" dirty="0">
                <a:solidFill>
                  <a:schemeClr val="tx1"/>
                </a:solidFill>
                <a:latin typeface="+mn-lt"/>
                <a:ea typeface="+mn-ea"/>
                <a:cs typeface="+mn-cs"/>
              </a:rPr>
              <a:t>Les </a:t>
            </a:r>
            <a:r>
              <a:rPr lang="es-ES" sz="1200" b="1" kern="1200" dirty="0" err="1">
                <a:solidFill>
                  <a:schemeClr val="tx1"/>
                </a:solidFill>
                <a:latin typeface="+mn-lt"/>
                <a:ea typeface="+mn-ea"/>
                <a:cs typeface="+mn-cs"/>
              </a:rPr>
              <a:t>accords</a:t>
            </a:r>
            <a:r>
              <a:rPr lang="es-ES" sz="1200" b="1" kern="1200" dirty="0">
                <a:solidFill>
                  <a:schemeClr val="tx1"/>
                </a:solidFill>
                <a:latin typeface="+mn-lt"/>
                <a:ea typeface="+mn-ea"/>
                <a:cs typeface="+mn-cs"/>
              </a:rPr>
              <a:t> </a:t>
            </a:r>
            <a:r>
              <a:rPr lang="es-ES" sz="1200" b="1" kern="1200" dirty="0" err="1">
                <a:solidFill>
                  <a:schemeClr val="tx1"/>
                </a:solidFill>
                <a:latin typeface="+mn-lt"/>
                <a:ea typeface="+mn-ea"/>
                <a:cs typeface="+mn-cs"/>
              </a:rPr>
              <a:t>d’adaptation</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visent</a:t>
            </a:r>
            <a:r>
              <a:rPr lang="es-ES" sz="1200" kern="1200" dirty="0">
                <a:solidFill>
                  <a:schemeClr val="tx1"/>
                </a:solidFill>
                <a:latin typeface="+mn-lt"/>
                <a:ea typeface="+mn-ea"/>
                <a:cs typeface="+mn-cs"/>
              </a:rPr>
              <a:t> à </a:t>
            </a:r>
            <a:r>
              <a:rPr lang="es-ES" sz="1200" kern="1200" dirty="0" err="1">
                <a:solidFill>
                  <a:schemeClr val="tx1"/>
                </a:solidFill>
                <a:latin typeface="+mn-lt"/>
                <a:ea typeface="+mn-ea"/>
                <a:cs typeface="+mn-cs"/>
              </a:rPr>
              <a:t>négocier</a:t>
            </a:r>
            <a:r>
              <a:rPr lang="es-ES" sz="1200" kern="1200" dirty="0">
                <a:solidFill>
                  <a:schemeClr val="tx1"/>
                </a:solidFill>
                <a:latin typeface="+mn-lt"/>
                <a:ea typeface="+mn-ea"/>
                <a:cs typeface="+mn-cs"/>
              </a:rPr>
              <a:t> un </a:t>
            </a:r>
            <a:r>
              <a:rPr lang="es-ES" sz="1200" kern="1200" dirty="0" err="1">
                <a:solidFill>
                  <a:schemeClr val="tx1"/>
                </a:solidFill>
                <a:latin typeface="+mn-lt"/>
                <a:ea typeface="+mn-ea"/>
                <a:cs typeface="+mn-cs"/>
              </a:rPr>
              <a:t>accord</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qui</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harmonise</a:t>
            </a:r>
            <a:r>
              <a:rPr lang="es-ES" sz="1200" kern="1200" dirty="0">
                <a:solidFill>
                  <a:schemeClr val="tx1"/>
                </a:solidFill>
                <a:latin typeface="+mn-lt"/>
                <a:ea typeface="+mn-ea"/>
                <a:cs typeface="+mn-cs"/>
              </a:rPr>
              <a:t> la </a:t>
            </a:r>
            <a:r>
              <a:rPr lang="es-ES" sz="1200" kern="1200" dirty="0" err="1">
                <a:solidFill>
                  <a:schemeClr val="tx1"/>
                </a:solidFill>
                <a:latin typeface="+mn-lt"/>
                <a:ea typeface="+mn-ea"/>
                <a:cs typeface="+mn-cs"/>
              </a:rPr>
              <a:t>situation</a:t>
            </a:r>
            <a:r>
              <a:rPr lang="es-ES" sz="1200" kern="1200" dirty="0">
                <a:solidFill>
                  <a:schemeClr val="tx1"/>
                </a:solidFill>
                <a:latin typeface="+mn-lt"/>
                <a:ea typeface="+mn-ea"/>
                <a:cs typeface="+mn-cs"/>
              </a:rPr>
              <a:t> des </a:t>
            </a:r>
            <a:r>
              <a:rPr lang="es-ES" sz="1200" kern="1200" dirty="0" err="1">
                <a:solidFill>
                  <a:schemeClr val="tx1"/>
                </a:solidFill>
                <a:latin typeface="+mn-lt"/>
                <a:ea typeface="+mn-ea"/>
                <a:cs typeface="+mn-cs"/>
              </a:rPr>
              <a:t>salariés</a:t>
            </a:r>
            <a:r>
              <a:rPr lang="es-ES" sz="1200" kern="1200" dirty="0">
                <a:solidFill>
                  <a:schemeClr val="tx1"/>
                </a:solidFill>
                <a:latin typeface="+mn-lt"/>
                <a:ea typeface="+mn-ea"/>
                <a:cs typeface="+mn-cs"/>
              </a:rPr>
              <a:t> des </a:t>
            </a:r>
            <a:r>
              <a:rPr lang="es-ES" sz="1200" kern="1200" dirty="0" err="1">
                <a:solidFill>
                  <a:schemeClr val="tx1"/>
                </a:solidFill>
                <a:latin typeface="+mn-lt"/>
                <a:ea typeface="+mn-ea"/>
                <a:cs typeface="+mn-cs"/>
              </a:rPr>
              <a:t>entreprises</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concernées</a:t>
            </a:r>
            <a:r>
              <a:rPr lang="es-ES" sz="1200" kern="1200" dirty="0">
                <a:solidFill>
                  <a:schemeClr val="tx1"/>
                </a:solidFill>
                <a:latin typeface="+mn-lt"/>
                <a:ea typeface="+mn-ea"/>
                <a:cs typeface="+mn-cs"/>
              </a:rPr>
              <a:t> par la </a:t>
            </a:r>
            <a:r>
              <a:rPr lang="es-ES" sz="1200" kern="1200" dirty="0" err="1">
                <a:solidFill>
                  <a:schemeClr val="tx1"/>
                </a:solidFill>
                <a:latin typeface="+mn-lt"/>
                <a:ea typeface="+mn-ea"/>
                <a:cs typeface="+mn-cs"/>
              </a:rPr>
              <a:t>restructuration</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L’accord</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d’adaptation</a:t>
            </a:r>
            <a:r>
              <a:rPr lang="es-ES" sz="1200" kern="1200" dirty="0">
                <a:solidFill>
                  <a:schemeClr val="tx1"/>
                </a:solidFill>
                <a:latin typeface="+mn-lt"/>
                <a:ea typeface="+mn-ea"/>
                <a:cs typeface="+mn-cs"/>
              </a:rPr>
              <a:t> se </a:t>
            </a:r>
            <a:r>
              <a:rPr lang="es-ES" sz="1200" kern="1200" dirty="0" err="1">
                <a:solidFill>
                  <a:schemeClr val="tx1"/>
                </a:solidFill>
                <a:latin typeface="+mn-lt"/>
                <a:ea typeface="+mn-ea"/>
                <a:cs typeface="+mn-cs"/>
              </a:rPr>
              <a:t>substituera</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aux</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conventions</a:t>
            </a:r>
            <a:r>
              <a:rPr lang="es-ES" sz="1200" kern="1200" dirty="0">
                <a:solidFill>
                  <a:schemeClr val="tx1"/>
                </a:solidFill>
                <a:latin typeface="+mn-lt"/>
                <a:ea typeface="+mn-ea"/>
                <a:cs typeface="+mn-cs"/>
              </a:rPr>
              <a:t> et </a:t>
            </a:r>
            <a:r>
              <a:rPr lang="es-ES" sz="1200" kern="1200" dirty="0" err="1">
                <a:solidFill>
                  <a:schemeClr val="tx1"/>
                </a:solidFill>
                <a:latin typeface="+mn-lt"/>
                <a:ea typeface="+mn-ea"/>
                <a:cs typeface="+mn-cs"/>
              </a:rPr>
              <a:t>accords</a:t>
            </a:r>
            <a:r>
              <a:rPr lang="es-ES" sz="1200" kern="1200" dirty="0">
                <a:solidFill>
                  <a:schemeClr val="tx1"/>
                </a:solidFill>
                <a:latin typeface="+mn-lt"/>
                <a:ea typeface="+mn-ea"/>
                <a:cs typeface="+mn-cs"/>
              </a:rPr>
              <a:t> mis en cause et </a:t>
            </a:r>
            <a:r>
              <a:rPr lang="es-ES" sz="1200" kern="1200" dirty="0" err="1">
                <a:solidFill>
                  <a:schemeClr val="tx1"/>
                </a:solidFill>
                <a:latin typeface="+mn-lt"/>
                <a:ea typeface="+mn-ea"/>
                <a:cs typeface="+mn-cs"/>
              </a:rPr>
              <a:t>révisera</a:t>
            </a:r>
            <a:r>
              <a:rPr lang="es-ES" sz="1200" kern="1200" dirty="0">
                <a:solidFill>
                  <a:schemeClr val="tx1"/>
                </a:solidFill>
                <a:latin typeface="+mn-lt"/>
                <a:ea typeface="+mn-ea"/>
                <a:cs typeface="+mn-cs"/>
              </a:rPr>
              <a:t> les </a:t>
            </a:r>
            <a:r>
              <a:rPr lang="es-ES" sz="1200" kern="1200" dirty="0" err="1">
                <a:solidFill>
                  <a:schemeClr val="tx1"/>
                </a:solidFill>
                <a:latin typeface="+mn-lt"/>
                <a:ea typeface="+mn-ea"/>
                <a:cs typeface="+mn-cs"/>
              </a:rPr>
              <a:t>conventions</a:t>
            </a:r>
            <a:r>
              <a:rPr lang="es-ES" sz="1200" kern="1200" dirty="0">
                <a:solidFill>
                  <a:schemeClr val="tx1"/>
                </a:solidFill>
                <a:latin typeface="+mn-lt"/>
                <a:ea typeface="+mn-ea"/>
                <a:cs typeface="+mn-cs"/>
              </a:rPr>
              <a:t> et </a:t>
            </a:r>
            <a:r>
              <a:rPr lang="es-ES" sz="1200" kern="1200" dirty="0" err="1">
                <a:solidFill>
                  <a:schemeClr val="tx1"/>
                </a:solidFill>
                <a:latin typeface="+mn-lt"/>
                <a:ea typeface="+mn-ea"/>
                <a:cs typeface="+mn-cs"/>
              </a:rPr>
              <a:t>accords</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applicables</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dans</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l’entreprise</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où</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l’établissement</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dans</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lesquels</a:t>
            </a:r>
            <a:r>
              <a:rPr lang="es-ES" sz="1200" kern="1200" dirty="0">
                <a:solidFill>
                  <a:schemeClr val="tx1"/>
                </a:solidFill>
                <a:latin typeface="+mn-lt"/>
                <a:ea typeface="+mn-ea"/>
                <a:cs typeface="+mn-cs"/>
              </a:rPr>
              <a:t> les </a:t>
            </a:r>
            <a:r>
              <a:rPr lang="es-ES" sz="1200" kern="1200" dirty="0" err="1">
                <a:solidFill>
                  <a:schemeClr val="tx1"/>
                </a:solidFill>
                <a:latin typeface="+mn-lt"/>
                <a:ea typeface="+mn-ea"/>
                <a:cs typeface="+mn-cs"/>
              </a:rPr>
              <a:t>contrats</a:t>
            </a:r>
            <a:r>
              <a:rPr lang="es-ES" sz="1200" kern="1200" dirty="0">
                <a:solidFill>
                  <a:schemeClr val="tx1"/>
                </a:solidFill>
                <a:latin typeface="+mn-lt"/>
                <a:ea typeface="+mn-ea"/>
                <a:cs typeface="+mn-cs"/>
              </a:rPr>
              <a:t> de </a:t>
            </a:r>
            <a:r>
              <a:rPr lang="es-ES" sz="1200" kern="1200" dirty="0" err="1">
                <a:solidFill>
                  <a:schemeClr val="tx1"/>
                </a:solidFill>
                <a:latin typeface="+mn-lt"/>
                <a:ea typeface="+mn-ea"/>
                <a:cs typeface="+mn-cs"/>
              </a:rPr>
              <a:t>travail</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sont</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transférés</a:t>
            </a:r>
            <a:r>
              <a:rPr lang="es-ES" sz="1200" kern="1200" dirty="0">
                <a:solidFill>
                  <a:schemeClr val="tx1"/>
                </a:solidFill>
                <a:latin typeface="+mn-lt"/>
                <a:ea typeface="+mn-ea"/>
                <a:cs typeface="+mn-cs"/>
              </a:rPr>
              <a:t>. Un </a:t>
            </a:r>
            <a:r>
              <a:rPr lang="es-ES" sz="1200" kern="1200" dirty="0" err="1">
                <a:solidFill>
                  <a:schemeClr val="tx1"/>
                </a:solidFill>
                <a:latin typeface="+mn-lt"/>
                <a:ea typeface="+mn-ea"/>
                <a:cs typeface="+mn-cs"/>
              </a:rPr>
              <a:t>seul</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statut</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sera</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ainsi</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appliqué</a:t>
            </a:r>
            <a:r>
              <a:rPr lang="es-ES" sz="1200" kern="1200" dirty="0">
                <a:solidFill>
                  <a:schemeClr val="tx1"/>
                </a:solidFill>
                <a:latin typeface="+mn-lt"/>
                <a:ea typeface="+mn-ea"/>
                <a:cs typeface="+mn-cs"/>
              </a:rPr>
              <a:t> à </a:t>
            </a:r>
            <a:r>
              <a:rPr lang="es-ES" sz="1200" kern="1200" dirty="0" err="1">
                <a:solidFill>
                  <a:schemeClr val="tx1"/>
                </a:solidFill>
                <a:latin typeface="+mn-lt"/>
                <a:ea typeface="+mn-ea"/>
                <a:cs typeface="+mn-cs"/>
              </a:rPr>
              <a:t>l’ensemble</a:t>
            </a:r>
            <a:r>
              <a:rPr lang="es-ES" sz="1200" kern="1200" dirty="0">
                <a:solidFill>
                  <a:schemeClr val="tx1"/>
                </a:solidFill>
                <a:latin typeface="+mn-lt"/>
                <a:ea typeface="+mn-ea"/>
                <a:cs typeface="+mn-cs"/>
              </a:rPr>
              <a:t> des </a:t>
            </a:r>
            <a:r>
              <a:rPr lang="es-ES" sz="1200" kern="1200" dirty="0" err="1">
                <a:solidFill>
                  <a:schemeClr val="tx1"/>
                </a:solidFill>
                <a:latin typeface="+mn-lt"/>
                <a:ea typeface="+mn-ea"/>
                <a:cs typeface="+mn-cs"/>
              </a:rPr>
              <a:t>salariés</a:t>
            </a:r>
            <a:r>
              <a:rPr lang="es-ES" sz="1200" kern="1200" dirty="0">
                <a:solidFill>
                  <a:schemeClr val="tx1"/>
                </a:solidFill>
                <a:latin typeface="+mn-lt"/>
                <a:ea typeface="+mn-ea"/>
                <a:cs typeface="+mn-cs"/>
              </a:rPr>
              <a:t> de </a:t>
            </a:r>
            <a:r>
              <a:rPr lang="es-ES" sz="1200" kern="1200" dirty="0" err="1">
                <a:solidFill>
                  <a:schemeClr val="tx1"/>
                </a:solidFill>
                <a:latin typeface="+mn-lt"/>
                <a:ea typeface="+mn-ea"/>
                <a:cs typeface="+mn-cs"/>
              </a:rPr>
              <a:t>l’entreprise</a:t>
            </a:r>
            <a:r>
              <a:rPr lang="es-ES" sz="1200" kern="1200" dirty="0">
                <a:solidFill>
                  <a:schemeClr val="tx1"/>
                </a:solidFill>
                <a:latin typeface="+mn-lt"/>
                <a:ea typeface="+mn-ea"/>
                <a:cs typeface="+mn-cs"/>
              </a:rPr>
              <a:t>.</a:t>
            </a:r>
            <a:endParaRPr lang="fr-FR" sz="1200" kern="1200" dirty="0">
              <a:solidFill>
                <a:schemeClr val="tx1"/>
              </a:solidFill>
              <a:latin typeface="+mn-lt"/>
              <a:ea typeface="+mn-ea"/>
              <a:cs typeface="+mn-cs"/>
            </a:endParaRPr>
          </a:p>
          <a:p>
            <a:r>
              <a:rPr lang="es-ES" sz="1200" kern="1200" dirty="0" err="1">
                <a:solidFill>
                  <a:schemeClr val="tx1"/>
                </a:solidFill>
                <a:latin typeface="+mn-lt"/>
                <a:ea typeface="+mn-ea"/>
                <a:cs typeface="+mn-cs"/>
              </a:rPr>
              <a:t>Cet</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accord</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devra</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être</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négocié</a:t>
            </a:r>
            <a:r>
              <a:rPr lang="es-ES" sz="1200" kern="1200" dirty="0">
                <a:solidFill>
                  <a:schemeClr val="tx1"/>
                </a:solidFill>
                <a:latin typeface="+mn-lt"/>
                <a:ea typeface="+mn-ea"/>
                <a:cs typeface="+mn-cs"/>
              </a:rPr>
              <a:t> par les </a:t>
            </a:r>
            <a:r>
              <a:rPr lang="es-ES" sz="1200" kern="1200" dirty="0" err="1">
                <a:solidFill>
                  <a:schemeClr val="tx1"/>
                </a:solidFill>
                <a:latin typeface="+mn-lt"/>
                <a:ea typeface="+mn-ea"/>
                <a:cs typeface="+mn-cs"/>
              </a:rPr>
              <a:t>employeurs</a:t>
            </a:r>
            <a:r>
              <a:rPr lang="es-ES" sz="1200" kern="1200" dirty="0">
                <a:solidFill>
                  <a:schemeClr val="tx1"/>
                </a:solidFill>
                <a:latin typeface="+mn-lt"/>
                <a:ea typeface="+mn-ea"/>
                <a:cs typeface="+mn-cs"/>
              </a:rPr>
              <a:t> et les </a:t>
            </a:r>
            <a:r>
              <a:rPr lang="es-ES" sz="1200" kern="1200" dirty="0" err="1">
                <a:solidFill>
                  <a:schemeClr val="tx1"/>
                </a:solidFill>
                <a:latin typeface="+mn-lt"/>
                <a:ea typeface="+mn-ea"/>
                <a:cs typeface="+mn-cs"/>
              </a:rPr>
              <a:t>organisations</a:t>
            </a:r>
            <a:r>
              <a:rPr lang="es-ES" sz="1200" kern="1200" dirty="0">
                <a:solidFill>
                  <a:schemeClr val="tx1"/>
                </a:solidFill>
                <a:latin typeface="+mn-lt"/>
                <a:ea typeface="+mn-ea"/>
                <a:cs typeface="+mn-cs"/>
              </a:rPr>
              <a:t> de </a:t>
            </a:r>
            <a:r>
              <a:rPr lang="es-ES" sz="1200" kern="1200" dirty="0" err="1">
                <a:solidFill>
                  <a:schemeClr val="tx1"/>
                </a:solidFill>
                <a:latin typeface="+mn-lt"/>
                <a:ea typeface="+mn-ea"/>
                <a:cs typeface="+mn-cs"/>
              </a:rPr>
              <a:t>salariés</a:t>
            </a:r>
            <a:r>
              <a:rPr lang="es-ES" sz="1200" kern="1200" dirty="0">
                <a:solidFill>
                  <a:schemeClr val="tx1"/>
                </a:solidFill>
                <a:latin typeface="+mn-lt"/>
                <a:ea typeface="+mn-ea"/>
                <a:cs typeface="+mn-cs"/>
              </a:rPr>
              <a:t> de </a:t>
            </a:r>
            <a:r>
              <a:rPr lang="es-ES" sz="1200" kern="1200" dirty="0" err="1">
                <a:solidFill>
                  <a:schemeClr val="tx1"/>
                </a:solidFill>
                <a:latin typeface="+mn-lt"/>
                <a:ea typeface="+mn-ea"/>
                <a:cs typeface="+mn-cs"/>
              </a:rPr>
              <a:t>chaque</a:t>
            </a:r>
            <a:r>
              <a:rPr lang="es-ES" sz="1200" kern="1200" dirty="0">
                <a:solidFill>
                  <a:schemeClr val="tx1"/>
                </a:solidFill>
                <a:latin typeface="+mn-lt"/>
                <a:ea typeface="+mn-ea"/>
                <a:cs typeface="+mn-cs"/>
              </a:rPr>
              <a:t> </a:t>
            </a:r>
            <a:r>
              <a:rPr lang="es-ES" sz="1200" kern="1200" dirty="0" err="1">
                <a:solidFill>
                  <a:schemeClr val="tx1"/>
                </a:solidFill>
                <a:latin typeface="+mn-lt"/>
                <a:ea typeface="+mn-ea"/>
                <a:cs typeface="+mn-cs"/>
              </a:rPr>
              <a:t>entreprise</a:t>
            </a:r>
            <a:r>
              <a:rPr lang="es-ES" sz="1200" kern="1200" dirty="0">
                <a:solidFill>
                  <a:schemeClr val="tx1"/>
                </a:solidFill>
                <a:latin typeface="+mn-lt"/>
                <a:ea typeface="+mn-ea"/>
                <a:cs typeface="+mn-cs"/>
              </a:rPr>
              <a:t> (C. </a:t>
            </a:r>
            <a:r>
              <a:rPr lang="es-ES" sz="1200" kern="1200" dirty="0" err="1">
                <a:solidFill>
                  <a:schemeClr val="tx1"/>
                </a:solidFill>
                <a:latin typeface="+mn-lt"/>
                <a:ea typeface="+mn-ea"/>
                <a:cs typeface="+mn-cs"/>
              </a:rPr>
              <a:t>trav</a:t>
            </a:r>
            <a:r>
              <a:rPr lang="es-ES" sz="1200" kern="1200" dirty="0">
                <a:solidFill>
                  <a:schemeClr val="tx1"/>
                </a:solidFill>
                <a:latin typeface="+mn-lt"/>
                <a:ea typeface="+mn-ea"/>
                <a:cs typeface="+mn-cs"/>
              </a:rPr>
              <a:t>., art. L. 2261-14-3).</a:t>
            </a:r>
            <a:endParaRPr lang="fr-FR" sz="1200" kern="1200" dirty="0">
              <a:solidFill>
                <a:schemeClr val="tx1"/>
              </a:solidFill>
              <a:latin typeface="+mn-lt"/>
              <a:ea typeface="+mn-ea"/>
              <a:cs typeface="+mn-cs"/>
            </a:endParaRPr>
          </a:p>
          <a:p>
            <a:endParaRPr lang="fr-FR" sz="1200" b="0" i="0" kern="1200" dirty="0">
              <a:solidFill>
                <a:schemeClr val="tx1"/>
              </a:solidFill>
              <a:latin typeface="+mn-lt"/>
              <a:ea typeface="+mn-ea"/>
              <a:cs typeface="+mn-cs"/>
            </a:endParaRPr>
          </a:p>
          <a:p>
            <a:pPr marL="601218" lvl="4" indent="-171450" algn="just">
              <a:buFont typeface="Wingdings" panose="05000000000000000000" pitchFamily="2" charset="2"/>
              <a:buChar char="§"/>
            </a:pPr>
            <a:r>
              <a:rPr lang="fr-FR" sz="1400" u="sng" dirty="0"/>
              <a:t>Dans les deux cas, les règles de validité de ces accords seraient celles de droit commun ( 50% et 30%). </a:t>
            </a:r>
          </a:p>
          <a:p>
            <a:pPr lvl="2" algn="just">
              <a:buFont typeface="Wingdings" panose="05000000000000000000" pitchFamily="2" charset="2"/>
              <a:buChar char="Ø"/>
            </a:pPr>
            <a:r>
              <a:rPr lang="fr-FR" sz="1400" dirty="0"/>
              <a:t>Pour l’accord anticipé de transition:  scores appréciés sur le périmètre de l’entreprise cessionnaire.</a:t>
            </a:r>
          </a:p>
          <a:p>
            <a:pPr lvl="2" algn="just">
              <a:buFont typeface="Wingdings" panose="05000000000000000000" pitchFamily="2" charset="2"/>
              <a:buChar char="Ø"/>
            </a:pPr>
            <a:r>
              <a:rPr lang="fr-FR" sz="1400" dirty="0"/>
              <a:t>Pour l’accord anticipé d’adaptation: sur le périmètre de chaque entreprise ou établissement concerné. </a:t>
            </a:r>
            <a:endParaRPr lang="fr-FR" dirty="0"/>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pPr/>
              <a:t>6</a:t>
            </a:fld>
            <a:endParaRPr lang="fr-FR"/>
          </a:p>
        </p:txBody>
      </p:sp>
    </p:spTree>
    <p:extLst>
      <p:ext uri="{BB962C8B-B14F-4D97-AF65-F5344CB8AC3E}">
        <p14:creationId xmlns:p14="http://schemas.microsoft.com/office/powerpoint/2010/main" val="646891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noProof="0" dirty="0"/>
              <a:t>Ces dispositions sont applicables depuis le 10 août 2016 (avec application échelonnée de 2017 à 2019 selon le thème de négociation)</a:t>
            </a:r>
            <a:br>
              <a:rPr lang="fr-FR" sz="1200" noProof="0" dirty="0"/>
            </a:br>
            <a:endParaRPr lang="fr-FR" sz="1200" noProof="0" dirty="0"/>
          </a:p>
          <a:p>
            <a:pPr>
              <a:buFont typeface="Wingdings" panose="05000000000000000000" pitchFamily="2" charset="2"/>
              <a:buChar char="q"/>
            </a:pPr>
            <a:r>
              <a:rPr lang="fr-FR" sz="1600" noProof="0" dirty="0"/>
              <a:t>L’ensemble des négociations prévues au niveau de l’entreprise peuvent être engagées et conclues au niveau du groupe</a:t>
            </a:r>
          </a:p>
          <a:p>
            <a:pPr lvl="1"/>
            <a:r>
              <a:rPr lang="fr-FR" sz="1200" noProof="0" dirty="0"/>
              <a:t>Les entreprises relevant du périmètre du groupe </a:t>
            </a:r>
            <a:r>
              <a:rPr lang="fr-FR" sz="1200" b="1" noProof="0" dirty="0"/>
              <a:t>sont dispensées</a:t>
            </a:r>
            <a:r>
              <a:rPr lang="fr-FR" sz="1200" noProof="0" dirty="0"/>
              <a:t> d’engager une négociation obligatoires lorsqu’un accord de groupe a été conclu sur le même thème</a:t>
            </a:r>
          </a:p>
          <a:p>
            <a:pPr marL="457200" lvl="1" indent="0">
              <a:buNone/>
            </a:pPr>
            <a:endParaRPr lang="fr-FR" sz="1200" noProof="0" dirty="0"/>
          </a:p>
          <a:p>
            <a:pPr>
              <a:buFont typeface="Wingdings" panose="05000000000000000000" pitchFamily="2" charset="2"/>
              <a:buChar char="q"/>
            </a:pPr>
            <a:r>
              <a:rPr lang="fr-FR" sz="1600" noProof="0" dirty="0"/>
              <a:t>Les organisations syndicales de salariés représentatives dans chacune des </a:t>
            </a:r>
            <a:r>
              <a:rPr lang="fr-FR" sz="1600" b="1" noProof="0" dirty="0"/>
              <a:t>entreprises</a:t>
            </a:r>
            <a:r>
              <a:rPr lang="fr-FR" sz="1600" noProof="0" dirty="0"/>
              <a:t> ou chacun des </a:t>
            </a:r>
            <a:r>
              <a:rPr lang="fr-FR" sz="1600" b="1" noProof="0" dirty="0"/>
              <a:t>établissements</a:t>
            </a:r>
            <a:r>
              <a:rPr lang="fr-FR" sz="1600" noProof="0" dirty="0"/>
              <a:t> compris dans le périmètre de l'accord de groupe doivent, désormais, être </a:t>
            </a:r>
            <a:r>
              <a:rPr lang="fr-FR" sz="1600" b="1" noProof="0" dirty="0"/>
              <a:t>informées</a:t>
            </a:r>
            <a:r>
              <a:rPr lang="fr-FR" sz="1600" noProof="0" dirty="0"/>
              <a:t> préalablement de l'ouverture d'une négociation dans ce périmètre (C. </a:t>
            </a:r>
            <a:r>
              <a:rPr lang="fr-FR" sz="1600" noProof="0" dirty="0" err="1"/>
              <a:t>trav</a:t>
            </a:r>
            <a:r>
              <a:rPr lang="fr-FR" sz="1600" noProof="0" dirty="0"/>
              <a:t>. art. L 2232-32 modifié).</a:t>
            </a:r>
          </a:p>
          <a:p>
            <a:pPr>
              <a:buFont typeface="Wingdings" panose="05000000000000000000" pitchFamily="2" charset="2"/>
              <a:buChar char="q"/>
            </a:pPr>
            <a:endParaRPr lang="fr-FR" sz="1600" noProof="0" dirty="0"/>
          </a:p>
          <a:p>
            <a:pPr>
              <a:buFont typeface="Wingdings" panose="05000000000000000000" pitchFamily="2" charset="2"/>
              <a:buChar char="q"/>
            </a:pPr>
            <a:r>
              <a:rPr lang="fr-FR" sz="1600" noProof="0" dirty="0"/>
              <a:t>L’articulation des accords groupe/entreprise/établissement : une substitution automatique des dispositions du niveau supérieur.</a:t>
            </a:r>
          </a:p>
          <a:p>
            <a:pPr lvl="1"/>
            <a:r>
              <a:rPr lang="fr-FR" sz="1050" noProof="0" dirty="0">
                <a:solidFill>
                  <a:srgbClr val="000000"/>
                </a:solidFill>
              </a:rPr>
              <a:t>Lorsqu'un accord conclu dans tout ou partie d'un groupe le prévoit expressément, ses stipulations se substituent aux stipulations ayant le même objet des conventions ou accords conclus antérieurement ou postérieurement dans les entreprises ou les établissements compris dans le périmètre de cet accord (art.L.2253-5 du code du travail)</a:t>
            </a:r>
          </a:p>
          <a:p>
            <a:pPr lvl="1"/>
            <a:r>
              <a:rPr lang="fr-FR" sz="1050" noProof="0" dirty="0">
                <a:solidFill>
                  <a:srgbClr val="000000"/>
                </a:solidFill>
              </a:rPr>
              <a:t>Lorsqu'un accord conclu au niveau de l'entreprise le prévoit expressément, ses stipulations se substituent aux stipulations ayant le même objet des conventions ou accords conclus antérieurement ou postérieurement dans les établissements compris dans le périmètre de cet accord (art. L,2253-6 du code du travail).</a:t>
            </a:r>
          </a:p>
          <a:p>
            <a:pPr lvl="1"/>
            <a:endParaRPr lang="fr-FR" sz="1050" noProof="0" dirty="0">
              <a:solidFill>
                <a:srgbClr val="000000"/>
              </a:solidFill>
            </a:endParaRPr>
          </a:p>
          <a:p>
            <a:endParaRPr lang="fr-FR" noProof="0" dirty="0"/>
          </a:p>
          <a:p>
            <a:endParaRPr lang="fr-FR" noProof="0" dirty="0"/>
          </a:p>
          <a:p>
            <a:endParaRPr lang="fr-FR" noProof="0" dirty="0"/>
          </a:p>
          <a:p>
            <a:r>
              <a:rPr lang="fr-FR" sz="1200" b="1" kern="1200" noProof="0" dirty="0">
                <a:solidFill>
                  <a:schemeClr val="tx1"/>
                </a:solidFill>
                <a:latin typeface="+mn-lt"/>
                <a:ea typeface="+mn-ea"/>
                <a:cs typeface="+mn-cs"/>
              </a:rPr>
              <a:t>7LES ACCORDS DE GROUPE</a:t>
            </a:r>
            <a:endParaRPr lang="fr-FR" sz="1200" kern="1200" noProof="0" dirty="0">
              <a:solidFill>
                <a:schemeClr val="tx1"/>
              </a:solidFill>
              <a:latin typeface="+mn-lt"/>
              <a:ea typeface="+mn-ea"/>
              <a:cs typeface="+mn-cs"/>
            </a:endParaRPr>
          </a:p>
          <a:p>
            <a:r>
              <a:rPr lang="fr-FR" sz="1200" kern="1200" noProof="0" dirty="0">
                <a:solidFill>
                  <a:schemeClr val="tx1"/>
                </a:solidFill>
                <a:latin typeface="+mn-lt"/>
                <a:ea typeface="+mn-ea"/>
                <a:cs typeface="+mn-cs"/>
              </a:rPr>
              <a:t>(article 23)</a:t>
            </a:r>
          </a:p>
          <a:p>
            <a:r>
              <a:rPr lang="fr-FR" sz="1200" kern="1200" noProof="0" dirty="0">
                <a:solidFill>
                  <a:schemeClr val="tx1"/>
                </a:solidFill>
                <a:latin typeface="+mn-lt"/>
                <a:ea typeface="+mn-ea"/>
                <a:cs typeface="+mn-cs"/>
              </a:rPr>
              <a:t>• Les négociateurs de l’accord de groupe :</a:t>
            </a:r>
          </a:p>
          <a:p>
            <a:endParaRPr lang="fr-FR" sz="1200" kern="1200" noProof="0" dirty="0">
              <a:solidFill>
                <a:schemeClr val="tx1"/>
              </a:solidFill>
              <a:latin typeface="+mn-lt"/>
              <a:ea typeface="+mn-ea"/>
              <a:cs typeface="+mn-cs"/>
            </a:endParaRPr>
          </a:p>
          <a:p>
            <a:r>
              <a:rPr lang="fr-FR" sz="1200" kern="1200" noProof="0" dirty="0">
                <a:solidFill>
                  <a:schemeClr val="tx1"/>
                </a:solidFill>
                <a:latin typeface="+mn-lt"/>
                <a:ea typeface="+mn-ea"/>
                <a:cs typeface="+mn-cs"/>
              </a:rPr>
              <a:t>Deux hypothèses sont à distinguer :</a:t>
            </a:r>
          </a:p>
          <a:p>
            <a:endParaRPr lang="fr-FR" sz="1200" kern="1200" noProof="0" dirty="0">
              <a:solidFill>
                <a:schemeClr val="tx1"/>
              </a:solidFill>
              <a:latin typeface="+mn-lt"/>
              <a:ea typeface="+mn-ea"/>
              <a:cs typeface="+mn-cs"/>
            </a:endParaRPr>
          </a:p>
          <a:p>
            <a:r>
              <a:rPr lang="fr-FR" sz="1200" kern="1200" noProof="0" dirty="0">
                <a:solidFill>
                  <a:schemeClr val="tx1"/>
                </a:solidFill>
                <a:latin typeface="+mn-lt"/>
                <a:ea typeface="+mn-ea"/>
                <a:cs typeface="+mn-cs"/>
              </a:rPr>
              <a:t>lorsque le périmètre des entreprises ou établissements compris dans le champ de l’accord est le même que celui d’un ou de plusieurs accords conclus au cours du cycle électoral précédant l’engagement des négociations ;</a:t>
            </a:r>
          </a:p>
          <a:p>
            <a:r>
              <a:rPr lang="fr-FR" sz="1200" kern="1200" noProof="0" dirty="0">
                <a:solidFill>
                  <a:schemeClr val="tx1"/>
                </a:solidFill>
                <a:latin typeface="+mn-lt"/>
                <a:ea typeface="+mn-ea"/>
                <a:cs typeface="+mn-cs"/>
              </a:rPr>
              <a:t>lorsqu’il n’y a pas de périmètre équivalent dans un précédent accord ; ce qui peut résulter d’une restructuration du groupe (des entreprises ont rejoint le groupe, d’autres l’ont quitté) ou parce que seules certaines entreprises sont concernées par une nouvelle négociation ;</a:t>
            </a:r>
          </a:p>
          <a:p>
            <a:r>
              <a:rPr lang="fr-FR" sz="1200" kern="1200" noProof="0" dirty="0">
                <a:solidFill>
                  <a:schemeClr val="tx1"/>
                </a:solidFill>
                <a:latin typeface="+mn-lt"/>
                <a:ea typeface="+mn-ea"/>
                <a:cs typeface="+mn-cs"/>
              </a:rPr>
              <a:t>Dans ces cas, la loi Travail prévoit :</a:t>
            </a:r>
          </a:p>
          <a:p>
            <a:r>
              <a:rPr lang="fr-FR" sz="1200" kern="1200" noProof="0" dirty="0">
                <a:solidFill>
                  <a:schemeClr val="tx1"/>
                </a:solidFill>
                <a:latin typeface="+mn-lt"/>
                <a:ea typeface="+mn-ea"/>
                <a:cs typeface="+mn-cs"/>
              </a:rPr>
              <a:t>quand le périmètre est inchangé, c’est le cycle électoral qui prévaut afin de garantir la stabilité des négociations ;</a:t>
            </a:r>
          </a:p>
          <a:p>
            <a:r>
              <a:rPr lang="fr-FR" sz="1200" kern="1200" noProof="0" dirty="0">
                <a:solidFill>
                  <a:schemeClr val="tx1"/>
                </a:solidFill>
                <a:latin typeface="+mn-lt"/>
                <a:ea typeface="+mn-ea"/>
                <a:cs typeface="+mn-cs"/>
              </a:rPr>
              <a:t>quand le périmètre a évolué, sont pris en compte les résultats des dernières élections car l’écart potentiel entre les résultats du dernier cycle et la réalité de l’implantation des organisations syndicales dans les entreprises directement concernées par l’accord peut être trop important pour que la légitimité de l’accord conclu soit assurée </a:t>
            </a:r>
            <a:r>
              <a:rPr lang="fr-FR" sz="1200" kern="1200" noProof="0" dirty="0" err="1">
                <a:solidFill>
                  <a:schemeClr val="tx1"/>
                </a:solidFill>
                <a:latin typeface="+mn-lt"/>
                <a:ea typeface="+mn-ea"/>
                <a:cs typeface="+mn-cs"/>
              </a:rPr>
              <a:t>trav</a:t>
            </a:r>
            <a:r>
              <a:rPr lang="fr-FR" sz="1200" kern="1200" noProof="0" dirty="0">
                <a:solidFill>
                  <a:schemeClr val="tx1"/>
                </a:solidFill>
                <a:latin typeface="+mn-lt"/>
                <a:ea typeface="+mn-ea"/>
                <a:cs typeface="+mn-cs"/>
              </a:rPr>
              <a:t>., art. L. 2122-4).</a:t>
            </a:r>
          </a:p>
          <a:p>
            <a:endParaRPr lang="fr-FR" sz="1200" kern="1200" noProof="0" dirty="0">
              <a:solidFill>
                <a:schemeClr val="tx1"/>
              </a:solidFill>
              <a:latin typeface="+mn-lt"/>
              <a:ea typeface="+mn-ea"/>
              <a:cs typeface="+mn-cs"/>
            </a:endParaRPr>
          </a:p>
          <a:p>
            <a:r>
              <a:rPr lang="fr-FR" sz="1200" kern="1200" noProof="0" dirty="0">
                <a:solidFill>
                  <a:schemeClr val="tx1"/>
                </a:solidFill>
                <a:latin typeface="+mn-lt"/>
                <a:ea typeface="+mn-ea"/>
                <a:cs typeface="+mn-cs"/>
              </a:rPr>
              <a:t>• Renforcement de l’accord de groupe :</a:t>
            </a:r>
          </a:p>
          <a:p>
            <a:r>
              <a:rPr lang="fr-FR" sz="1200" kern="1200" noProof="0" dirty="0">
                <a:solidFill>
                  <a:schemeClr val="tx1"/>
                </a:solidFill>
                <a:latin typeface="+mn-lt"/>
                <a:ea typeface="+mn-ea"/>
                <a:cs typeface="+mn-cs"/>
              </a:rPr>
              <a:t>toutes les négociations obligatoires peuvent désormais se tenir au niveau du groupe (C. </a:t>
            </a:r>
            <a:r>
              <a:rPr lang="fr-FR" sz="1200" kern="1200" noProof="0" dirty="0" err="1">
                <a:solidFill>
                  <a:schemeClr val="tx1"/>
                </a:solidFill>
                <a:latin typeface="+mn-lt"/>
                <a:ea typeface="+mn-ea"/>
                <a:cs typeface="+mn-cs"/>
              </a:rPr>
              <a:t>trav</a:t>
            </a:r>
            <a:r>
              <a:rPr lang="fr-FR" sz="1200" kern="1200" noProof="0" dirty="0">
                <a:solidFill>
                  <a:schemeClr val="tx1"/>
                </a:solidFill>
                <a:latin typeface="+mn-lt"/>
                <a:ea typeface="+mn-ea"/>
                <a:cs typeface="+mn-cs"/>
              </a:rPr>
              <a:t>., art. L. 2232-33) ;</a:t>
            </a:r>
          </a:p>
          <a:p>
            <a:r>
              <a:rPr lang="fr-FR" sz="1200" kern="1200" noProof="0" dirty="0">
                <a:solidFill>
                  <a:schemeClr val="tx1"/>
                </a:solidFill>
                <a:latin typeface="+mn-lt"/>
                <a:ea typeface="+mn-ea"/>
                <a:cs typeface="+mn-cs"/>
              </a:rPr>
              <a:t>les stipulations d’un accord de groupe pourront prévaloir, si cet accord le prévoit expressément, sur celles des accords d’entreprise ou d’établissement antérieurs ou postérieurs (C. </a:t>
            </a:r>
            <a:r>
              <a:rPr lang="fr-FR" sz="1200" kern="1200" noProof="0" dirty="0" err="1">
                <a:solidFill>
                  <a:schemeClr val="tx1"/>
                </a:solidFill>
                <a:latin typeface="+mn-lt"/>
                <a:ea typeface="+mn-ea"/>
                <a:cs typeface="+mn-cs"/>
              </a:rPr>
              <a:t>trav</a:t>
            </a:r>
            <a:r>
              <a:rPr lang="fr-FR" sz="1200" kern="1200" noProof="0" dirty="0">
                <a:solidFill>
                  <a:schemeClr val="tx1"/>
                </a:solidFill>
                <a:latin typeface="+mn-lt"/>
                <a:ea typeface="+mn-ea"/>
                <a:cs typeface="+mn-cs"/>
              </a:rPr>
              <a:t>., art. L. 2253-5) ;</a:t>
            </a:r>
          </a:p>
          <a:p>
            <a:r>
              <a:rPr lang="fr-FR" sz="1200" kern="1200" noProof="0" dirty="0">
                <a:solidFill>
                  <a:schemeClr val="tx1"/>
                </a:solidFill>
                <a:latin typeface="+mn-lt"/>
                <a:ea typeface="+mn-ea"/>
                <a:cs typeface="+mn-cs"/>
              </a:rPr>
              <a:t>l’accord de groupe pourra prévaloir sur l’accord de branche sans que celui-ci doive l’autoriser expressément (suppression de l’article L. 2232-35 du Code du travail), sur les sujets sur lesquels la loi le prévoit pour les accords d’entreprise.</a:t>
            </a:r>
          </a:p>
          <a:p>
            <a:endParaRPr lang="fr-FR" sz="1200" kern="1200" noProof="0" dirty="0">
              <a:solidFill>
                <a:schemeClr val="tx1"/>
              </a:solidFill>
              <a:latin typeface="+mn-lt"/>
              <a:ea typeface="+mn-ea"/>
              <a:cs typeface="+mn-cs"/>
            </a:endParaRPr>
          </a:p>
          <a:p>
            <a:endParaRPr lang="fr-FR" sz="1200" kern="1200" noProof="0" dirty="0">
              <a:solidFill>
                <a:schemeClr val="tx1"/>
              </a:solidFill>
              <a:latin typeface="+mn-lt"/>
              <a:ea typeface="+mn-ea"/>
              <a:cs typeface="+mn-cs"/>
            </a:endParaRPr>
          </a:p>
          <a:p>
            <a:r>
              <a:rPr lang="fr-FR" sz="1200" b="1" kern="1200" noProof="0" dirty="0">
                <a:solidFill>
                  <a:schemeClr val="tx1"/>
                </a:solidFill>
                <a:latin typeface="+mn-lt"/>
                <a:ea typeface="+mn-ea"/>
                <a:cs typeface="+mn-cs"/>
              </a:rPr>
              <a:t>L’AVANT LOI TRAVAIL</a:t>
            </a:r>
          </a:p>
          <a:p>
            <a:endParaRPr lang="fr-FR" sz="1200" kern="1200" noProof="0" dirty="0">
              <a:solidFill>
                <a:schemeClr val="tx1"/>
              </a:solidFill>
              <a:latin typeface="+mn-lt"/>
              <a:ea typeface="+mn-ea"/>
              <a:cs typeface="+mn-cs"/>
            </a:endParaRPr>
          </a:p>
          <a:p>
            <a:r>
              <a:rPr lang="fr-FR" sz="1200" kern="1200" noProof="0" dirty="0">
                <a:solidFill>
                  <a:schemeClr val="tx1"/>
                </a:solidFill>
                <a:latin typeface="+mn-lt"/>
                <a:ea typeface="+mn-ea"/>
                <a:cs typeface="+mn-cs"/>
              </a:rPr>
              <a:t>Suite à la reconnaissance de l’autonomie de l’accord de groupe par la cour</a:t>
            </a:r>
            <a:r>
              <a:rPr lang="fr-FR" sz="1200" kern="1200" baseline="0" noProof="0" dirty="0">
                <a:solidFill>
                  <a:schemeClr val="tx1"/>
                </a:solidFill>
                <a:latin typeface="+mn-lt"/>
                <a:ea typeface="+mn-ea"/>
                <a:cs typeface="+mn-cs"/>
              </a:rPr>
              <a:t> de cassation (30 avril 2003 n°01-10.027),  la loi a légalisé la </a:t>
            </a:r>
            <a:r>
              <a:rPr lang="fr-FR" sz="1200" kern="1200" baseline="0" noProof="0" dirty="0" err="1">
                <a:solidFill>
                  <a:schemeClr val="tx1"/>
                </a:solidFill>
                <a:latin typeface="+mn-lt"/>
                <a:ea typeface="+mn-ea"/>
                <a:cs typeface="+mn-cs"/>
              </a:rPr>
              <a:t>fauclté</a:t>
            </a:r>
            <a:r>
              <a:rPr lang="fr-FR" sz="1200" kern="1200" baseline="0" noProof="0" dirty="0">
                <a:solidFill>
                  <a:schemeClr val="tx1"/>
                </a:solidFill>
                <a:latin typeface="+mn-lt"/>
                <a:ea typeface="+mn-ea"/>
                <a:cs typeface="+mn-cs"/>
              </a:rPr>
              <a:t> de conclure un accord de groupe. </a:t>
            </a:r>
            <a:r>
              <a:rPr lang="fr-FR" sz="1200" kern="1200" dirty="0">
                <a:solidFill>
                  <a:schemeClr val="tx1"/>
                </a:solidFill>
                <a:effectLst/>
                <a:latin typeface="+mn-lt"/>
                <a:ea typeface="+mn-ea"/>
                <a:cs typeface="+mn-cs"/>
              </a:rPr>
              <a:t>Toutefois, depuis cette reconnaissance par la loi de 2004 et jusqu’à la loi Travail de 2016, la négociation d’accords de groupe n’a pas connu le développement que l’on aurait pu attendre (</a:t>
            </a:r>
            <a:r>
              <a:rPr lang="fr-FR" sz="1200" i="1" kern="1200" dirty="0">
                <a:solidFill>
                  <a:schemeClr val="tx1"/>
                </a:solidFill>
                <a:effectLst/>
                <a:latin typeface="+mn-lt"/>
                <a:ea typeface="+mn-ea"/>
                <a:cs typeface="+mn-cs"/>
              </a:rPr>
              <a:t>cf.</a:t>
            </a:r>
            <a:r>
              <a:rPr lang="fr-FR" sz="1200" kern="1200" dirty="0">
                <a:solidFill>
                  <a:schemeClr val="tx1"/>
                </a:solidFill>
                <a:effectLst/>
                <a:latin typeface="+mn-lt"/>
                <a:ea typeface="+mn-ea"/>
                <a:cs typeface="+mn-cs"/>
              </a:rPr>
              <a:t> l’étude d’impact citée plus bas dans le cadre de la loi du 8 août 2016). Cela tient, notamment, à la présence d’une disposition introduite par la loi de 2004 propre aux accords de groupe.</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En effet, à l’inverse de ce que prévoit la loi de 2004 concernant les accords d’entreprise, et qui figure toujours dans le Code du travail</a:t>
            </a:r>
            <a:r>
              <a:rPr lang="fr-FR" sz="1200" kern="1200" dirty="0">
                <a:solidFill>
                  <a:schemeClr val="tx1"/>
                </a:solidFill>
                <a:effectLst/>
                <a:latin typeface="+mn-lt"/>
                <a:ea typeface="+mn-ea"/>
                <a:cs typeface="+mn-cs"/>
                <a:hlinkClick r:id="rId3"/>
              </a:rPr>
              <a:t> </a:t>
            </a:r>
            <a:r>
              <a:rPr lang="fr-FR" sz="1200" kern="1200" dirty="0">
                <a:solidFill>
                  <a:schemeClr val="tx1"/>
                </a:solidFill>
                <a:effectLst/>
                <a:latin typeface="+mn-lt"/>
                <a:ea typeface="+mn-ea"/>
                <a:cs typeface="+mn-cs"/>
              </a:rPr>
              <a:t>(Article L. 2253-3) , l’accord de groupe </a:t>
            </a:r>
            <a:r>
              <a:rPr lang="fr-FR" sz="1200" i="1" kern="1200" dirty="0">
                <a:solidFill>
                  <a:schemeClr val="tx1"/>
                </a:solidFill>
                <a:effectLst/>
                <a:latin typeface="+mn-lt"/>
                <a:ea typeface="+mn-ea"/>
                <a:cs typeface="+mn-cs"/>
              </a:rPr>
              <a:t>« ne peut comporter des dispositions dérogatoires à celles applicables en vertu de conventions de branche ou d’accords professionnels dont relèvent les entreprises ou établissements appartenant à ce groupe, sauf disposition expresse de ces conventions de branche ou accords professionnels »</a:t>
            </a:r>
            <a:r>
              <a:rPr lang="fr-FR" sz="1200" kern="1200" dirty="0">
                <a:solidFill>
                  <a:schemeClr val="tx1"/>
                </a:solidFill>
                <a:effectLst/>
                <a:latin typeface="+mn-lt"/>
                <a:ea typeface="+mn-ea"/>
                <a:cs typeface="+mn-cs"/>
                <a:hlinkClick r:id="rId4"/>
              </a:rPr>
              <a:t> </a:t>
            </a:r>
            <a:r>
              <a:rPr lang="fr-FR" sz="1200" kern="1200" dirty="0">
                <a:solidFill>
                  <a:schemeClr val="tx1"/>
                </a:solidFill>
                <a:effectLst/>
                <a:latin typeface="+mn-lt"/>
                <a:ea typeface="+mn-ea"/>
                <a:cs typeface="+mn-cs"/>
              </a:rPr>
              <a:t>. (aucune ou presque convention de branche</a:t>
            </a:r>
            <a:r>
              <a:rPr lang="fr-FR" sz="1200" kern="1200" baseline="0" dirty="0">
                <a:solidFill>
                  <a:schemeClr val="tx1"/>
                </a:solidFill>
                <a:effectLst/>
                <a:latin typeface="+mn-lt"/>
                <a:ea typeface="+mn-ea"/>
                <a:cs typeface="+mn-cs"/>
              </a:rPr>
              <a:t> comporte des dispositions expresse sur ce sujet !). (</a:t>
            </a:r>
            <a:r>
              <a:rPr lang="fr-FR" sz="1200" kern="1200" dirty="0">
                <a:solidFill>
                  <a:schemeClr val="tx1"/>
                </a:solidFill>
                <a:effectLst/>
                <a:latin typeface="+mn-lt"/>
                <a:ea typeface="+mn-ea"/>
                <a:cs typeface="+mn-cs"/>
              </a:rPr>
              <a:t>et L. 2232-35)</a:t>
            </a:r>
          </a:p>
          <a:p>
            <a:endParaRPr lang="fr-FR" sz="1200" kern="1200" noProof="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Dès lors, pour un groupe, composé bien souvent d’entreprises relevant de conventions collectives différentes, conclure un accord revient à ne retenir que le mieux disant de chacune des conventions de branche.</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C’est l’un des apports de la loi du 8 août 2016 : avoir supprimé cette disposition et avoir rapproché encore plus le régime de l’accord de groupe de celui des accords d’entreprise.</a:t>
            </a:r>
          </a:p>
          <a:p>
            <a:endParaRPr lang="fr-FR" noProof="0" dirty="0"/>
          </a:p>
          <a:p>
            <a:r>
              <a:rPr lang="fr-FR" sz="1200" b="1" kern="1200" dirty="0">
                <a:solidFill>
                  <a:schemeClr val="tx1"/>
                </a:solidFill>
                <a:effectLst/>
                <a:latin typeface="+mn-lt"/>
                <a:ea typeface="+mn-ea"/>
                <a:cs typeface="+mn-cs"/>
              </a:rPr>
              <a:t>L’APRÈS LOI TRAVAIL</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L’article 23 de la loi n</a:t>
            </a:r>
            <a:r>
              <a:rPr lang="fr-FR" sz="1200" kern="1200" baseline="30000" dirty="0">
                <a:solidFill>
                  <a:schemeClr val="tx1"/>
                </a:solidFill>
                <a:effectLst/>
                <a:latin typeface="+mn-lt"/>
                <a:ea typeface="+mn-ea"/>
                <a:cs typeface="+mn-cs"/>
              </a:rPr>
              <a:t>o</a:t>
            </a:r>
            <a:r>
              <a:rPr lang="fr-FR" sz="1200" u="none" strike="noStrike" kern="1200" dirty="0">
                <a:solidFill>
                  <a:schemeClr val="tx1"/>
                </a:solidFill>
                <a:effectLst/>
                <a:latin typeface="+mn-lt"/>
                <a:ea typeface="+mn-ea"/>
                <a:cs typeface="+mn-cs"/>
              </a:rPr>
              <a:t> </a:t>
            </a:r>
            <a:r>
              <a:rPr lang="fr-FR" sz="1200" kern="1200" dirty="0">
                <a:solidFill>
                  <a:schemeClr val="tx1"/>
                </a:solidFill>
                <a:effectLst/>
                <a:latin typeface="+mn-lt"/>
                <a:ea typeface="+mn-ea"/>
                <a:cs typeface="+mn-cs"/>
              </a:rPr>
              <a:t>2016-1088 du 8 août 2016 modifie les dispositions relatives à la négociation collective au niveau du groupe.</a:t>
            </a:r>
          </a:p>
          <a:p>
            <a:r>
              <a:rPr lang="fr-FR" sz="1200" kern="1200" dirty="0">
                <a:solidFill>
                  <a:schemeClr val="tx1"/>
                </a:solidFill>
                <a:effectLst/>
                <a:latin typeface="+mn-lt"/>
                <a:ea typeface="+mn-ea"/>
                <a:cs typeface="+mn-cs"/>
              </a:rPr>
              <a:t>Le rapport du député </a:t>
            </a:r>
            <a:r>
              <a:rPr lang="fr-FR" sz="1200" kern="1200" dirty="0" err="1">
                <a:solidFill>
                  <a:schemeClr val="tx1"/>
                </a:solidFill>
                <a:effectLst/>
                <a:latin typeface="+mn-lt"/>
                <a:ea typeface="+mn-ea"/>
                <a:cs typeface="+mn-cs"/>
              </a:rPr>
              <a:t>Sirugue</a:t>
            </a:r>
            <a:r>
              <a:rPr lang="fr-FR" sz="1200" kern="1200" dirty="0">
                <a:solidFill>
                  <a:schemeClr val="tx1"/>
                </a:solidFill>
                <a:effectLst/>
                <a:latin typeface="+mn-lt"/>
                <a:ea typeface="+mn-ea"/>
                <a:cs typeface="+mn-cs"/>
              </a:rPr>
              <a:t> expose les objectifs visés par le législateur :</a:t>
            </a:r>
          </a:p>
          <a:p>
            <a:r>
              <a:rPr lang="fr-FR" sz="1200" i="1" kern="1200" dirty="0">
                <a:solidFill>
                  <a:schemeClr val="tx1"/>
                </a:solidFill>
                <a:effectLst/>
                <a:latin typeface="+mn-lt"/>
                <a:ea typeface="+mn-ea"/>
                <a:cs typeface="+mn-cs"/>
              </a:rPr>
              <a:t>« Il s’agit en premier lieu de sécuriser juridiquement les accords de groupe. Ces derniers ont été consacrés par la loi n</a:t>
            </a:r>
            <a:r>
              <a:rPr lang="fr-FR" sz="1200" i="1" kern="1200" baseline="30000" dirty="0">
                <a:solidFill>
                  <a:schemeClr val="tx1"/>
                </a:solidFill>
                <a:effectLst/>
                <a:latin typeface="+mn-lt"/>
                <a:ea typeface="+mn-ea"/>
                <a:cs typeface="+mn-cs"/>
              </a:rPr>
              <a:t>o</a:t>
            </a:r>
            <a:r>
              <a:rPr lang="fr-FR" sz="1200" i="1" kern="1200" dirty="0">
                <a:solidFill>
                  <a:schemeClr val="tx1"/>
                </a:solidFill>
                <a:effectLst/>
                <a:latin typeface="+mn-lt"/>
                <a:ea typeface="+mn-ea"/>
                <a:cs typeface="+mn-cs"/>
              </a:rPr>
              <a:t>2004-391 du 4 mai 2004 relative à la formation professionnelle tout au long de la vie et au dialogue social, afin de permettre à un groupe d’entreprises de conclure des accords sur des sujets d’intérêt commun aux personnels des entreprises du groupe. Selon l’étude d’impact, quelque 50 000 groupes sont recensés en France, qui emploient environ dix millions de salariés. Il s’agit donc d’un niveau incontournable de négociation collective.</a:t>
            </a:r>
            <a:endParaRPr lang="fr-FR"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Pourtant, les contours et la portée de l’accord de groupe sont mal définis, ce qui explique sans doute que le nombre d’accords de groupe recensé chaque année reste peu élevé : en 2014, 781 accords et avenants de groupe ont été signés, ce qui représente seulement 2 % de l’ensemble des accords et avenants conventionnels conclus la même année. »</a:t>
            </a:r>
            <a:r>
              <a:rPr lang="fr-FR" sz="1200" kern="1200" dirty="0">
                <a:solidFill>
                  <a:schemeClr val="tx1"/>
                </a:solidFill>
                <a:effectLst/>
                <a:latin typeface="+mn-lt"/>
                <a:ea typeface="+mn-ea"/>
                <a:cs typeface="+mn-cs"/>
              </a:rPr>
              <a:t> </a:t>
            </a:r>
          </a:p>
          <a:p>
            <a:endParaRPr lang="fr-FR" sz="1200" b="1" kern="1200" dirty="0">
              <a:solidFill>
                <a:schemeClr val="tx1"/>
              </a:solidFill>
              <a:effectLst/>
              <a:latin typeface="+mn-lt"/>
              <a:ea typeface="+mn-ea"/>
              <a:cs typeface="+mn-cs"/>
            </a:endParaRPr>
          </a:p>
          <a:p>
            <a:r>
              <a:rPr lang="fr-FR" sz="1200" b="1" kern="1200" dirty="0">
                <a:solidFill>
                  <a:schemeClr val="tx1"/>
                </a:solidFill>
                <a:effectLst/>
                <a:latin typeface="+mn-lt"/>
                <a:ea typeface="+mn-ea"/>
                <a:cs typeface="+mn-cs"/>
              </a:rPr>
              <a:t>• Les parties à la négociation de l’accord de groupe</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Les dispositions en la matière demeurent inchangées et réservent toujours la négociation des accords de groupe :</a:t>
            </a:r>
          </a:p>
          <a:p>
            <a:pPr lvl="0"/>
            <a:r>
              <a:rPr lang="fr-FR" sz="1200" kern="1200" dirty="0">
                <a:solidFill>
                  <a:schemeClr val="tx1"/>
                </a:solidFill>
                <a:effectLst/>
                <a:latin typeface="+mn-lt"/>
                <a:ea typeface="+mn-ea"/>
                <a:cs typeface="+mn-cs"/>
              </a:rPr>
              <a:t>à l’employeur de l’entreprise dominante ou à un ou plusieurs représentants, mandatés à cet effet par chacune des entreprises concernées ;</a:t>
            </a:r>
          </a:p>
          <a:p>
            <a:pPr lvl="0"/>
            <a:r>
              <a:rPr lang="fr-FR" sz="1200" kern="1200" dirty="0">
                <a:solidFill>
                  <a:schemeClr val="tx1"/>
                </a:solidFill>
                <a:effectLst/>
                <a:latin typeface="+mn-lt"/>
                <a:ea typeface="+mn-ea"/>
                <a:cs typeface="+mn-cs"/>
              </a:rPr>
              <a:t>et aux organisations syndicales de salariés représentatives dans le groupe ou dans l’ensemble des entreprises concernées. Il y a toutefois une évolution légale concernant la notion d’organisation syndicale représentative puisqu’il doit s’agir des organisations représentatives </a:t>
            </a:r>
            <a:r>
              <a:rPr lang="fr-FR" sz="1200" i="1" kern="1200" dirty="0">
                <a:solidFill>
                  <a:schemeClr val="tx1"/>
                </a:solidFill>
                <a:effectLst/>
                <a:latin typeface="+mn-lt"/>
                <a:ea typeface="+mn-ea"/>
                <a:cs typeface="+mn-cs"/>
              </a:rPr>
              <a:t>« à l’échelle de l’ensemble des entreprises comprises dans le périmètre de cet accord »</a:t>
            </a:r>
            <a:r>
              <a:rPr lang="fr-FR" sz="1200" kern="1200" dirty="0">
                <a:solidFill>
                  <a:schemeClr val="tx1"/>
                </a:solidFill>
                <a:effectLst/>
                <a:latin typeface="+mn-lt"/>
                <a:ea typeface="+mn-ea"/>
                <a:cs typeface="+mn-cs"/>
              </a:rPr>
              <a:t> </a:t>
            </a:r>
            <a:r>
              <a:rPr lang="fr-FR" sz="1200" kern="1200" dirty="0">
                <a:solidFill>
                  <a:schemeClr val="tx1"/>
                </a:solidFill>
                <a:effectLst/>
                <a:latin typeface="+mn-lt"/>
                <a:ea typeface="+mn-ea"/>
                <a:cs typeface="+mn-cs"/>
                <a:hlinkClick r:id="rId5"/>
              </a:rPr>
              <a:t>(</a:t>
            </a:r>
            <a:r>
              <a:rPr lang="fr-FR" sz="1200" kern="1200" dirty="0">
                <a:solidFill>
                  <a:schemeClr val="tx1"/>
                </a:solidFill>
                <a:effectLst/>
                <a:latin typeface="+mn-lt"/>
                <a:ea typeface="+mn-ea"/>
                <a:cs typeface="+mn-cs"/>
              </a:rPr>
              <a:t>Deuxième alinéa de l’article L. 2232-32</a:t>
            </a:r>
            <a:r>
              <a:rPr lang="fr-FR" sz="1200" kern="1200" dirty="0">
                <a:solidFill>
                  <a:schemeClr val="tx1"/>
                </a:solidFill>
                <a:effectLst/>
                <a:latin typeface="+mn-lt"/>
                <a:ea typeface="+mn-ea"/>
                <a:cs typeface="+mn-cs"/>
                <a:hlinkClick r:id="rId5"/>
              </a:rPr>
              <a:t>) </a:t>
            </a:r>
            <a:r>
              <a:rPr lang="fr-FR" sz="1200" kern="1200" dirty="0">
                <a:solidFill>
                  <a:schemeClr val="tx1"/>
                </a:solidFill>
                <a:effectLst/>
                <a:latin typeface="+mn-lt"/>
                <a:ea typeface="+mn-ea"/>
                <a:cs typeface="+mn-cs"/>
              </a:rPr>
              <a:t>; ce qui exclut donc les organisations syndicales qui seraient représentatives au sein d’un périmètre plus restreint que celui de l’accord envisagé.</a:t>
            </a:r>
          </a:p>
          <a:p>
            <a:pPr lvl="0"/>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Il est néanmoins précisé que toutes les organisations syndicales de salariés représentatives </a:t>
            </a:r>
            <a:r>
              <a:rPr lang="fr-FR" sz="1200" i="1" kern="1200" dirty="0">
                <a:solidFill>
                  <a:schemeClr val="tx1"/>
                </a:solidFill>
                <a:effectLst/>
                <a:latin typeface="+mn-lt"/>
                <a:ea typeface="+mn-ea"/>
                <a:cs typeface="+mn-cs"/>
              </a:rPr>
              <a:t>« dans chacune des entreprises ou chacun des établissements compris dans le périmètre de l’accord »</a:t>
            </a:r>
            <a:r>
              <a:rPr lang="fr-FR" sz="1200" kern="1200" dirty="0">
                <a:solidFill>
                  <a:schemeClr val="tx1"/>
                </a:solidFill>
                <a:effectLst/>
                <a:latin typeface="+mn-lt"/>
                <a:ea typeface="+mn-ea"/>
                <a:cs typeface="+mn-cs"/>
              </a:rPr>
              <a:t>, même si elles ne sont pas représentatives à l’échelle du groupe, doivent être informées préalablement de l’ouverture d’une négociation.</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On notera par ailleurs que le législateur vient préciser les modalités d’appréciation de la représentativité syndicale au niveau du groupe ou d’une partie du groupe.</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Si le principe de l’appréciation de la représentativité au niveau du groupe par addition des résultats obtenus dans chacune des entreprises ou des établissements compris dans le champ de l’accord conclu au niveau du groupe est maintenu, le texte</a:t>
            </a:r>
            <a:r>
              <a:rPr lang="fr-FR" sz="1200" kern="1200" dirty="0">
                <a:solidFill>
                  <a:schemeClr val="tx1"/>
                </a:solidFill>
                <a:effectLst/>
                <a:latin typeface="+mn-lt"/>
                <a:ea typeface="+mn-ea"/>
                <a:cs typeface="+mn-cs"/>
                <a:hlinkClick r:id="rId6"/>
              </a:rPr>
              <a:t>(</a:t>
            </a:r>
            <a:r>
              <a:rPr lang="fr-FR" sz="1200" kern="1200" dirty="0">
                <a:solidFill>
                  <a:schemeClr val="tx1"/>
                </a:solidFill>
                <a:effectLst/>
                <a:latin typeface="+mn-lt"/>
                <a:ea typeface="+mn-ea"/>
                <a:cs typeface="+mn-cs"/>
              </a:rPr>
              <a:t>Art. L. 2122-4</a:t>
            </a:r>
            <a:r>
              <a:rPr lang="fr-FR" sz="1200" kern="1200" dirty="0">
                <a:solidFill>
                  <a:schemeClr val="tx1"/>
                </a:solidFill>
                <a:effectLst/>
                <a:latin typeface="+mn-lt"/>
                <a:ea typeface="+mn-ea"/>
                <a:cs typeface="+mn-cs"/>
                <a:hlinkClick r:id="rId6"/>
              </a:rPr>
              <a:t>) </a:t>
            </a:r>
            <a:r>
              <a:rPr lang="fr-FR" sz="1200" kern="1200" dirty="0">
                <a:solidFill>
                  <a:schemeClr val="tx1"/>
                </a:solidFill>
                <a:effectLst/>
                <a:latin typeface="+mn-lt"/>
                <a:ea typeface="+mn-ea"/>
                <a:cs typeface="+mn-cs"/>
              </a:rPr>
              <a:t>apporte des précisions quant aux élections à prendre en compte pour procéder au décompte. Le texte, d’une lecture abrupte, distingue plusieurs hypothèses :</a:t>
            </a:r>
          </a:p>
          <a:p>
            <a:endParaRPr lang="fr-FR" sz="1200" kern="1200" dirty="0">
              <a:solidFill>
                <a:schemeClr val="tx1"/>
              </a:solidFill>
              <a:effectLst/>
              <a:latin typeface="+mn-lt"/>
              <a:ea typeface="+mn-ea"/>
              <a:cs typeface="+mn-cs"/>
            </a:endParaRPr>
          </a:p>
          <a:p>
            <a:pPr marL="171450" lvl="0" indent="-171450">
              <a:buFontTx/>
              <a:buChar char="-"/>
            </a:pPr>
            <a:r>
              <a:rPr lang="fr-FR" sz="1200" kern="1200" dirty="0">
                <a:solidFill>
                  <a:schemeClr val="tx1"/>
                </a:solidFill>
                <a:effectLst/>
                <a:latin typeface="+mn-lt"/>
                <a:ea typeface="+mn-ea"/>
                <a:cs typeface="+mn-cs"/>
              </a:rPr>
              <a:t>soit le périmètre du nouvel accord est différent de celui d’un accord conclu au cours du cycle électoral immédiatement antérieur ;</a:t>
            </a:r>
          </a:p>
          <a:p>
            <a:pPr marL="171450" lvl="0" indent="-171450">
              <a:buFontTx/>
              <a:buChar char="-"/>
            </a:pPr>
            <a:endParaRPr lang="fr-FR" sz="1200" kern="1200" dirty="0">
              <a:solidFill>
                <a:schemeClr val="tx1"/>
              </a:solidFill>
              <a:effectLst/>
              <a:latin typeface="+mn-lt"/>
              <a:ea typeface="+mn-ea"/>
              <a:cs typeface="+mn-cs"/>
            </a:endParaRPr>
          </a:p>
          <a:p>
            <a:pPr marL="171450" lvl="0" indent="-171450">
              <a:buFontTx/>
              <a:buChar char="-"/>
            </a:pPr>
            <a:r>
              <a:rPr lang="fr-FR" sz="1200" kern="1200" dirty="0">
                <a:solidFill>
                  <a:schemeClr val="tx1"/>
                </a:solidFill>
                <a:effectLst/>
                <a:latin typeface="+mn-lt"/>
                <a:ea typeface="+mn-ea"/>
                <a:cs typeface="+mn-cs"/>
              </a:rPr>
              <a:t>soit aucun accord de groupe n’a été conclu antérieurement.</a:t>
            </a:r>
          </a:p>
          <a:p>
            <a:pPr marL="0" lvl="0" indent="0">
              <a:buFontTx/>
              <a:buNone/>
            </a:pP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Dans ces deux premières hypothèses, il convient de prendre en compte les dernières élections qui se sont déroulées au sein de chacune des entités incluses dans le périmètre de la négociation, sans tenir compte de la notion de cycle électoral.</a:t>
            </a:r>
          </a:p>
          <a:p>
            <a:endParaRPr lang="fr-FR" sz="1200" kern="1200" dirty="0">
              <a:solidFill>
                <a:schemeClr val="tx1"/>
              </a:solidFill>
              <a:effectLst/>
              <a:latin typeface="+mn-lt"/>
              <a:ea typeface="+mn-ea"/>
              <a:cs typeface="+mn-cs"/>
            </a:endParaRPr>
          </a:p>
          <a:p>
            <a:pPr marL="171450" indent="-171450">
              <a:buFontTx/>
              <a:buChar char="-"/>
            </a:pPr>
            <a:r>
              <a:rPr lang="fr-FR" sz="1200" kern="1200" dirty="0">
                <a:solidFill>
                  <a:schemeClr val="tx1"/>
                </a:solidFill>
                <a:effectLst/>
                <a:latin typeface="+mn-lt"/>
                <a:ea typeface="+mn-ea"/>
                <a:cs typeface="+mn-cs"/>
              </a:rPr>
              <a:t>soit la négociation concerne un périmètre identique à celui d’un accord conclu lors du cycle électoral immédiatement antérieur au cycle électoral en cours (et peu importe que l’objet des accords soit ou non le même) ; les élections à prendre en compte diffèrent selon que la totalité des élections du cycle en cours ont, ou non, eu lieu en même temps dans l’ensemble des filiales. Ainsi, si les élections se sont tenues à des dates différentes, ce qui sera à l’évidence le plus fréquent, il faut prendre en compte les dernières élections intervenues au cours du cycle précédant le cycle de conclusion. À l’inverse, si les élections se sont tenues à la même date, ce sont les dernières élections qui se sont tenues lors du cycle en cours qu’il convient de retenir.</a:t>
            </a:r>
          </a:p>
          <a:p>
            <a:pPr marL="171450" indent="-171450">
              <a:buFontTx/>
              <a:buChar char="-"/>
            </a:pP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Avouons qu’il y a plus simple !</a:t>
            </a:r>
          </a:p>
          <a:p>
            <a:endParaRPr lang="fr-FR" sz="1200" kern="1200" dirty="0">
              <a:solidFill>
                <a:schemeClr val="tx1"/>
              </a:solidFill>
              <a:effectLst/>
              <a:latin typeface="+mn-lt"/>
              <a:ea typeface="+mn-ea"/>
              <a:cs typeface="+mn-cs"/>
            </a:endParaRPr>
          </a:p>
          <a:p>
            <a:r>
              <a:rPr lang="fr-FR" sz="1200" b="1" kern="1200" dirty="0">
                <a:solidFill>
                  <a:schemeClr val="tx1"/>
                </a:solidFill>
                <a:effectLst/>
                <a:latin typeface="+mn-lt"/>
                <a:ea typeface="+mn-ea"/>
                <a:cs typeface="+mn-cs"/>
              </a:rPr>
              <a:t>• L’objet des négociations au niveau du groupe</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Même si précédemment aucune disposition ne limitait en tant que telle l’objet de la négociation, on doit noter que le législateur de 2016 a nettement élargi le champ de la négociation de groupe en prévoyant que </a:t>
            </a:r>
            <a:r>
              <a:rPr lang="fr-FR" sz="1200" i="1" kern="1200" dirty="0">
                <a:solidFill>
                  <a:schemeClr val="tx1"/>
                </a:solidFill>
                <a:effectLst/>
                <a:latin typeface="+mn-lt"/>
                <a:ea typeface="+mn-ea"/>
                <a:cs typeface="+mn-cs"/>
              </a:rPr>
              <a:t>« L’ensemble des négociations prévues par le présent code au niveau de l’entreprise peuvent être engagées et conclues au niveau du groupe dans les mêmes conditions... »</a:t>
            </a:r>
            <a:r>
              <a:rPr lang="fr-FR" sz="1200" kern="1200" dirty="0">
                <a:solidFill>
                  <a:schemeClr val="tx1"/>
                </a:solidFill>
                <a:effectLst/>
                <a:latin typeface="+mn-lt"/>
                <a:ea typeface="+mn-ea"/>
                <a:cs typeface="+mn-cs"/>
              </a:rPr>
              <a:t> (L.2232-33</a:t>
            </a:r>
            <a:r>
              <a:rPr lang="fr-FR" sz="1200" kern="1200" baseline="0" dirty="0">
                <a:solidFill>
                  <a:schemeClr val="tx1"/>
                </a:solidFill>
                <a:effectLst/>
                <a:latin typeface="+mn-lt"/>
                <a:ea typeface="+mn-ea"/>
                <a:cs typeface="+mn-cs"/>
              </a:rPr>
              <a:t> al 1)</a:t>
            </a:r>
            <a:endParaRPr lang="fr-FR" sz="1200" kern="1200" dirty="0">
              <a:solidFill>
                <a:schemeClr val="tx1"/>
              </a:solidFill>
              <a:effectLst/>
              <a:latin typeface="+mn-lt"/>
              <a:ea typeface="+mn-ea"/>
              <a:cs typeface="+mn-cs"/>
            </a:endParaRP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Mais ce sont surtout les deux autres alinéas de l’article L. 2232-33 portant sur les négociations obligatoires qui appellent plusieurs observations.</a:t>
            </a:r>
          </a:p>
          <a:p>
            <a:endParaRPr lang="fr-FR"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Il est tout d’abord prévu qu’un accord de groupe sur la méthode de négociations, prévu à l’article L. 2222-3-1</a:t>
            </a:r>
            <a:r>
              <a:rPr lang="fr-FR" sz="1200" kern="1200" dirty="0">
                <a:solidFill>
                  <a:schemeClr val="tx1"/>
                </a:solidFill>
                <a:effectLst/>
                <a:latin typeface="+mn-lt"/>
                <a:ea typeface="+mn-ea"/>
                <a:cs typeface="+mn-cs"/>
                <a:hlinkClick r:id="rId7"/>
              </a:rPr>
              <a:t> (</a:t>
            </a:r>
            <a:r>
              <a:rPr lang="fr-FR" sz="1200" kern="1200" dirty="0">
                <a:solidFill>
                  <a:schemeClr val="tx1"/>
                </a:solidFill>
                <a:effectLst/>
                <a:latin typeface="+mn-lt"/>
                <a:ea typeface="+mn-ea"/>
                <a:cs typeface="+mn-cs"/>
              </a:rPr>
              <a:t>Art. L. 2222-3-1, al. 1</a:t>
            </a:r>
            <a:r>
              <a:rPr lang="fr-FR" sz="1200" kern="1200" baseline="30000" dirty="0">
                <a:solidFill>
                  <a:schemeClr val="tx1"/>
                </a:solidFill>
                <a:effectLst/>
                <a:latin typeface="+mn-lt"/>
                <a:ea typeface="+mn-ea"/>
                <a:cs typeface="+mn-cs"/>
              </a:rPr>
              <a:t>er</a:t>
            </a:r>
            <a:r>
              <a:rPr lang="fr-FR" sz="1200" kern="1200" dirty="0">
                <a:solidFill>
                  <a:schemeClr val="tx1"/>
                </a:solidFill>
                <a:effectLst/>
                <a:latin typeface="+mn-lt"/>
                <a:ea typeface="+mn-ea"/>
                <a:cs typeface="+mn-cs"/>
              </a:rPr>
              <a:t> « Une convention ou un accord collectif peut définir la méthode permettant à la négociation de s’accomplir dans des conditions de loyauté et de confiance mutuelle entre les parties. »</a:t>
            </a:r>
          </a:p>
          <a:p>
            <a:r>
              <a:rPr lang="fr-FR" sz="1200" kern="1200" dirty="0">
                <a:solidFill>
                  <a:schemeClr val="tx1"/>
                </a:solidFill>
                <a:effectLst/>
                <a:latin typeface="+mn-lt"/>
                <a:ea typeface="+mn-ea"/>
                <a:cs typeface="+mn-cs"/>
                <a:hlinkClick r:id="rId7"/>
              </a:rPr>
              <a:t>) </a:t>
            </a:r>
            <a:r>
              <a:rPr lang="fr-FR" sz="1200" kern="1200" dirty="0">
                <a:solidFill>
                  <a:schemeClr val="tx1"/>
                </a:solidFill>
                <a:effectLst/>
                <a:latin typeface="+mn-lt"/>
                <a:ea typeface="+mn-ea"/>
                <a:cs typeface="+mn-cs"/>
              </a:rPr>
              <a:t>, peut prévoir que l’engagement de la négociation obligatoire au niveau du groupe dispense les entreprises le composant d’engager elles-mêmes cette négociation. Cependant une telle négociation doit être expressément prévue par l’accord de groupe sur la méthode.</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C’est à l’évidence une disposition très intéressante et qui est sans doute promise à un certain succès. Ce d’autant que, si l’accord sur la méthode doit définir les thèmes pour lesquels cette dérogation est possible, ce sont toutes les négociations obligatoires qui peuvent être potentiellement concernées : sur la rémunération, le temps de travail et le partage de la valeur ajoutée dans l’entreprise (« bloc 1 »), sur l’égalité professionnelle entre les femmes et les hommes et la qualité de vie au travail (« bloc 2 »), et enfin tous les trois ans (et pour les entreprises d’au moins trois cents salariés) sur la gestion des emplois et des parcours professionnels (« bloc 3 »)</a:t>
            </a:r>
            <a:r>
              <a:rPr lang="fr-FR" sz="1200" kern="1200" dirty="0">
                <a:solidFill>
                  <a:schemeClr val="tx1"/>
                </a:solidFill>
                <a:effectLst/>
                <a:latin typeface="+mn-lt"/>
                <a:ea typeface="+mn-ea"/>
                <a:cs typeface="+mn-cs"/>
                <a:hlinkClick r:id="rId8"/>
              </a:rPr>
              <a:t> </a:t>
            </a:r>
            <a:r>
              <a:rPr lang="fr-FR" sz="1200" kern="1200" dirty="0">
                <a:solidFill>
                  <a:schemeClr val="tx1"/>
                </a:solidFill>
                <a:effectLst/>
                <a:latin typeface="+mn-lt"/>
                <a:ea typeface="+mn-ea"/>
                <a:cs typeface="+mn-cs"/>
              </a:rPr>
              <a:t>.</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On notera que la dispense vise l’engagement des négociations au niveau du groupe peu importe que celles-ci aient ou non abouti.</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Tel n’est pas le cas dans l’hypothèse visée par le 3</a:t>
            </a:r>
            <a:r>
              <a:rPr lang="fr-FR" sz="1200" kern="1200" baseline="30000" dirty="0">
                <a:solidFill>
                  <a:schemeClr val="tx1"/>
                </a:solidFill>
                <a:effectLst/>
                <a:latin typeface="+mn-lt"/>
                <a:ea typeface="+mn-ea"/>
                <a:cs typeface="+mn-cs"/>
              </a:rPr>
              <a:t>e</a:t>
            </a:r>
            <a:r>
              <a:rPr lang="fr-FR" sz="1200" kern="1200" dirty="0">
                <a:solidFill>
                  <a:schemeClr val="tx1"/>
                </a:solidFill>
                <a:effectLst/>
                <a:latin typeface="+mn-lt"/>
                <a:ea typeface="+mn-ea"/>
                <a:cs typeface="+mn-cs"/>
              </a:rPr>
              <a:t> et dernier alinéa de l’article L. 2232-33 : </a:t>
            </a:r>
            <a:r>
              <a:rPr lang="fr-FR" sz="1200" i="1" kern="1200" dirty="0">
                <a:solidFill>
                  <a:schemeClr val="tx1"/>
                </a:solidFill>
                <a:effectLst/>
                <a:latin typeface="+mn-lt"/>
                <a:ea typeface="+mn-ea"/>
                <a:cs typeface="+mn-cs"/>
              </a:rPr>
              <a:t>« Les entreprises sont également dispensées d’engager une négociation obligatoire prévue au chapitre II du titre IV du présent livre lorsqu’un accord portant sur le même thème a été conclu au niveau du groupe et remplit les conditions prévues par la loi. »</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En effet, les entreprises du groupe peuvent être dispensées de négociation obligatoire même sans qu’un accord sur la méthode de négociation n’ait été conclu au niveau du groupe mais uniquement si un accord NAO a été conclu au niveau du groupe. Il ne s’agit donc plus simplement que les négociations aient été engagées à ce niveau, il est nécessaire qu’elles se soient soldées par un accord.</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On comprend la logique « en cascade » des deux derniers alinéas de l’article L. 2232-33, mais il faut bien avouer que le second cas de dispense nous paraît moins probable (ce qui ne signifie pas qu’il ne présente pas d’intérêt). En effet, si l’on admet qu’un accord de groupe est intervenu au niveau du groupe sur la rémunération, et uniquement sur ce point, peut-on considérer que les entreprises du groupe sont dispensées de la négociation sur la totalité du bloc 1 relatif à la rémunération, au temps de travail et au partage de la valeur ajoutée dans l’entreprise ? Nous ne le pensons pas car ce « bloc » de négociation comprend d’autres thématiques qui n’auront pas, dans cet exemple, fait l’objet d’un accord au niveau du groupe.</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Enfin, on rappellera également la disparition de l’ancienne rédaction de l’article L. 2232-35 (article L. 132-19-1, al. 3 après la loi de 2004 jusqu’à la recodification de 2008) évoquée plus haut qui limitait, </a:t>
            </a:r>
            <a:r>
              <a:rPr lang="fr-FR" sz="1200" i="1" kern="1200" dirty="0">
                <a:solidFill>
                  <a:schemeClr val="tx1"/>
                </a:solidFill>
                <a:effectLst/>
                <a:latin typeface="+mn-lt"/>
                <a:ea typeface="+mn-ea"/>
                <a:cs typeface="+mn-cs"/>
              </a:rPr>
              <a:t>de facto</a:t>
            </a:r>
            <a:r>
              <a:rPr lang="fr-FR" sz="1200" kern="1200" dirty="0">
                <a:solidFill>
                  <a:schemeClr val="tx1"/>
                </a:solidFill>
                <a:effectLst/>
                <a:latin typeface="+mn-lt"/>
                <a:ea typeface="+mn-ea"/>
                <a:cs typeface="+mn-cs"/>
              </a:rPr>
              <a:t>, le champ des accords de groupe en leur interdisant de déroger aux accords de branche sauf clause expresse l’autorisant.</a:t>
            </a:r>
          </a:p>
          <a:p>
            <a:endParaRPr lang="fr-FR" sz="1200" kern="1200" dirty="0">
              <a:solidFill>
                <a:schemeClr val="tx1"/>
              </a:solidFill>
              <a:effectLst/>
              <a:latin typeface="+mn-lt"/>
              <a:ea typeface="+mn-ea"/>
              <a:cs typeface="+mn-cs"/>
            </a:endParaRPr>
          </a:p>
          <a:p>
            <a:r>
              <a:rPr lang="fr-FR" sz="1200" b="1" kern="1200" dirty="0">
                <a:solidFill>
                  <a:schemeClr val="tx1"/>
                </a:solidFill>
                <a:effectLst/>
                <a:latin typeface="+mn-lt"/>
                <a:ea typeface="+mn-ea"/>
                <a:cs typeface="+mn-cs"/>
              </a:rPr>
              <a:t>• Le contenu de l’accord</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Sur ce point les choses sont simples puisque le nouvel article L. 2232-35 dispose que </a:t>
            </a:r>
            <a:r>
              <a:rPr lang="fr-FR" sz="1200" i="1" kern="1200" dirty="0">
                <a:solidFill>
                  <a:schemeClr val="tx1"/>
                </a:solidFill>
                <a:effectLst/>
                <a:latin typeface="+mn-lt"/>
                <a:ea typeface="+mn-ea"/>
                <a:cs typeface="+mn-cs"/>
              </a:rPr>
              <a:t>« Les accords conclus en application de la présente section sont soumis aux conditions de forme, de notification et de dépôt prévues aux sections II et III du chapitre I</a:t>
            </a:r>
            <a:r>
              <a:rPr lang="fr-FR" sz="1200" i="1" kern="1200" baseline="30000" dirty="0">
                <a:solidFill>
                  <a:schemeClr val="tx1"/>
                </a:solidFill>
                <a:effectLst/>
                <a:latin typeface="+mn-lt"/>
                <a:ea typeface="+mn-ea"/>
                <a:cs typeface="+mn-cs"/>
              </a:rPr>
              <a:t>er</a:t>
            </a:r>
            <a:r>
              <a:rPr lang="fr-FR" sz="1200" i="1" kern="1200" dirty="0">
                <a:solidFill>
                  <a:schemeClr val="tx1"/>
                </a:solidFill>
                <a:effectLst/>
                <a:latin typeface="+mn-lt"/>
                <a:ea typeface="+mn-ea"/>
                <a:cs typeface="+mn-cs"/>
              </a:rPr>
              <a:t> du présent titre. »</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Ce qui signifie que les nouvelles dispositions relatives à l’insertion d’un préambule, d’une clause de suivi et d’une clause de rendez-vous, sont applicables quel que soit le niveau de conclusion de l’accord.</a:t>
            </a:r>
          </a:p>
          <a:p>
            <a:endParaRPr lang="fr-FR" sz="1200" kern="1200" dirty="0">
              <a:solidFill>
                <a:schemeClr val="tx1"/>
              </a:solidFill>
              <a:effectLst/>
              <a:latin typeface="+mn-lt"/>
              <a:ea typeface="+mn-ea"/>
              <a:cs typeface="+mn-cs"/>
            </a:endParaRPr>
          </a:p>
          <a:p>
            <a:r>
              <a:rPr lang="fr-FR" sz="1200" b="1" kern="1200" dirty="0">
                <a:solidFill>
                  <a:schemeClr val="tx1"/>
                </a:solidFill>
                <a:effectLst/>
                <a:latin typeface="+mn-lt"/>
                <a:ea typeface="+mn-ea"/>
                <a:cs typeface="+mn-cs"/>
              </a:rPr>
              <a:t>• Conditions de validité de l’accord de groupe</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Les conditions de validité qui résultent des modifications de l’article L. 2232-12 du Code du travail, lorsqu’elles entreront en vigueur, sont transposées aux conditions de validité des accords de groupe.</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Les nouvelles dispositions de l’article L. 2232-34 prévoient en effet que </a:t>
            </a:r>
            <a:r>
              <a:rPr lang="fr-FR" sz="1200" i="1" kern="1200" dirty="0">
                <a:solidFill>
                  <a:schemeClr val="tx1"/>
                </a:solidFill>
                <a:effectLst/>
                <a:latin typeface="+mn-lt"/>
                <a:ea typeface="+mn-ea"/>
                <a:cs typeface="+mn-cs"/>
              </a:rPr>
              <a:t>« La validité d’un accord conclu au sein de tout ou partie d’un groupe est appréciée selon les conditions prévues aux articles L. 2232-12 et L. 2232-13. Les taux de 30 % et de 50 % mentionnés aux mêmes articles sont appréciés à l’échelle de l’ensemble des entreprises ou établissements compris dans le périmètre de cet accord. La consultation des salariés, le cas échéant, est également effectuée dans ce périmètre. »</a:t>
            </a:r>
          </a:p>
          <a:p>
            <a:endParaRPr lang="fr-FR"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Ainsi, sur la durée du travail, les repos et les congés, l’accord de groupe sera soumis dès le 1</a:t>
            </a:r>
            <a:r>
              <a:rPr lang="fr-FR" sz="1200" kern="1200" baseline="30000" dirty="0">
                <a:solidFill>
                  <a:schemeClr val="tx1"/>
                </a:solidFill>
                <a:effectLst/>
                <a:latin typeface="+mn-lt"/>
                <a:ea typeface="+mn-ea"/>
                <a:cs typeface="+mn-cs"/>
              </a:rPr>
              <a:t>er</a:t>
            </a:r>
            <a:r>
              <a:rPr lang="fr-FR" sz="1200" kern="1200" dirty="0">
                <a:solidFill>
                  <a:schemeClr val="tx1"/>
                </a:solidFill>
                <a:effectLst/>
                <a:latin typeface="+mn-lt"/>
                <a:ea typeface="+mn-ea"/>
                <a:cs typeface="+mn-cs"/>
              </a:rPr>
              <a:t> janvier 2017 à la règle de l’accord majoritaire, alors que sur les autres thèmes la logique de l’accord minoritaire avec droit d’opposition demeure tout au moins jusqu’au 1</a:t>
            </a:r>
            <a:r>
              <a:rPr lang="fr-FR" sz="1200" kern="1200" baseline="30000" dirty="0">
                <a:solidFill>
                  <a:schemeClr val="tx1"/>
                </a:solidFill>
                <a:effectLst/>
                <a:latin typeface="+mn-lt"/>
                <a:ea typeface="+mn-ea"/>
                <a:cs typeface="+mn-cs"/>
              </a:rPr>
              <a:t>er</a:t>
            </a:r>
            <a:r>
              <a:rPr lang="fr-FR" sz="1200" kern="1200" dirty="0">
                <a:solidFill>
                  <a:schemeClr val="tx1"/>
                </a:solidFill>
                <a:effectLst/>
                <a:latin typeface="+mn-lt"/>
                <a:ea typeface="+mn-ea"/>
                <a:cs typeface="+mn-cs"/>
              </a:rPr>
              <a:t> septembre 2019</a:t>
            </a:r>
            <a:r>
              <a:rPr lang="fr-FR" sz="1200" kern="1200" dirty="0">
                <a:solidFill>
                  <a:schemeClr val="tx1"/>
                </a:solidFill>
                <a:effectLst/>
                <a:latin typeface="+mn-lt"/>
                <a:ea typeface="+mn-ea"/>
                <a:cs typeface="+mn-cs"/>
                <a:hlinkClick r:id="rId9"/>
              </a:rPr>
              <a:t> (</a:t>
            </a:r>
            <a:r>
              <a:rPr lang="fr-FR" sz="1200" b="1" kern="1200" dirty="0">
                <a:solidFill>
                  <a:schemeClr val="tx1"/>
                </a:solidFill>
                <a:effectLst/>
                <a:latin typeface="+mn-lt"/>
                <a:ea typeface="+mn-ea"/>
                <a:cs typeface="+mn-cs"/>
              </a:rPr>
              <a:t>Attention à l’accord qui, sur le fondement de l’article L. 2222-3 du Code du travail, définit le calendrier des négociations, y compris en adaptant les périodicités des négociations obligatoires. Ces accords sont déjà soumis à la règle majoritaire.)</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kern="1200" dirty="0">
              <a:solidFill>
                <a:schemeClr val="tx1"/>
              </a:solidFill>
              <a:effectLst/>
              <a:latin typeface="+mn-lt"/>
              <a:ea typeface="+mn-ea"/>
              <a:cs typeface="+mn-cs"/>
            </a:endParaRPr>
          </a:p>
          <a:p>
            <a:r>
              <a:rPr lang="fr-FR" sz="1200" b="1" kern="1200" dirty="0">
                <a:solidFill>
                  <a:schemeClr val="tx1"/>
                </a:solidFill>
                <a:effectLst/>
                <a:latin typeface="+mn-lt"/>
                <a:ea typeface="+mn-ea"/>
                <a:cs typeface="+mn-cs"/>
              </a:rPr>
              <a:t>• Portée de la négociation au niveau du groupe</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Le nouvel article L. 2253-5 du Code du travail dispose : </a:t>
            </a:r>
            <a:r>
              <a:rPr lang="fr-FR" sz="1200" i="1" kern="1200" dirty="0">
                <a:solidFill>
                  <a:schemeClr val="tx1"/>
                </a:solidFill>
                <a:effectLst/>
                <a:latin typeface="+mn-lt"/>
                <a:ea typeface="+mn-ea"/>
                <a:cs typeface="+mn-cs"/>
              </a:rPr>
              <a:t>« Lorsqu’un accord conclu dans tout ou partie d’un groupe le prévoit expressément, ses stipulations se substituent aux stipulations ayant le même objet des conventions ou accords conclus antérieurement ou postérieurement dans les entreprises ou les établissements compris dans le périmètre de cet accord. »</a:t>
            </a:r>
            <a:r>
              <a:rPr lang="fr-FR" sz="1200" kern="1200" dirty="0">
                <a:solidFill>
                  <a:schemeClr val="tx1"/>
                </a:solidFill>
                <a:effectLst/>
                <a:latin typeface="+mn-lt"/>
                <a:ea typeface="+mn-ea"/>
                <a:cs typeface="+mn-cs"/>
              </a:rPr>
              <a:t> </a:t>
            </a:r>
            <a:r>
              <a:rPr lang="fr-FR" sz="1200" kern="1200" dirty="0">
                <a:solidFill>
                  <a:schemeClr val="tx1"/>
                </a:solidFill>
                <a:effectLst/>
                <a:latin typeface="+mn-lt"/>
                <a:ea typeface="+mn-ea"/>
                <a:cs typeface="+mn-cs"/>
                <a:hlinkClick r:id="rId10"/>
              </a:rPr>
              <a:t>(</a:t>
            </a:r>
            <a:r>
              <a:rPr lang="fr-FR" sz="1200" kern="1200" dirty="0">
                <a:solidFill>
                  <a:schemeClr val="tx1"/>
                </a:solidFill>
                <a:effectLst/>
                <a:latin typeface="+mn-lt"/>
                <a:ea typeface="+mn-ea"/>
                <a:cs typeface="+mn-cs"/>
              </a:rPr>
              <a:t>Il est prévu une disposition équivalente pour les accords d’entreprise à l’égard des accords d’établissement à l’article L. 2253-6</a:t>
            </a:r>
            <a:r>
              <a:rPr lang="fr-FR" sz="1200" kern="1200" dirty="0">
                <a:solidFill>
                  <a:schemeClr val="tx1"/>
                </a:solidFill>
                <a:effectLst/>
                <a:latin typeface="+mn-lt"/>
                <a:ea typeface="+mn-ea"/>
                <a:cs typeface="+mn-cs"/>
                <a:hlinkClick r:id="rId10"/>
              </a:rPr>
              <a:t>)</a:t>
            </a:r>
            <a:endParaRPr lang="fr-FR" sz="1200" kern="1200" dirty="0">
              <a:solidFill>
                <a:schemeClr val="tx1"/>
              </a:solidFill>
              <a:effectLst/>
              <a:latin typeface="+mn-lt"/>
              <a:ea typeface="+mn-ea"/>
              <a:cs typeface="+mn-cs"/>
            </a:endParaRP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On comprend aisément l’intérêt d’une telle disposition notamment dans l’optique d’harmoniser la politique sociale au niveau d’un groupe en permettant aux négociateurs d’encadrer (on insistera volontiers sur le fait que seule une clause expresse le permet) les accords d’entreprise passés et à venir. Toutefois, cette disposition suscite quelques interrogations et l’utilisation de cette faculté devra être prudente.</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Ainsi, les partenaires sociaux au niveau de l’entreprise pourraient légitimement se sentir flouer de ne pas voir leur négociation respectée. Que dire alors lorsque, comme c’est bien souvent le cas, les « équilibres syndicaux » sont différents entre l’entreprise et le groupe ?</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Imagine-t-on un accord d’anticipation conclu dans le cadre d’un transfert, fruit d’une négociation ayant, surtout, vocation à rassurer les salariés transférés, « écrasé » ensuite par un accord conclu au niveau du groupe ?</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On sait qu’un accord est le fruit d’un équilibre, d’un compromis, trouvé au niveau où il a été négocié. Comment dès lors peut-il être réellement pris en compte dans le cadre d’une négociation de groupe ?</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Enfin, il peut sembler contradictoire, d’une part, de privilégier le niveau de négociation le plus proche du terrain avec la primauté donnée aux accords d’entreprise par rapport à la branche (certes uniquement sur certains sujets) au motif qu’il s’agit du niveau le plus pertinent et où les partenaires sociaux sont les plus légitimes, et, d’autre part, de permettre que ces mêmes accords soient verrouillés par le niveau « supérieur » c’est-à-dire le groupe.</a:t>
            </a:r>
          </a:p>
          <a:p>
            <a:r>
              <a:rPr lang="fr-FR" sz="1200" kern="1200" dirty="0">
                <a:solidFill>
                  <a:schemeClr val="tx1"/>
                </a:solidFill>
                <a:effectLst/>
                <a:latin typeface="+mn-lt"/>
                <a:ea typeface="+mn-ea"/>
                <a:cs typeface="+mn-cs"/>
              </a:rPr>
              <a:t>Malgré ces quelques réserves, il est indéniable que la loi Travail donne une vraie dimension aux accords de groupe en les libérant, enfin, du carcan dans lequel ils étaient enserrés.</a:t>
            </a:r>
          </a:p>
          <a:p>
            <a:endParaRPr lang="fr-FR" noProof="0" dirty="0"/>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pPr/>
              <a:t>8</a:t>
            </a:fld>
            <a:endParaRPr lang="fr-FR"/>
          </a:p>
        </p:txBody>
      </p:sp>
    </p:spTree>
    <p:extLst>
      <p:ext uri="{BB962C8B-B14F-4D97-AF65-F5344CB8AC3E}">
        <p14:creationId xmlns:p14="http://schemas.microsoft.com/office/powerpoint/2010/main" val="31199660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dirty="0"/>
              <a:t>– 12 heures par mois (au lieu de 10) dans les entreprises ou établissements de 50 à 150 salariés ;</a:t>
            </a:r>
          </a:p>
          <a:p>
            <a:r>
              <a:rPr lang="fr-FR" dirty="0"/>
              <a:t>– 18 heures par mois (au lieu de 15) dans les entreprises ou établissements de 151 à 499 salariés ; </a:t>
            </a:r>
          </a:p>
          <a:p>
            <a:r>
              <a:rPr lang="fr-FR" dirty="0"/>
              <a:t>– 24 heures par mois (au lieu de 20) dans les entreprises ou établissements de 500 salariés et plus.</a:t>
            </a:r>
          </a:p>
          <a:p>
            <a:pPr>
              <a:buFontTx/>
              <a:buChar char="-"/>
            </a:pPr>
            <a:r>
              <a:rPr lang="fr-FR" dirty="0"/>
              <a:t>Dans les entreprises d’au moins 2 000 salariés comportant au moins 2 établissements de 50 salariés ou plus, le crédit d’heures du délégué syndical central passe à 24 heures au lieu de 20 heures actuellement (C. </a:t>
            </a:r>
            <a:r>
              <a:rPr lang="fr-FR" dirty="0" err="1"/>
              <a:t>trav</a:t>
            </a:r>
            <a:r>
              <a:rPr lang="fr-FR" dirty="0"/>
              <a:t>., art. L. 2143-15).</a:t>
            </a:r>
          </a:p>
          <a:p>
            <a:pPr>
              <a:buFontTx/>
              <a:buChar char="-"/>
            </a:pPr>
            <a:endParaRPr lang="fr-FR" dirty="0"/>
          </a:p>
          <a:p>
            <a:pPr>
              <a:buFontTx/>
              <a:buChar char="-"/>
            </a:pPr>
            <a:r>
              <a:rPr lang="fr-FR" dirty="0"/>
              <a:t>Enfin, dans les grandes entreprises, chaque section syndicale dispose, au profit de son ou de ses délégués syndicaux et des salariés de l’entreprise appelés à négocier la convention ou l’accord d’entreprise, en vue de la préparation de cette négociation, d’un crédit global supplémentaire de (C. </a:t>
            </a:r>
            <a:r>
              <a:rPr lang="fr-FR" dirty="0" err="1"/>
              <a:t>trav</a:t>
            </a:r>
            <a:r>
              <a:rPr lang="fr-FR" dirty="0"/>
              <a:t>., art. L. 2143-16) :</a:t>
            </a:r>
          </a:p>
          <a:p>
            <a:pPr>
              <a:buFontTx/>
              <a:buChar char="-"/>
            </a:pPr>
            <a:r>
              <a:rPr lang="fr-FR" dirty="0"/>
              <a:t> – 12 heures (au lieu de 10) par an dans les entreprises d’au moins 500 salariés ;</a:t>
            </a:r>
          </a:p>
          <a:p>
            <a:pPr>
              <a:buFontTx/>
              <a:buChar char="-"/>
            </a:pPr>
            <a:r>
              <a:rPr lang="fr-FR" dirty="0"/>
              <a:t>– 18 heures (au lieu de 15) par an dans les entreprises d’au moins 1 000 salariés.</a:t>
            </a:r>
          </a:p>
          <a:p>
            <a:pPr>
              <a:buFontTx/>
              <a:buChar char="-"/>
            </a:pPr>
            <a:endParaRPr lang="fr-FR" dirty="0"/>
          </a:p>
          <a:p>
            <a:pPr>
              <a:buFontTx/>
              <a:buNone/>
            </a:pPr>
            <a:r>
              <a:rPr lang="fr-FR" b="1" dirty="0"/>
              <a:t>Conditions d’utilisation de l’intranet par les syndicats . </a:t>
            </a:r>
            <a:r>
              <a:rPr lang="fr-FR" sz="1200" kern="1200" dirty="0">
                <a:solidFill>
                  <a:schemeClr val="tx1"/>
                </a:solidFill>
                <a:effectLst/>
                <a:latin typeface="+mn-lt"/>
                <a:ea typeface="+mn-ea"/>
                <a:cs typeface="+mn-cs"/>
              </a:rPr>
              <a:t>Ces dispositions entreront en vigueur le </a:t>
            </a:r>
            <a:r>
              <a:rPr lang="fr-FR" sz="1200" b="1" kern="1200" dirty="0">
                <a:solidFill>
                  <a:schemeClr val="tx1"/>
                </a:solidFill>
                <a:effectLst/>
                <a:latin typeface="+mn-lt"/>
                <a:ea typeface="+mn-ea"/>
                <a:cs typeface="+mn-cs"/>
              </a:rPr>
              <a:t>1</a:t>
            </a:r>
            <a:r>
              <a:rPr lang="fr-FR" sz="1200" b="1" kern="1200" baseline="30000" dirty="0">
                <a:solidFill>
                  <a:schemeClr val="tx1"/>
                </a:solidFill>
                <a:effectLst/>
                <a:latin typeface="+mn-lt"/>
                <a:ea typeface="+mn-ea"/>
                <a:cs typeface="+mn-cs"/>
              </a:rPr>
              <a:t>er</a:t>
            </a:r>
            <a:r>
              <a:rPr lang="fr-FR" sz="1200" b="1" kern="1200" dirty="0">
                <a:solidFill>
                  <a:schemeClr val="tx1"/>
                </a:solidFill>
                <a:effectLst/>
                <a:latin typeface="+mn-lt"/>
                <a:ea typeface="+mn-ea"/>
                <a:cs typeface="+mn-cs"/>
              </a:rPr>
              <a:t> janvier 2017</a:t>
            </a:r>
            <a:r>
              <a:rPr lang="fr-FR" sz="1200" kern="1200" dirty="0">
                <a:solidFill>
                  <a:schemeClr val="tx1"/>
                </a:solidFill>
                <a:effectLst/>
                <a:latin typeface="+mn-lt"/>
                <a:ea typeface="+mn-ea"/>
                <a:cs typeface="+mn-cs"/>
              </a:rPr>
              <a:t> </a:t>
            </a:r>
            <a:endParaRPr lang="fr-FR" b="1" dirty="0"/>
          </a:p>
          <a:p>
            <a:pPr>
              <a:buFontTx/>
              <a:buChar char="-"/>
            </a:pPr>
            <a:endParaRPr lang="fr-FR" dirty="0"/>
          </a:p>
          <a:p>
            <a:pPr>
              <a:buFontTx/>
              <a:buNone/>
            </a:pPr>
            <a:r>
              <a:rPr lang="fr-FR" b="1" dirty="0"/>
              <a:t>L’utilisation par les organisations syndicales des outils numériques mis à leur disposition doit satisfaire l’ensemble des conditions suivantes (mêmes conditions qu’auparavant) : </a:t>
            </a:r>
          </a:p>
          <a:p>
            <a:pPr>
              <a:buFontTx/>
              <a:buNone/>
            </a:pPr>
            <a:r>
              <a:rPr lang="fr-FR" b="1" dirty="0"/>
              <a:t>– être compatible avec les exigences de bon fonctionnement et de sécurité du réseau informatique de l’entreprise ; </a:t>
            </a:r>
          </a:p>
          <a:p>
            <a:pPr>
              <a:buFontTx/>
              <a:buNone/>
            </a:pPr>
            <a:r>
              <a:rPr lang="fr-FR" b="1" dirty="0"/>
              <a:t>– ne pas avoir des conséquences préjudiciables à la bonne marche de l’entreprise ; </a:t>
            </a:r>
          </a:p>
          <a:p>
            <a:pPr>
              <a:buFontTx/>
              <a:buNone/>
            </a:pPr>
            <a:r>
              <a:rPr lang="fr-FR" b="1" dirty="0"/>
              <a:t>– préserver la liberté de choix des salariés d’accepter ou de refuser un message.</a:t>
            </a:r>
          </a:p>
          <a:p>
            <a:pPr>
              <a:buFontTx/>
              <a:buNone/>
            </a:pPr>
            <a:endParaRPr lang="fr-FR" dirty="0"/>
          </a:p>
          <a:p>
            <a:pPr>
              <a:buFontTx/>
              <a:buNone/>
            </a:pPr>
            <a:r>
              <a:rPr lang="fr-FR" sz="1200" b="1" u="sng" kern="1200" dirty="0">
                <a:solidFill>
                  <a:schemeClr val="tx1"/>
                </a:solidFill>
                <a:effectLst/>
                <a:latin typeface="+mn-lt"/>
                <a:ea typeface="+mn-ea"/>
                <a:cs typeface="+mn-cs"/>
              </a:rPr>
              <a:t>Commentaires</a:t>
            </a:r>
            <a:r>
              <a:rPr lang="fr-FR" sz="1200" b="1" u="sng" kern="1200" baseline="0" dirty="0">
                <a:solidFill>
                  <a:schemeClr val="tx1"/>
                </a:solidFill>
                <a:effectLst/>
                <a:latin typeface="+mn-lt"/>
                <a:ea typeface="+mn-ea"/>
                <a:cs typeface="+mn-cs"/>
              </a:rPr>
              <a:t> : </a:t>
            </a:r>
          </a:p>
          <a:p>
            <a:pPr>
              <a:buFontTx/>
              <a:buNone/>
            </a:pPr>
            <a:endParaRPr lang="fr-FR" sz="1200" kern="1200" baseline="0" dirty="0">
              <a:solidFill>
                <a:schemeClr val="tx1"/>
              </a:solidFill>
              <a:effectLst/>
              <a:latin typeface="+mn-lt"/>
              <a:ea typeface="+mn-ea"/>
              <a:cs typeface="+mn-cs"/>
            </a:endParaRPr>
          </a:p>
          <a:p>
            <a:pPr>
              <a:buFontTx/>
              <a:buNone/>
            </a:pPr>
            <a:r>
              <a:rPr lang="fr-FR" sz="1200" kern="1200" dirty="0">
                <a:solidFill>
                  <a:schemeClr val="tx1"/>
                </a:solidFill>
                <a:effectLst/>
                <a:latin typeface="+mn-lt"/>
                <a:ea typeface="+mn-ea"/>
                <a:cs typeface="+mn-cs"/>
              </a:rPr>
              <a:t>Le Code du travail distingue deux régimes pour ce qui est de la diffusion des communications syndicales : l'un pour les communications « papier » et l'autre pour les communications « électroniques ». S'agissant de la diffusion par voie électronique des </a:t>
            </a:r>
            <a:r>
              <a:rPr lang="fr-FR" sz="1200" b="1" kern="1200" dirty="0">
                <a:solidFill>
                  <a:schemeClr val="tx1"/>
                </a:solidFill>
                <a:effectLst/>
                <a:latin typeface="+mn-lt"/>
                <a:ea typeface="+mn-ea"/>
                <a:cs typeface="+mn-cs"/>
              </a:rPr>
              <a:t>tracts et </a:t>
            </a:r>
            <a:r>
              <a:rPr lang="fr-FR" sz="1200" b="1" kern="1200" dirty="0" err="1">
                <a:solidFill>
                  <a:schemeClr val="tx1"/>
                </a:solidFill>
                <a:effectLst/>
                <a:latin typeface="+mn-lt"/>
                <a:ea typeface="+mn-ea"/>
                <a:cs typeface="+mn-cs"/>
              </a:rPr>
              <a:t>publications</a:t>
            </a:r>
            <a:r>
              <a:rPr lang="fr-FR" sz="1200" kern="1200" dirty="0" err="1">
                <a:solidFill>
                  <a:schemeClr val="tx1"/>
                </a:solidFill>
                <a:effectLst/>
                <a:latin typeface="+mn-lt"/>
                <a:ea typeface="+mn-ea"/>
                <a:cs typeface="+mn-cs"/>
              </a:rPr>
              <a:t>de</a:t>
            </a:r>
            <a:r>
              <a:rPr lang="fr-FR" sz="1200" kern="1200" dirty="0">
                <a:solidFill>
                  <a:schemeClr val="tx1"/>
                </a:solidFill>
                <a:effectLst/>
                <a:latin typeface="+mn-lt"/>
                <a:ea typeface="+mn-ea"/>
                <a:cs typeface="+mn-cs"/>
              </a:rPr>
              <a:t> nature syndicale, il était jusqu'ici prévu qu'un accord d'entreprise pouvait autoriser la mise à disposition des publications et tracts de nature syndicale sur un site syndical sur l'intranet de l'entreprise ou par diffusion sur la messagerie électronique de l'entreprise. Cet accord devait définir les modalités de cette mise à disposition et notamment préciser les conditions d'accès des organisations syndicales et les règles techniques visant à préserver la liberté de choix des salariés d'accepter ou de refuser un message (C. </a:t>
            </a:r>
            <a:r>
              <a:rPr lang="fr-FR" sz="1200" kern="1200" dirty="0" err="1">
                <a:solidFill>
                  <a:schemeClr val="tx1"/>
                </a:solidFill>
                <a:effectLst/>
                <a:latin typeface="+mn-lt"/>
                <a:ea typeface="+mn-ea"/>
                <a:cs typeface="+mn-cs"/>
              </a:rPr>
              <a:t>trav</a:t>
            </a:r>
            <a:r>
              <a:rPr lang="fr-FR" sz="1200" kern="1200" dirty="0">
                <a:solidFill>
                  <a:schemeClr val="tx1"/>
                </a:solidFill>
                <a:effectLst/>
                <a:latin typeface="+mn-lt"/>
                <a:ea typeface="+mn-ea"/>
                <a:cs typeface="+mn-cs"/>
              </a:rPr>
              <a:t>. art. L 2142-6).</a:t>
            </a:r>
          </a:p>
          <a:p>
            <a:pPr>
              <a:buFontTx/>
              <a:buNone/>
            </a:pPr>
            <a:br>
              <a:rPr lang="fr-FR" sz="1200" kern="1200" dirty="0">
                <a:solidFill>
                  <a:schemeClr val="tx1"/>
                </a:solidFill>
                <a:effectLst/>
                <a:latin typeface="+mn-lt"/>
                <a:ea typeface="+mn-ea"/>
                <a:cs typeface="+mn-cs"/>
              </a:rPr>
            </a:br>
            <a:r>
              <a:rPr lang="fr-FR" sz="1200" kern="1200" dirty="0">
                <a:solidFill>
                  <a:schemeClr val="tx1"/>
                </a:solidFill>
                <a:effectLst/>
                <a:latin typeface="+mn-lt"/>
                <a:ea typeface="+mn-ea"/>
                <a:cs typeface="+mn-cs"/>
              </a:rPr>
              <a:t>La Cour de cassation, pour sa part, indiquait que la diffusion de publications et de tracts syndicaux sur la messagerie électronique que l'entreprise met à la disposition des salariés n'est possible qu'à la condition soit d'être autorisée par l'employeur, soit d'être organisée par voie d'accord d'entreprise (</a:t>
            </a:r>
            <a:r>
              <a:rPr lang="fr-FR" sz="1200" kern="1200" dirty="0" err="1">
                <a:solidFill>
                  <a:schemeClr val="tx1"/>
                </a:solidFill>
                <a:effectLst/>
                <a:latin typeface="+mn-lt"/>
                <a:ea typeface="+mn-ea"/>
                <a:cs typeface="+mn-cs"/>
              </a:rPr>
              <a:t>Cass</a:t>
            </a:r>
            <a:r>
              <a:rPr lang="fr-FR" sz="1200" kern="1200" dirty="0">
                <a:solidFill>
                  <a:schemeClr val="tx1"/>
                </a:solidFill>
                <a:effectLst/>
                <a:latin typeface="+mn-lt"/>
                <a:ea typeface="+mn-ea"/>
                <a:cs typeface="+mn-cs"/>
              </a:rPr>
              <a:t>. soc. 25 janvier 2005 n° 02-30.946).</a:t>
            </a:r>
          </a:p>
          <a:p>
            <a:pPr>
              <a:buFontTx/>
              <a:buNone/>
            </a:pP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L'objet de l'article 58-I de la loi est de faire </a:t>
            </a:r>
            <a:r>
              <a:rPr lang="fr-FR" sz="1200" b="1" kern="1200" dirty="0">
                <a:solidFill>
                  <a:schemeClr val="tx1"/>
                </a:solidFill>
                <a:effectLst/>
                <a:latin typeface="+mn-lt"/>
                <a:ea typeface="+mn-ea"/>
                <a:cs typeface="+mn-cs"/>
              </a:rPr>
              <a:t>évoluer le cadre légal</a:t>
            </a:r>
            <a:r>
              <a:rPr lang="fr-FR" sz="1200" kern="1200" dirty="0">
                <a:solidFill>
                  <a:schemeClr val="tx1"/>
                </a:solidFill>
                <a:effectLst/>
                <a:latin typeface="+mn-lt"/>
                <a:ea typeface="+mn-ea"/>
                <a:cs typeface="+mn-cs"/>
              </a:rPr>
              <a:t> compte tenu du développement rapide des technologies de l'information et de la communication. Il étend les modalités de communication syndicale en ligne en préservant toutefois la voie conventionnelle.</a:t>
            </a:r>
            <a:br>
              <a:rPr lang="fr-FR" sz="1200" kern="1200" dirty="0">
                <a:solidFill>
                  <a:schemeClr val="tx1"/>
                </a:solidFill>
                <a:effectLst/>
                <a:latin typeface="+mn-lt"/>
                <a:ea typeface="+mn-ea"/>
                <a:cs typeface="+mn-cs"/>
              </a:rPr>
            </a:br>
            <a:r>
              <a:rPr lang="fr-FR" sz="1200" kern="1200" dirty="0">
                <a:solidFill>
                  <a:schemeClr val="tx1"/>
                </a:solidFill>
                <a:effectLst/>
                <a:latin typeface="+mn-lt"/>
                <a:ea typeface="+mn-ea"/>
                <a:cs typeface="+mn-cs"/>
              </a:rPr>
              <a:t>Ainsi, désormais, un </a:t>
            </a:r>
            <a:r>
              <a:rPr lang="fr-FR" sz="1200" b="1" kern="1200" dirty="0">
                <a:solidFill>
                  <a:schemeClr val="tx1"/>
                </a:solidFill>
                <a:effectLst/>
                <a:latin typeface="+mn-lt"/>
                <a:ea typeface="+mn-ea"/>
                <a:cs typeface="+mn-cs"/>
              </a:rPr>
              <a:t>accord d'entreprise</a:t>
            </a:r>
            <a:r>
              <a:rPr lang="fr-FR" sz="1200" kern="1200" dirty="0">
                <a:solidFill>
                  <a:schemeClr val="tx1"/>
                </a:solidFill>
                <a:effectLst/>
                <a:latin typeface="+mn-lt"/>
                <a:ea typeface="+mn-ea"/>
                <a:cs typeface="+mn-cs"/>
              </a:rPr>
              <a:t> peut définir les conditions et les modalités de diffusion des informations syndicales au moyen des outils numériques disponibles dans l'entreprise (C. </a:t>
            </a:r>
            <a:r>
              <a:rPr lang="fr-FR" sz="1200" kern="1200" dirty="0" err="1">
                <a:solidFill>
                  <a:schemeClr val="tx1"/>
                </a:solidFill>
                <a:effectLst/>
                <a:latin typeface="+mn-lt"/>
                <a:ea typeface="+mn-ea"/>
                <a:cs typeface="+mn-cs"/>
              </a:rPr>
              <a:t>trav</a:t>
            </a:r>
            <a:r>
              <a:rPr lang="fr-FR" sz="1200" kern="1200" dirty="0">
                <a:solidFill>
                  <a:schemeClr val="tx1"/>
                </a:solidFill>
                <a:effectLst/>
                <a:latin typeface="+mn-lt"/>
                <a:ea typeface="+mn-ea"/>
                <a:cs typeface="+mn-cs"/>
              </a:rPr>
              <a:t>. art. L 2142-6 modifié, al. 1).</a:t>
            </a:r>
          </a:p>
          <a:p>
            <a:br>
              <a:rPr lang="fr-FR" sz="1200" kern="1200" dirty="0">
                <a:solidFill>
                  <a:schemeClr val="tx1"/>
                </a:solidFill>
                <a:effectLst/>
                <a:latin typeface="+mn-lt"/>
                <a:ea typeface="+mn-ea"/>
                <a:cs typeface="+mn-cs"/>
              </a:rPr>
            </a:br>
            <a:r>
              <a:rPr lang="fr-FR" sz="1200" kern="1200" dirty="0">
                <a:solidFill>
                  <a:schemeClr val="tx1"/>
                </a:solidFill>
                <a:effectLst/>
                <a:latin typeface="+mn-lt"/>
                <a:ea typeface="+mn-ea"/>
                <a:cs typeface="+mn-cs"/>
              </a:rPr>
              <a:t>A </a:t>
            </a:r>
            <a:r>
              <a:rPr lang="fr-FR" sz="1200" b="1" kern="1200" dirty="0">
                <a:solidFill>
                  <a:schemeClr val="tx1"/>
                </a:solidFill>
                <a:effectLst/>
                <a:latin typeface="+mn-lt"/>
                <a:ea typeface="+mn-ea"/>
                <a:cs typeface="+mn-cs"/>
              </a:rPr>
              <a:t>défaut d'accord,</a:t>
            </a:r>
            <a:r>
              <a:rPr lang="fr-FR" sz="1200" kern="1200" dirty="0">
                <a:solidFill>
                  <a:schemeClr val="tx1"/>
                </a:solidFill>
                <a:effectLst/>
                <a:latin typeface="+mn-lt"/>
                <a:ea typeface="+mn-ea"/>
                <a:cs typeface="+mn-cs"/>
              </a:rPr>
              <a:t> les organisations syndicales présentes dans l'entreprise et satisfaisant aux critères de respect des valeurs républicaines et d'indépendance, légalement constituées depuis au moins deux ans, peuvent mettre à disposition des publications et tracts sur un site syndical accessible à partir de l'intranet de l'entreprise, lorsqu'il existe.</a:t>
            </a:r>
          </a:p>
          <a:p>
            <a:br>
              <a:rPr lang="fr-FR" sz="1200" kern="1200" dirty="0">
                <a:solidFill>
                  <a:schemeClr val="tx1"/>
                </a:solidFill>
                <a:effectLst/>
                <a:latin typeface="+mn-lt"/>
                <a:ea typeface="+mn-ea"/>
                <a:cs typeface="+mn-cs"/>
              </a:rPr>
            </a:br>
            <a:r>
              <a:rPr lang="fr-FR" sz="1200" kern="1200" dirty="0">
                <a:solidFill>
                  <a:schemeClr val="tx1"/>
                </a:solidFill>
                <a:effectLst/>
                <a:latin typeface="+mn-lt"/>
                <a:ea typeface="+mn-ea"/>
                <a:cs typeface="+mn-cs"/>
              </a:rPr>
              <a:t>Comme aujourd'hui, l'utilisation par les organisations syndicales des outils numériques mis à leur disposition doit :</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être compatible avec les exigences de bon fonctionnement et de sécurité du réseau informatique de l'entreprise ;</a:t>
            </a:r>
          </a:p>
          <a:p>
            <a:r>
              <a:rPr lang="fr-FR" sz="1200" kern="1200" dirty="0">
                <a:solidFill>
                  <a:schemeClr val="tx1"/>
                </a:solidFill>
                <a:effectLst/>
                <a:latin typeface="+mn-lt"/>
                <a:ea typeface="+mn-ea"/>
                <a:cs typeface="+mn-cs"/>
              </a:rPr>
              <a:t>-  ne pas avoir des conséquences préjudiciables à la bonne marche de l'entreprise ;</a:t>
            </a:r>
          </a:p>
          <a:p>
            <a:r>
              <a:rPr lang="fr-FR" sz="1200" kern="1200" dirty="0">
                <a:solidFill>
                  <a:schemeClr val="tx1"/>
                </a:solidFill>
                <a:effectLst/>
                <a:latin typeface="+mn-lt"/>
                <a:ea typeface="+mn-ea"/>
                <a:cs typeface="+mn-cs"/>
              </a:rPr>
              <a:t>-  préserver la liberté de choix des salariés d'accepter ou de refuser un message (C. </a:t>
            </a:r>
            <a:r>
              <a:rPr lang="fr-FR" sz="1200" kern="1200" dirty="0" err="1">
                <a:solidFill>
                  <a:schemeClr val="tx1"/>
                </a:solidFill>
                <a:effectLst/>
                <a:latin typeface="+mn-lt"/>
                <a:ea typeface="+mn-ea"/>
                <a:cs typeface="+mn-cs"/>
              </a:rPr>
              <a:t>trav</a:t>
            </a:r>
            <a:r>
              <a:rPr lang="fr-FR" sz="1200" kern="1200" dirty="0">
                <a:solidFill>
                  <a:schemeClr val="tx1"/>
                </a:solidFill>
                <a:effectLst/>
                <a:latin typeface="+mn-lt"/>
                <a:ea typeface="+mn-ea"/>
                <a:cs typeface="+mn-cs"/>
              </a:rPr>
              <a:t>. art. L 2142-6, al. 2 modifié).</a:t>
            </a:r>
          </a:p>
          <a:p>
            <a:r>
              <a:rPr lang="fr-FR" sz="1200" kern="1200" dirty="0">
                <a:solidFill>
                  <a:schemeClr val="tx1"/>
                </a:solidFill>
                <a:effectLst/>
                <a:latin typeface="+mn-lt"/>
                <a:ea typeface="+mn-ea"/>
                <a:cs typeface="+mn-cs"/>
              </a:rPr>
              <a:t>Autrement dit, l'accès stricto sensu des organisations syndicales à l'intranet de l'entreprise n'est plus subordonné à l'existence d'un accord l'autorisant.</a:t>
            </a:r>
            <a:br>
              <a:rPr lang="fr-FR" sz="1200" kern="1200" dirty="0">
                <a:solidFill>
                  <a:schemeClr val="tx1"/>
                </a:solidFill>
                <a:effectLst/>
                <a:latin typeface="+mn-lt"/>
                <a:ea typeface="+mn-ea"/>
                <a:cs typeface="+mn-cs"/>
              </a:rPr>
            </a:br>
            <a:r>
              <a:rPr lang="fr-FR" sz="1200" kern="1200" dirty="0">
                <a:solidFill>
                  <a:schemeClr val="tx1"/>
                </a:solidFill>
                <a:effectLst/>
                <a:latin typeface="+mn-lt"/>
                <a:ea typeface="+mn-ea"/>
                <a:cs typeface="+mn-cs"/>
              </a:rPr>
              <a:t>Par ailleurs, lorsqu'un accord d'entreprise définissant les conditions et les modalités de diffusion des informations syndicales existe, cet accès peut recouvrir </a:t>
            </a:r>
            <a:r>
              <a:rPr lang="fr-FR" sz="1200" b="1" kern="1200" dirty="0">
                <a:solidFill>
                  <a:schemeClr val="tx1"/>
                </a:solidFill>
                <a:effectLst/>
                <a:latin typeface="+mn-lt"/>
                <a:ea typeface="+mn-ea"/>
                <a:cs typeface="+mn-cs"/>
              </a:rPr>
              <a:t>l'ensemble des outils numériques</a:t>
            </a:r>
            <a:r>
              <a:rPr lang="fr-FR" sz="1200" kern="1200" dirty="0">
                <a:solidFill>
                  <a:schemeClr val="tx1"/>
                </a:solidFill>
                <a:effectLst/>
                <a:latin typeface="+mn-lt"/>
                <a:ea typeface="+mn-ea"/>
                <a:cs typeface="+mn-cs"/>
              </a:rPr>
              <a:t> disponibles dans l'entreprise</a:t>
            </a:r>
            <a:endParaRPr lang="fr-FR" dirty="0"/>
          </a:p>
          <a:p>
            <a:pPr>
              <a:buFontTx/>
              <a:buNone/>
            </a:pPr>
            <a:endParaRPr lang="fr-FR" dirty="0"/>
          </a:p>
          <a:p>
            <a:pPr>
              <a:buFontTx/>
              <a:buNone/>
            </a:pPr>
            <a:r>
              <a:rPr lang="fr-FR" b="1" dirty="0"/>
              <a:t>Précisions sur la BDES</a:t>
            </a:r>
          </a:p>
          <a:p>
            <a:pPr>
              <a:buFontTx/>
              <a:buNone/>
            </a:pPr>
            <a:endParaRPr lang="fr-FR" b="1" dirty="0"/>
          </a:p>
          <a:p>
            <a:pPr>
              <a:buFontTx/>
              <a:buNone/>
            </a:pPr>
            <a:r>
              <a:rPr lang="fr-FR" dirty="0"/>
              <a:t>Concernant la base de données économiques et sociales, la loi Travail corrige quelques oublis de la loi Rebsamen (L., art. 18) :</a:t>
            </a:r>
          </a:p>
          <a:p>
            <a:pPr>
              <a:buFontTx/>
              <a:buNone/>
            </a:pPr>
            <a:r>
              <a:rPr lang="fr-FR" dirty="0"/>
              <a:t> </a:t>
            </a:r>
          </a:p>
          <a:p>
            <a:pPr>
              <a:buFontTx/>
              <a:buNone/>
            </a:pPr>
            <a:r>
              <a:rPr lang="fr-FR" dirty="0"/>
              <a:t>– l’information trimestrielle est mise à disposition du CE dans la BDES (C. </a:t>
            </a:r>
            <a:r>
              <a:rPr lang="fr-FR" dirty="0" err="1"/>
              <a:t>trav</a:t>
            </a:r>
            <a:r>
              <a:rPr lang="fr-FR" dirty="0"/>
              <a:t>., art. L. 2323-60) ; </a:t>
            </a:r>
          </a:p>
          <a:p>
            <a:pPr>
              <a:buFontTx/>
              <a:buNone/>
            </a:pPr>
            <a:r>
              <a:rPr lang="fr-FR" dirty="0"/>
              <a:t>– la mise à disposition actualisée des informations périodiques dans la BDES vaut communication au CHSCT (C. </a:t>
            </a:r>
            <a:r>
              <a:rPr lang="fr-FR" dirty="0" err="1"/>
              <a:t>trav</a:t>
            </a:r>
            <a:r>
              <a:rPr lang="fr-FR" dirty="0"/>
              <a:t>., art. L. 2323-9) ; </a:t>
            </a:r>
          </a:p>
          <a:p>
            <a:pPr>
              <a:buFontTx/>
              <a:buNone/>
            </a:pPr>
            <a:r>
              <a:rPr lang="fr-FR" dirty="0"/>
              <a:t>– la rubrique égalité professionnelle de la BDES précise la part des femmes et des hommes dans les conseils d’administration (C. </a:t>
            </a:r>
            <a:r>
              <a:rPr lang="fr-FR" dirty="0" err="1"/>
              <a:t>trav</a:t>
            </a:r>
            <a:r>
              <a:rPr lang="fr-FR" dirty="0"/>
              <a:t>., art. L. 2323-8) ; </a:t>
            </a:r>
          </a:p>
          <a:p>
            <a:pPr>
              <a:buFontTx/>
              <a:buNone/>
            </a:pPr>
            <a:r>
              <a:rPr lang="fr-FR" dirty="0"/>
              <a:t>– le rapport de gestion comportant les informations relatives à la RSE est mis à disposition du CE dans la BDES dans le cadre de la consultation sur la situation économique et financière de l’entreprise (ce rapport rend compte notamment de la rémunération totale et des avantages de toute nature versés, durant l’exercice, à chaque mandataire social, y compris sous forme d’attribution de titres de capital) (C. </a:t>
            </a:r>
            <a:r>
              <a:rPr lang="fr-FR" dirty="0" err="1"/>
              <a:t>trav</a:t>
            </a:r>
            <a:r>
              <a:rPr lang="fr-FR" dirty="0"/>
              <a:t>., art. L. 2323-13).</a:t>
            </a:r>
          </a:p>
          <a:p>
            <a:pPr>
              <a:buFontTx/>
              <a:buNone/>
            </a:pPr>
            <a:endParaRPr lang="fr-FR" dirty="0"/>
          </a:p>
          <a:p>
            <a:pPr>
              <a:buFontTx/>
              <a:buNone/>
            </a:pPr>
            <a:r>
              <a:rPr lang="fr-FR" b="1" dirty="0"/>
              <a:t>Décompte des heures de délégation pour les salariés en forfait jours</a:t>
            </a:r>
          </a:p>
          <a:p>
            <a:pPr>
              <a:buFontTx/>
              <a:buNone/>
            </a:pPr>
            <a:endParaRPr lang="fr-FR" b="1" dirty="0"/>
          </a:p>
          <a:p>
            <a:pPr>
              <a:buFontTx/>
              <a:buNone/>
            </a:pPr>
            <a:r>
              <a:rPr lang="fr-FR" dirty="0"/>
              <a:t>Certains salariés titulaires d’un mandat de représentant du personnel sont en « forfait jours » c’est-à-dire qu’ils ne sont soumis à aucun horaire mais doivent effectuer par an un nombre de jours de travail. Dès lors, la question se pose de savoir comment ces élus peuvent prendre leurs heures de délégation dans la mesure où ils ne comptent pas leur temps de travail en heures et si les employeurs peuvent exiger que ces élus déclarent le nombre d’heures effectuées au titre de leur mandat.</a:t>
            </a:r>
          </a:p>
          <a:p>
            <a:pPr>
              <a:buFontTx/>
              <a:buNone/>
            </a:pPr>
            <a:endParaRPr lang="fr-FR" dirty="0"/>
          </a:p>
          <a:p>
            <a:pPr>
              <a:buFontTx/>
              <a:buNone/>
            </a:pPr>
            <a:r>
              <a:rPr lang="fr-FR" dirty="0"/>
              <a:t> Jusqu’à présent, dans le silence de la loi, cette question se réglait dans le cadre de la négociation d’accords collectifs d’entreprise. Trois options pouvaient être envisagées : </a:t>
            </a:r>
          </a:p>
          <a:p>
            <a:pPr>
              <a:buFontTx/>
              <a:buNone/>
            </a:pPr>
            <a:endParaRPr lang="fr-FR" dirty="0"/>
          </a:p>
          <a:p>
            <a:pPr>
              <a:buFontTx/>
              <a:buNone/>
            </a:pPr>
            <a:r>
              <a:rPr lang="fr-FR" dirty="0"/>
              <a:t>– le forfait jours entraînant une liberté d’organisation du salarié, le crédit d’heures n’est pas décompté ; – une conversion des crédits d’heures en jours ou demi-journées ; </a:t>
            </a:r>
          </a:p>
          <a:p>
            <a:pPr>
              <a:buFontTx/>
              <a:buNone/>
            </a:pPr>
            <a:endParaRPr lang="fr-FR" dirty="0"/>
          </a:p>
          <a:p>
            <a:pPr>
              <a:buFontTx/>
              <a:buNone/>
            </a:pPr>
            <a:r>
              <a:rPr lang="fr-FR" dirty="0"/>
              <a:t>– un décompte qui combine les deux méthodes précitées et qui consiste à plafonner le crédit d’heures en jours en ou en demi-journées. </a:t>
            </a:r>
          </a:p>
          <a:p>
            <a:pPr>
              <a:buFontTx/>
              <a:buNone/>
            </a:pPr>
            <a:endParaRPr lang="fr-FR" dirty="0"/>
          </a:p>
          <a:p>
            <a:pPr>
              <a:buFontTx/>
              <a:buNone/>
            </a:pPr>
            <a:r>
              <a:rPr lang="fr-FR" dirty="0"/>
              <a:t>Cependant, ils arrivaient souvent dans les faits que les salariés en forfait jours renoncent à faire valoir leur droit à des heures de délégation, le temps passé à l’exercice de leur mandat s’ajoutant ainsi à leur charge habituelle de travail. </a:t>
            </a:r>
          </a:p>
          <a:p>
            <a:pPr>
              <a:buFontTx/>
              <a:buNone/>
            </a:pPr>
            <a:endParaRPr lang="fr-FR" dirty="0"/>
          </a:p>
          <a:p>
            <a:pPr>
              <a:buFontTx/>
              <a:buNone/>
            </a:pPr>
            <a:r>
              <a:rPr lang="fr-FR" dirty="0"/>
              <a:t>Pour remédier à cette situation, la loi Travail du 8 août 2016 vient encadrer le décompte des heures de délégation des salariés en forfait jours (L., art. 28, III).</a:t>
            </a:r>
          </a:p>
          <a:p>
            <a:pPr>
              <a:buFontTx/>
              <a:buNone/>
            </a:pPr>
            <a:endParaRPr lang="fr-FR" dirty="0"/>
          </a:p>
          <a:p>
            <a:pPr>
              <a:buFontTx/>
              <a:buNone/>
            </a:pPr>
            <a:r>
              <a:rPr lang="fr-FR" dirty="0"/>
              <a:t>A compter du 10 août 2016, ces heures sont désormais regroupées en demi-journées qui viennent en déduction du nombre annuel de jours devant être travaillés fixé dans la convention de forfait. Quatre heures de délégation équivaudraient à une </a:t>
            </a:r>
            <a:r>
              <a:rPr lang="fr-FR" dirty="0" err="1"/>
              <a:t>demijournée</a:t>
            </a:r>
            <a:r>
              <a:rPr lang="fr-FR" dirty="0"/>
              <a:t> de travail. Ces dispositions sont supplétives et s’appliquent donc à défaut de dispositions spécifiques prévues par un accord collectif. Lorsque le crédit ou la fraction du crédit d’heures restant est inférieur à 4 heures, le représentant du personnel en bénéficiera dans des conditions qui restent à définir par décret. Ce décompte concerne les salariés en forfait jours titulaires de mandats :</a:t>
            </a:r>
          </a:p>
          <a:p>
            <a:pPr>
              <a:buFontTx/>
              <a:buNone/>
            </a:pPr>
            <a:endParaRPr lang="fr-FR" dirty="0"/>
          </a:p>
          <a:p>
            <a:pPr>
              <a:buFontTx/>
              <a:buNone/>
            </a:pPr>
            <a:r>
              <a:rPr lang="fr-FR" dirty="0"/>
              <a:t>– de représentants de la section syndicale (C. </a:t>
            </a:r>
            <a:r>
              <a:rPr lang="fr-FR" dirty="0" err="1"/>
              <a:t>trav</a:t>
            </a:r>
            <a:r>
              <a:rPr lang="fr-FR" dirty="0"/>
              <a:t>., art. L. 2142-1-3) ; </a:t>
            </a:r>
          </a:p>
          <a:p>
            <a:pPr>
              <a:buFontTx/>
              <a:buNone/>
            </a:pPr>
            <a:r>
              <a:rPr lang="fr-FR" dirty="0"/>
              <a:t>– de délégués syndicaux (C. </a:t>
            </a:r>
            <a:r>
              <a:rPr lang="fr-FR" dirty="0" err="1"/>
              <a:t>trav</a:t>
            </a:r>
            <a:r>
              <a:rPr lang="fr-FR" dirty="0"/>
              <a:t>., art. L. 2143-13) ; </a:t>
            </a:r>
          </a:p>
          <a:p>
            <a:pPr>
              <a:buFontTx/>
              <a:buNone/>
            </a:pPr>
            <a:r>
              <a:rPr lang="fr-FR" dirty="0"/>
              <a:t>– de délégué syndical central (C. </a:t>
            </a:r>
            <a:r>
              <a:rPr lang="fr-FR" dirty="0" err="1"/>
              <a:t>trav</a:t>
            </a:r>
            <a:r>
              <a:rPr lang="fr-FR" dirty="0"/>
              <a:t>., art. L. 2143- 15) ; </a:t>
            </a:r>
          </a:p>
          <a:p>
            <a:pPr>
              <a:buFontTx/>
              <a:buNone/>
            </a:pPr>
            <a:r>
              <a:rPr lang="fr-FR" dirty="0"/>
              <a:t>– de délégués du personnel (C. </a:t>
            </a:r>
            <a:r>
              <a:rPr lang="fr-FR" dirty="0" err="1"/>
              <a:t>trav</a:t>
            </a:r>
            <a:r>
              <a:rPr lang="fr-FR" dirty="0"/>
              <a:t>., art. L. 2315-1) ; </a:t>
            </a:r>
          </a:p>
          <a:p>
            <a:pPr>
              <a:buFontTx/>
              <a:buNone/>
            </a:pPr>
            <a:r>
              <a:rPr lang="fr-FR" dirty="0"/>
              <a:t>– de membres du comité d’entreprise (C. </a:t>
            </a:r>
            <a:r>
              <a:rPr lang="fr-FR" dirty="0" err="1"/>
              <a:t>trav</a:t>
            </a:r>
            <a:r>
              <a:rPr lang="fr-FR" dirty="0"/>
              <a:t>., art. L. 2325-6) ; </a:t>
            </a:r>
          </a:p>
          <a:p>
            <a:pPr>
              <a:buFontTx/>
              <a:buNone/>
            </a:pPr>
            <a:r>
              <a:rPr lang="fr-FR" dirty="0"/>
              <a:t>– de membres de la délégation unique du personnel (C. </a:t>
            </a:r>
            <a:r>
              <a:rPr lang="fr-FR" dirty="0" err="1"/>
              <a:t>trav</a:t>
            </a:r>
            <a:r>
              <a:rPr lang="fr-FR" dirty="0"/>
              <a:t>., art. L. 2326-6) ; </a:t>
            </a:r>
          </a:p>
          <a:p>
            <a:pPr>
              <a:buFontTx/>
              <a:buNone/>
            </a:pPr>
            <a:r>
              <a:rPr lang="fr-FR" dirty="0"/>
              <a:t>– de membres de la DUP conventionnelle (</a:t>
            </a:r>
            <a:r>
              <a:rPr lang="fr-FR" dirty="0" err="1"/>
              <a:t>C.trav</a:t>
            </a:r>
            <a:r>
              <a:rPr lang="fr-FR" dirty="0"/>
              <a:t>., art. L. 2393-3) ; </a:t>
            </a:r>
          </a:p>
          <a:p>
            <a:pPr>
              <a:buFontTx/>
              <a:buNone/>
            </a:pPr>
            <a:r>
              <a:rPr lang="fr-FR" dirty="0"/>
              <a:t>– de membres du CHSCT (C. </a:t>
            </a:r>
            <a:r>
              <a:rPr lang="fr-FR" dirty="0" err="1"/>
              <a:t>trav</a:t>
            </a:r>
            <a:r>
              <a:rPr lang="fr-FR" dirty="0"/>
              <a:t>., art. L. 4614-3).</a:t>
            </a:r>
          </a:p>
          <a:p>
            <a:pPr>
              <a:buFontTx/>
              <a:buNone/>
            </a:pPr>
            <a:endParaRPr lang="fr-FR" dirty="0"/>
          </a:p>
          <a:p>
            <a:pPr>
              <a:buFontTx/>
              <a:buNone/>
            </a:pPr>
            <a:endParaRPr lang="fr-FR" dirty="0"/>
          </a:p>
          <a:p>
            <a:pPr>
              <a:buFontTx/>
              <a:buNone/>
            </a:pPr>
            <a:r>
              <a:rPr lang="fr-FR" dirty="0"/>
              <a:t>EXPERTISES CHSCT : </a:t>
            </a:r>
          </a:p>
          <a:p>
            <a:pPr>
              <a:buFontTx/>
              <a:buNone/>
            </a:pPr>
            <a:r>
              <a:rPr lang="fr-FR" dirty="0"/>
              <a:t>Article DEAM</a:t>
            </a:r>
          </a:p>
          <a:p>
            <a:pPr>
              <a:buFontTx/>
              <a:buNone/>
            </a:pPr>
            <a:endParaRPr lang="fr-FR" dirty="0"/>
          </a:p>
          <a:p>
            <a:pPr fontAlgn="base"/>
            <a:r>
              <a:rPr lang="fr-FR" sz="1200" b="1" i="0" kern="1200" dirty="0">
                <a:solidFill>
                  <a:schemeClr val="tx1"/>
                </a:solidFill>
                <a:latin typeface="+mn-lt"/>
                <a:ea typeface="+mn-ea"/>
                <a:cs typeface="+mn-cs"/>
              </a:rPr>
              <a:t>Expertise du CHSCT : les réglages de la loi Travail</a:t>
            </a:r>
          </a:p>
          <a:p>
            <a:pPr fontAlgn="base"/>
            <a:endParaRPr lang="fr-FR" sz="1200" b="0" i="0" kern="1200" dirty="0">
              <a:solidFill>
                <a:schemeClr val="tx1"/>
              </a:solidFill>
              <a:latin typeface="+mn-lt"/>
              <a:ea typeface="+mn-ea"/>
              <a:cs typeface="+mn-cs"/>
            </a:endParaRPr>
          </a:p>
          <a:p>
            <a:pPr fontAlgn="base"/>
            <a:r>
              <a:rPr lang="fr-FR" sz="1200" b="0" i="0" kern="1200" dirty="0">
                <a:solidFill>
                  <a:schemeClr val="tx1"/>
                </a:solidFill>
                <a:latin typeface="+mn-lt"/>
                <a:ea typeface="+mn-ea"/>
                <a:cs typeface="+mn-cs"/>
              </a:rPr>
              <a:t>On se souvient des tribulations judiciaires de l’article L.4614-13 du code du travail. Ce dernier, tel qu’interprété par la Cour de cassation obligeait l’employeur à supporter le coût d’une expertise décidée par le CHSCT, alors même qu’il avait obtenu en justice l’annulation de la décision de recours à l’expert.</a:t>
            </a:r>
          </a:p>
          <a:p>
            <a:pPr fontAlgn="base"/>
            <a:endParaRPr lang="fr-FR" sz="1200" b="0" i="0" kern="1200" dirty="0">
              <a:solidFill>
                <a:schemeClr val="tx1"/>
              </a:solidFill>
              <a:latin typeface="+mn-lt"/>
              <a:ea typeface="+mn-ea"/>
              <a:cs typeface="+mn-cs"/>
            </a:endParaRPr>
          </a:p>
          <a:p>
            <a:pPr fontAlgn="base"/>
            <a:r>
              <a:rPr lang="fr-FR" sz="1200" b="0" i="0" kern="1200" dirty="0">
                <a:solidFill>
                  <a:schemeClr val="tx1"/>
                </a:solidFill>
                <a:latin typeface="+mn-lt"/>
                <a:ea typeface="+mn-ea"/>
                <a:cs typeface="+mn-cs"/>
              </a:rPr>
              <a:t>Article censuré  par le Conseil constitutionnel le 27 novembre 2015, mais toujours en application, il était important de corriger le tir (cf. notre article </a:t>
            </a:r>
            <a:r>
              <a:rPr lang="fr-FR" sz="1200" b="1" i="1" u="none" strike="noStrike" kern="1200" dirty="0">
                <a:solidFill>
                  <a:schemeClr val="tx1"/>
                </a:solidFill>
                <a:latin typeface="+mn-lt"/>
                <a:ea typeface="+mn-ea"/>
                <a:cs typeface="+mn-cs"/>
                <a:hlinkClick r:id="rId3"/>
              </a:rPr>
              <a:t>http://daempartners.com/clin-oeil/facture-dune-expertise-du-chsct-injustifiee-une-charge-inconstitutionnelle-certes-mais-toujours-en-vigueur/</a:t>
            </a:r>
            <a:r>
              <a:rPr lang="fr-FR" sz="1200" b="0" i="0" kern="1200" dirty="0">
                <a:solidFill>
                  <a:schemeClr val="tx1"/>
                </a:solidFill>
                <a:latin typeface="+mn-lt"/>
                <a:ea typeface="+mn-ea"/>
                <a:cs typeface="+mn-cs"/>
              </a:rPr>
              <a:t>).</a:t>
            </a:r>
          </a:p>
          <a:p>
            <a:pPr fontAlgn="base"/>
            <a:endParaRPr lang="fr-FR" sz="1200" b="0" i="0" kern="1200" dirty="0">
              <a:solidFill>
                <a:schemeClr val="tx1"/>
              </a:solidFill>
              <a:latin typeface="+mn-lt"/>
              <a:ea typeface="+mn-ea"/>
              <a:cs typeface="+mn-cs"/>
            </a:endParaRPr>
          </a:p>
          <a:p>
            <a:pPr fontAlgn="base"/>
            <a:r>
              <a:rPr lang="fr-FR" sz="1200" b="0" i="0" kern="1200" dirty="0">
                <a:solidFill>
                  <a:schemeClr val="tx1"/>
                </a:solidFill>
                <a:latin typeface="+mn-lt"/>
                <a:ea typeface="+mn-ea"/>
                <a:cs typeface="+mn-cs"/>
              </a:rPr>
              <a:t>C’est chose faite, depuis l’entrée en vigueur de loi 2016-1088 du 8 août 2016.</a:t>
            </a:r>
          </a:p>
          <a:p>
            <a:pPr fontAlgn="base"/>
            <a:endParaRPr lang="fr-FR" sz="1200" b="0" i="0" kern="1200" dirty="0">
              <a:solidFill>
                <a:schemeClr val="tx1"/>
              </a:solidFill>
              <a:latin typeface="+mn-lt"/>
              <a:ea typeface="+mn-ea"/>
              <a:cs typeface="+mn-cs"/>
            </a:endParaRPr>
          </a:p>
          <a:p>
            <a:pPr fontAlgn="base"/>
            <a:r>
              <a:rPr lang="fr-FR" sz="1200" b="0" i="0" kern="1200" dirty="0">
                <a:solidFill>
                  <a:schemeClr val="tx1"/>
                </a:solidFill>
                <a:latin typeface="+mn-lt"/>
                <a:ea typeface="+mn-ea"/>
                <a:cs typeface="+mn-cs"/>
              </a:rPr>
              <a:t>L’employeur qui entend contester la nécessité de l’expertise, la désignation de l’expert, le coût prévisionnel, l’étendue ou le délai de l’expertise dispose de 15 jours, à compter de la délibération, pour saisir le président du tribunal de grande instance.</a:t>
            </a:r>
          </a:p>
          <a:p>
            <a:pPr fontAlgn="base"/>
            <a:r>
              <a:rPr lang="fr-FR" sz="1200" b="0" i="0" kern="1200" dirty="0">
                <a:solidFill>
                  <a:schemeClr val="tx1"/>
                </a:solidFill>
                <a:latin typeface="+mn-lt"/>
                <a:ea typeface="+mn-ea"/>
                <a:cs typeface="+mn-cs"/>
              </a:rPr>
              <a:t>Le juge statue, en la forme des référés, en premier et dernier ressort, </a:t>
            </a:r>
            <a:r>
              <a:rPr lang="fr-FR" sz="1200" b="1" i="0" kern="1200" dirty="0">
                <a:solidFill>
                  <a:schemeClr val="tx1"/>
                </a:solidFill>
                <a:latin typeface="+mn-lt"/>
                <a:ea typeface="+mn-ea"/>
                <a:cs typeface="+mn-cs"/>
              </a:rPr>
              <a:t>dans les dix jours suivant sa saisine.</a:t>
            </a:r>
            <a:r>
              <a:rPr lang="fr-FR" sz="1200" b="0" i="0" kern="1200" dirty="0">
                <a:solidFill>
                  <a:schemeClr val="tx1"/>
                </a:solidFill>
                <a:latin typeface="+mn-lt"/>
                <a:ea typeface="+mn-ea"/>
                <a:cs typeface="+mn-cs"/>
              </a:rPr>
              <a:t> C’est nouveau, jusque là, le juge statuait « en urgence » mais aucun délai légal n’était imposé.</a:t>
            </a:r>
          </a:p>
          <a:p>
            <a:pPr fontAlgn="base"/>
            <a:endParaRPr lang="fr-FR" sz="1200" b="0" i="0" kern="1200" dirty="0">
              <a:solidFill>
                <a:schemeClr val="tx1"/>
              </a:solidFill>
              <a:latin typeface="+mn-lt"/>
              <a:ea typeface="+mn-ea"/>
              <a:cs typeface="+mn-cs"/>
            </a:endParaRPr>
          </a:p>
          <a:p>
            <a:pPr fontAlgn="base"/>
            <a:r>
              <a:rPr lang="fr-FR" sz="1200" b="0" i="0" kern="1200" dirty="0">
                <a:solidFill>
                  <a:schemeClr val="tx1"/>
                </a:solidFill>
                <a:latin typeface="+mn-lt"/>
                <a:ea typeface="+mn-ea"/>
                <a:cs typeface="+mn-cs"/>
              </a:rPr>
              <a:t>Mais surtout,  </a:t>
            </a:r>
            <a:r>
              <a:rPr lang="fr-FR" sz="1200" b="1" i="0" kern="1200" dirty="0">
                <a:solidFill>
                  <a:schemeClr val="tx1"/>
                </a:solidFill>
                <a:latin typeface="+mn-lt"/>
                <a:ea typeface="+mn-ea"/>
                <a:cs typeface="+mn-cs"/>
              </a:rPr>
              <a:t>cette saisine suspend dorénavant l’exécution de la décision du CHSCT ou de l’instance de coordination, et également les délais de leur consultation sur le projet en cause, ainsi que ceux du comité d’entreprise s’il est impliqué, jusqu’à la notification du jugement</a:t>
            </a:r>
            <a:r>
              <a:rPr lang="fr-FR" sz="1200" b="0" i="0" kern="1200" dirty="0">
                <a:solidFill>
                  <a:schemeClr val="tx1"/>
                </a:solidFill>
                <a:latin typeface="+mn-lt"/>
                <a:ea typeface="+mn-ea"/>
                <a:cs typeface="+mn-cs"/>
              </a:rPr>
              <a:t>.</a:t>
            </a:r>
          </a:p>
          <a:p>
            <a:pPr fontAlgn="base"/>
            <a:endParaRPr lang="fr-FR" sz="1200" b="0" i="0" kern="1200" dirty="0">
              <a:solidFill>
                <a:schemeClr val="tx1"/>
              </a:solidFill>
              <a:latin typeface="+mn-lt"/>
              <a:ea typeface="+mn-ea"/>
              <a:cs typeface="+mn-cs"/>
            </a:endParaRPr>
          </a:p>
          <a:p>
            <a:pPr fontAlgn="base"/>
            <a:r>
              <a:rPr lang="fr-FR" sz="1200" b="0" i="0" kern="1200" dirty="0">
                <a:solidFill>
                  <a:schemeClr val="tx1"/>
                </a:solidFill>
                <a:latin typeface="+mn-lt"/>
                <a:ea typeface="+mn-ea"/>
                <a:cs typeface="+mn-cs"/>
              </a:rPr>
              <a:t>La réorganisation serait alors suspendue d’autant, mais c’est pour la bonne cause.</a:t>
            </a:r>
          </a:p>
          <a:p>
            <a:pPr fontAlgn="base"/>
            <a:endParaRPr lang="fr-FR" sz="1200" b="0" i="0" kern="1200" dirty="0">
              <a:solidFill>
                <a:schemeClr val="tx1"/>
              </a:solidFill>
              <a:latin typeface="+mn-lt"/>
              <a:ea typeface="+mn-ea"/>
              <a:cs typeface="+mn-cs"/>
            </a:endParaRPr>
          </a:p>
          <a:p>
            <a:pPr fontAlgn="base"/>
            <a:r>
              <a:rPr lang="fr-FR" sz="1200" b="0" i="0" kern="1200" dirty="0">
                <a:solidFill>
                  <a:schemeClr val="tx1"/>
                </a:solidFill>
                <a:latin typeface="+mn-lt"/>
                <a:ea typeface="+mn-ea"/>
                <a:cs typeface="+mn-cs"/>
              </a:rPr>
              <a:t>Le législateur a donc pris en compte la décision du Conseil constitutionnel qui avait  relevé que la combinaison de l’absence d’effet suspensif du recours de l’employeur et de l’absence de délai d’examen de ce recours par le juge conduit, dans ces conditions, à ce que l’employeur soit privé de toute protection de son droit de propriété en dépit de l’exercice d’une voie de recours : l’article L.4614-13 du code du travail prévoit ainsi un effet suspensif du recours et un délai d’examen pour le juge.</a:t>
            </a:r>
          </a:p>
          <a:p>
            <a:pPr fontAlgn="base"/>
            <a:endParaRPr lang="fr-FR" sz="1200" b="0" i="0" kern="1200" dirty="0">
              <a:solidFill>
                <a:schemeClr val="tx1"/>
              </a:solidFill>
              <a:latin typeface="+mn-lt"/>
              <a:ea typeface="+mn-ea"/>
              <a:cs typeface="+mn-cs"/>
            </a:endParaRPr>
          </a:p>
          <a:p>
            <a:pPr fontAlgn="base"/>
            <a:r>
              <a:rPr lang="fr-FR" sz="1200" b="0" i="0" kern="1200" dirty="0">
                <a:solidFill>
                  <a:schemeClr val="tx1"/>
                </a:solidFill>
                <a:latin typeface="+mn-lt"/>
                <a:ea typeface="+mn-ea"/>
                <a:cs typeface="+mn-cs"/>
              </a:rPr>
              <a:t>Le législateur prend soin de tirer toutes les conséquences d’une </a:t>
            </a:r>
            <a:r>
              <a:rPr lang="fr-FR" sz="1200" b="1" i="0" kern="1200" dirty="0">
                <a:solidFill>
                  <a:schemeClr val="tx1"/>
                </a:solidFill>
                <a:latin typeface="+mn-lt"/>
                <a:ea typeface="+mn-ea"/>
                <a:cs typeface="+mn-cs"/>
              </a:rPr>
              <a:t>décision définitive</a:t>
            </a:r>
            <a:r>
              <a:rPr lang="fr-FR" sz="1200" b="0" i="0" kern="1200" dirty="0">
                <a:solidFill>
                  <a:schemeClr val="tx1"/>
                </a:solidFill>
                <a:latin typeface="+mn-lt"/>
                <a:ea typeface="+mn-ea"/>
                <a:cs typeface="+mn-cs"/>
              </a:rPr>
              <a:t> d’annulation. L’article L.4614-13 dans sa nouvelle rédaction prévoit dans ce cas que les sommes perçues par l’expert doivent être remboursées par ce dernier à l’employeur.</a:t>
            </a:r>
          </a:p>
          <a:p>
            <a:pPr fontAlgn="base"/>
            <a:endParaRPr lang="fr-FR" sz="1200" b="0" i="0" kern="1200" dirty="0">
              <a:solidFill>
                <a:schemeClr val="tx1"/>
              </a:solidFill>
              <a:latin typeface="+mn-lt"/>
              <a:ea typeface="+mn-ea"/>
              <a:cs typeface="+mn-cs"/>
            </a:endParaRPr>
          </a:p>
          <a:p>
            <a:pPr fontAlgn="base"/>
            <a:r>
              <a:rPr lang="fr-FR" sz="1200" b="0" i="0" kern="1200" dirty="0">
                <a:solidFill>
                  <a:schemeClr val="tx1"/>
                </a:solidFill>
                <a:latin typeface="+mn-lt"/>
                <a:ea typeface="+mn-ea"/>
                <a:cs typeface="+mn-cs"/>
              </a:rPr>
              <a:t>Il donne toutefois la possibilité au Comité d’entreprise de faire réaliser cette expertise en prenant les frais à sa charge, sur son budget de fonctionnement (article L.4614-13 modifié et L.2325-41-1 nouveau du code du travail).</a:t>
            </a:r>
          </a:p>
          <a:p>
            <a:pPr fontAlgn="base"/>
            <a:r>
              <a:rPr lang="fr-FR" sz="1200" b="0" i="0" kern="1200" dirty="0">
                <a:solidFill>
                  <a:schemeClr val="tx1"/>
                </a:solidFill>
                <a:latin typeface="+mn-lt"/>
                <a:ea typeface="+mn-ea"/>
                <a:cs typeface="+mn-cs"/>
              </a:rPr>
              <a:t>L’employeur ne pourra alors plus s’opposer à l’expertise, mais n’aura pas à en supporter le coût.</a:t>
            </a:r>
          </a:p>
          <a:p>
            <a:br>
              <a:rPr lang="fr-FR" dirty="0"/>
            </a:br>
            <a:endParaRPr lang="fr-FR" dirty="0"/>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pPr/>
              <a:t>9</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La loi précise que l’utilisation des outils numériques  ne doit pas perturber le bon fonctionnement de l’entreprise. Cette utilisation doit :</a:t>
            </a:r>
          </a:p>
          <a:p>
            <a:r>
              <a:rPr lang="fr-FR" dirty="0"/>
              <a:t>	- être compatible avec les exigences de bon fonctionnement et de sécurité du réseau informatique de l’entreprise;</a:t>
            </a:r>
          </a:p>
          <a:p>
            <a:r>
              <a:rPr lang="fr-FR" dirty="0"/>
              <a:t>	- ne pas avoir des conséquences</a:t>
            </a:r>
            <a:r>
              <a:rPr lang="fr-FR" baseline="0" dirty="0"/>
              <a:t> préjudiciables à la bonne marche de l’entreprise;</a:t>
            </a:r>
          </a:p>
          <a:p>
            <a:r>
              <a:rPr lang="fr-FR" baseline="0" dirty="0"/>
              <a:t>	- préserver la liberté de choix des salariés d’accepter ou de refuser un message.</a:t>
            </a:r>
          </a:p>
          <a:p>
            <a:endParaRPr lang="fr-FR" dirty="0"/>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pPr/>
              <a:t>10</a:t>
            </a:fld>
            <a:endParaRPr lang="fr-FR"/>
          </a:p>
        </p:txBody>
      </p:sp>
    </p:spTree>
    <p:extLst>
      <p:ext uri="{BB962C8B-B14F-4D97-AF65-F5344CB8AC3E}">
        <p14:creationId xmlns:p14="http://schemas.microsoft.com/office/powerpoint/2010/main" val="25305316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just">
              <a:lnSpc>
                <a:spcPct val="115000"/>
              </a:lnSpc>
              <a:spcAft>
                <a:spcPts val="0"/>
              </a:spcAft>
            </a:pPr>
            <a:r>
              <a:rPr lang="fr-FR" sz="1200" dirty="0">
                <a:effectLst/>
                <a:latin typeface="Avenir LT Std 35 Light"/>
                <a:ea typeface="Times New Roman"/>
                <a:cs typeface="Arial"/>
              </a:rPr>
              <a:t>La </a:t>
            </a:r>
            <a:r>
              <a:rPr lang="fr-FR" sz="1200" b="1" dirty="0">
                <a:effectLst/>
                <a:latin typeface="Avenir LT Std 35 Light"/>
                <a:ea typeface="Times New Roman"/>
                <a:cs typeface="Arial"/>
              </a:rPr>
              <a:t>loi n° 2008-789 du 20 août 2008</a:t>
            </a:r>
            <a:r>
              <a:rPr lang="fr-FR" sz="1200" dirty="0">
                <a:effectLst/>
                <a:latin typeface="Avenir LT Std 35 Light"/>
                <a:ea typeface="Times New Roman"/>
                <a:cs typeface="Arial"/>
              </a:rPr>
              <a:t> portant rénovation de la démocratie sociale et réforme du temps de travail avait consacré la primauté de l’accord d’entreprise ou d’établissement sur l’accord de branche dans six domaines en matière de durée du travail : le </a:t>
            </a:r>
            <a:r>
              <a:rPr lang="fr-FR" sz="1200" b="1" dirty="0">
                <a:effectLst/>
                <a:latin typeface="Avenir LT Std 35 Light"/>
                <a:ea typeface="Times New Roman"/>
                <a:cs typeface="Arial"/>
              </a:rPr>
              <a:t>contingent</a:t>
            </a:r>
            <a:r>
              <a:rPr lang="fr-FR" sz="1200" dirty="0">
                <a:effectLst/>
                <a:latin typeface="Avenir LT Std 35 Light"/>
                <a:ea typeface="Times New Roman"/>
                <a:cs typeface="Arial"/>
              </a:rPr>
              <a:t> d’heures </a:t>
            </a:r>
            <a:r>
              <a:rPr lang="fr-FR" sz="1200" b="1" dirty="0">
                <a:effectLst/>
                <a:latin typeface="Avenir LT Std 35 Light"/>
                <a:ea typeface="Times New Roman"/>
                <a:cs typeface="Arial"/>
              </a:rPr>
              <a:t>supplémentaires,</a:t>
            </a:r>
            <a:r>
              <a:rPr lang="fr-FR" sz="1200" dirty="0">
                <a:effectLst/>
                <a:latin typeface="Avenir LT Std 35 Light"/>
                <a:ea typeface="Times New Roman"/>
                <a:cs typeface="Arial"/>
              </a:rPr>
              <a:t> le </a:t>
            </a:r>
            <a:r>
              <a:rPr lang="fr-FR" sz="1200" b="1" dirty="0">
                <a:effectLst/>
                <a:latin typeface="Avenir LT Std 35 Light"/>
                <a:ea typeface="Times New Roman"/>
                <a:cs typeface="Arial"/>
              </a:rPr>
              <a:t>repos compensateur</a:t>
            </a:r>
            <a:r>
              <a:rPr lang="fr-FR" sz="1200" dirty="0">
                <a:effectLst/>
                <a:latin typeface="Avenir LT Std 35 Light"/>
                <a:ea typeface="Times New Roman"/>
                <a:cs typeface="Arial"/>
              </a:rPr>
              <a:t> de remplacement des heures supplémentaires, l’</a:t>
            </a:r>
            <a:r>
              <a:rPr lang="fr-FR" sz="1200" b="1" dirty="0">
                <a:effectLst/>
                <a:latin typeface="Avenir LT Std 35 Light"/>
                <a:ea typeface="Times New Roman"/>
                <a:cs typeface="Arial"/>
              </a:rPr>
              <a:t>aménagement</a:t>
            </a:r>
            <a:r>
              <a:rPr lang="fr-FR" sz="1200" dirty="0">
                <a:effectLst/>
                <a:latin typeface="Avenir LT Std 35 Light"/>
                <a:ea typeface="Times New Roman"/>
                <a:cs typeface="Arial"/>
              </a:rPr>
              <a:t> du temps de travail sur une période supérieure à la semaine, les conventions de </a:t>
            </a:r>
            <a:r>
              <a:rPr lang="fr-FR" sz="1200" b="1" dirty="0">
                <a:effectLst/>
                <a:latin typeface="Avenir LT Std 35 Light"/>
                <a:ea typeface="Times New Roman"/>
                <a:cs typeface="Arial"/>
              </a:rPr>
              <a:t>forfait,</a:t>
            </a:r>
            <a:r>
              <a:rPr lang="fr-FR" sz="1200" dirty="0">
                <a:effectLst/>
                <a:latin typeface="Avenir LT Std 35 Light"/>
                <a:ea typeface="Times New Roman"/>
                <a:cs typeface="Arial"/>
              </a:rPr>
              <a:t> la journée de </a:t>
            </a:r>
            <a:r>
              <a:rPr lang="fr-FR" sz="1200" b="1" dirty="0">
                <a:effectLst/>
                <a:latin typeface="Avenir LT Std 35 Light"/>
                <a:ea typeface="Times New Roman"/>
                <a:cs typeface="Arial"/>
              </a:rPr>
              <a:t>solidarité</a:t>
            </a:r>
            <a:r>
              <a:rPr lang="fr-FR" sz="1200" dirty="0">
                <a:effectLst/>
                <a:latin typeface="Avenir LT Std 35 Light"/>
                <a:ea typeface="Times New Roman"/>
                <a:cs typeface="Arial"/>
              </a:rPr>
              <a:t> et le </a:t>
            </a:r>
            <a:r>
              <a:rPr lang="fr-FR" sz="1200" b="1" dirty="0">
                <a:effectLst/>
                <a:latin typeface="Avenir LT Std 35 Light"/>
                <a:ea typeface="Times New Roman"/>
                <a:cs typeface="Arial"/>
              </a:rPr>
              <a:t>compte épargne-temps.</a:t>
            </a:r>
            <a:endParaRPr lang="fr-FR" sz="1200" dirty="0">
              <a:effectLst/>
              <a:latin typeface="+mn-lt"/>
              <a:ea typeface="Calibri"/>
              <a:cs typeface="Times New Roman"/>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Dans tous ces domaines, les accords d’entreprise/établissement s’appliqueraient en priorité, les dispositions de branche n’intervenant qu’à défaut d’accord d’entreprise/établissement.</a:t>
            </a:r>
          </a:p>
          <a:p>
            <a:endParaRPr lang="fr-FR" dirty="0"/>
          </a:p>
          <a:p>
            <a:r>
              <a:rPr lang="fr-FR" sz="1200" kern="1200" dirty="0">
                <a:solidFill>
                  <a:schemeClr val="tx1"/>
                </a:solidFill>
                <a:effectLst/>
                <a:latin typeface="+mn-lt"/>
                <a:ea typeface="+mn-ea"/>
                <a:cs typeface="+mn-cs"/>
              </a:rPr>
              <a:t>La Loi introduit de nouveaux assouplissements à la durée du travail</a:t>
            </a:r>
            <a:r>
              <a:rPr lang="fr-FR" sz="1200" kern="1200" baseline="0" dirty="0">
                <a:solidFill>
                  <a:schemeClr val="tx1"/>
                </a:solidFill>
                <a:effectLst/>
                <a:latin typeface="+mn-lt"/>
                <a:ea typeface="+mn-ea"/>
                <a:cs typeface="+mn-cs"/>
              </a:rPr>
              <a:t>, cherche</a:t>
            </a:r>
            <a:r>
              <a:rPr lang="fr-FR" sz="1200" kern="1200" dirty="0">
                <a:solidFill>
                  <a:schemeClr val="tx1"/>
                </a:solidFill>
                <a:effectLst/>
                <a:latin typeface="+mn-lt"/>
                <a:ea typeface="+mn-ea"/>
                <a:cs typeface="+mn-cs"/>
              </a:rPr>
              <a:t> à sécuriser les conventions de forfaits annuels (heures/jours), et à réorganiser les congés spécifiques.</a:t>
            </a:r>
          </a:p>
          <a:p>
            <a:endParaRPr lang="fr-FR" sz="1200" kern="1200" dirty="0">
              <a:solidFill>
                <a:schemeClr val="tx1"/>
              </a:solidFill>
              <a:effectLst/>
              <a:latin typeface="+mn-lt"/>
              <a:ea typeface="+mn-ea"/>
              <a:cs typeface="+mn-cs"/>
            </a:endParaRPr>
          </a:p>
          <a:p>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pPr/>
              <a:t>11</a:t>
            </a:fld>
            <a:endParaRPr lang="fr-FR"/>
          </a:p>
        </p:txBody>
      </p:sp>
    </p:spTree>
    <p:extLst>
      <p:ext uri="{BB962C8B-B14F-4D97-AF65-F5344CB8AC3E}">
        <p14:creationId xmlns:p14="http://schemas.microsoft.com/office/powerpoint/2010/main" val="863740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r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solidFill>
                  <a:schemeClr val="tx1"/>
                </a:solidFill>
                <a:latin typeface="Arial Narrow" panose="020B0606020202030204" pitchFamily="34" charset="0"/>
              </a:defRPr>
            </a:lvl1pPr>
            <a:extLst/>
          </a:lstStyle>
          <a:p>
            <a:r>
              <a:rPr kumimoji="0" lang="fr-FR" dirty="0"/>
              <a:t>Modifiez le style du titre</a:t>
            </a:r>
            <a:endParaRPr kumimoji="0" lang="en-US" dirty="0"/>
          </a:p>
        </p:txBody>
      </p:sp>
      <p:sp>
        <p:nvSpPr>
          <p:cNvPr id="3" name="Sous-titr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latin typeface="Arial Narrow" panose="020B060602020203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fr-FR" dirty="0"/>
              <a:t>Modifiez le style des sous-titres du masque</a:t>
            </a:r>
            <a:endParaRPr kumimoji="0" lang="en-US" dirty="0"/>
          </a:p>
        </p:txBody>
      </p:sp>
      <p:sp>
        <p:nvSpPr>
          <p:cNvPr id="4" name="Espace réservé de la date 3"/>
          <p:cNvSpPr>
            <a:spLocks noGrp="1"/>
          </p:cNvSpPr>
          <p:nvPr>
            <p:ph type="dt" sz="half" idx="10"/>
          </p:nvPr>
        </p:nvSpPr>
        <p:spPr/>
        <p:txBody>
          <a:bodyPr/>
          <a:lstStyle/>
          <a:p>
            <a:fld id="{37D5A1D9-CA98-4E32-9BB1-1B6300FFBE79}" type="datetime1">
              <a:rPr lang="fr-FR" smtClean="0">
                <a:solidFill>
                  <a:prstClr val="white">
                    <a:tint val="95000"/>
                  </a:prstClr>
                </a:solidFill>
              </a:rPr>
              <a:pPr/>
              <a:t>24/11/16</a:t>
            </a:fld>
            <a:endParaRPr lang="fr-FR">
              <a:solidFill>
                <a:prstClr val="white">
                  <a:tint val="95000"/>
                </a:prstClr>
              </a:solidFill>
            </a:endParaRP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‹N°›</a:t>
            </a:fld>
            <a:endParaRPr lang="fr-FR">
              <a:solidFill>
                <a:prstClr val="white">
                  <a:tint val="95000"/>
                </a:prstClr>
              </a:solidFill>
            </a:endParaRPr>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92858788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D1B85755-D70F-463C-BFE2-ED89F1AF2C61}" type="datetime1">
              <a:rPr lang="fr-FR" smtClean="0">
                <a:solidFill>
                  <a:prstClr val="black">
                    <a:tint val="95000"/>
                  </a:prstClr>
                </a:solidFill>
              </a:rPr>
              <a:pPr/>
              <a:t>24/11/16</a:t>
            </a:fld>
            <a:endParaRPr lang="fr-FR">
              <a:solidFill>
                <a:prstClr val="black">
                  <a:tint val="95000"/>
                </a:prstClr>
              </a:solidFill>
            </a:endParaRPr>
          </a:p>
        </p:txBody>
      </p:sp>
      <p:sp>
        <p:nvSpPr>
          <p:cNvPr id="5" name="Espace réservé du pied de page 4"/>
          <p:cNvSpPr>
            <a:spLocks noGrp="1"/>
          </p:cNvSpPr>
          <p:nvPr>
            <p:ph type="ftr" sz="quarter" idx="11"/>
          </p:nvPr>
        </p:nvSpPr>
        <p:spPr/>
        <p:txBody>
          <a:bodyPr/>
          <a:lstStyle/>
          <a:p>
            <a:r>
              <a:rPr lang="fr-FR">
                <a:solidFill>
                  <a:prstClr val="black">
                    <a:tint val="95000"/>
                  </a:prstClr>
                </a:solidFill>
              </a:rPr>
              <a:t>DaeMPartners</a:t>
            </a:r>
            <a:endParaRPr lang="fr-FR" dirty="0">
              <a:solidFill>
                <a:prstClr val="black">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black">
                    <a:tint val="95000"/>
                  </a:prstClr>
                </a:solidFill>
              </a:rPr>
              <a:pPr/>
              <a:t>‹N°›</a:t>
            </a:fld>
            <a:endParaRPr lang="fr-FR">
              <a:solidFill>
                <a:prstClr val="black">
                  <a:tint val="95000"/>
                </a:prstClr>
              </a:solidFill>
            </a:endParaRPr>
          </a:p>
        </p:txBody>
      </p:sp>
    </p:spTree>
    <p:extLst>
      <p:ext uri="{BB962C8B-B14F-4D97-AF65-F5344CB8AC3E}">
        <p14:creationId xmlns:p14="http://schemas.microsoft.com/office/powerpoint/2010/main" val="4006192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re vertical 1"/>
          <p:cNvSpPr>
            <a:spLocks noGrp="1"/>
          </p:cNvSpPr>
          <p:nvPr>
            <p:ph type="title" orient="vert"/>
          </p:nvPr>
        </p:nvSpPr>
        <p:spPr>
          <a:xfrm>
            <a:off x="6781800" y="274640"/>
            <a:ext cx="1905000" cy="5851525"/>
          </a:xfrm>
        </p:spPr>
        <p:txBody>
          <a:bodyPr vert="eaVert"/>
          <a:lstStyle/>
          <a:p>
            <a:r>
              <a:rPr kumimoji="0" lang="fr-FR"/>
              <a:t>Modifiez le style du titre</a:t>
            </a:r>
            <a:endParaRPr kumimoji="0" lang="en-US"/>
          </a:p>
        </p:txBody>
      </p:sp>
      <p:sp>
        <p:nvSpPr>
          <p:cNvPr id="3" name="Espace réservé du texte vertical 2"/>
          <p:cNvSpPr>
            <a:spLocks noGrp="1"/>
          </p:cNvSpPr>
          <p:nvPr>
            <p:ph type="body" orient="vert" idx="1"/>
          </p:nvPr>
        </p:nvSpPr>
        <p:spPr>
          <a:xfrm>
            <a:off x="457200" y="304800"/>
            <a:ext cx="6019800" cy="5851525"/>
          </a:xfrm>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B10117DC-1216-416B-9985-7B085232ED40}" type="datetime1">
              <a:rPr lang="fr-FR" smtClean="0">
                <a:solidFill>
                  <a:prstClr val="black">
                    <a:tint val="95000"/>
                  </a:prstClr>
                </a:solidFill>
              </a:rPr>
              <a:pPr/>
              <a:t>24/11/16</a:t>
            </a:fld>
            <a:endParaRPr lang="fr-FR">
              <a:solidFill>
                <a:prstClr val="black">
                  <a:tint val="95000"/>
                </a:prstClr>
              </a:solidFill>
            </a:endParaRPr>
          </a:p>
        </p:txBody>
      </p:sp>
      <p:sp>
        <p:nvSpPr>
          <p:cNvPr id="5" name="Espace réservé du pied de page 4"/>
          <p:cNvSpPr>
            <a:spLocks noGrp="1"/>
          </p:cNvSpPr>
          <p:nvPr>
            <p:ph type="ftr" sz="quarter" idx="11"/>
          </p:nvPr>
        </p:nvSpPr>
        <p:spPr>
          <a:xfrm>
            <a:off x="2640597" y="6377459"/>
            <a:ext cx="3836404" cy="365125"/>
          </a:xfrm>
        </p:spPr>
        <p:txBody>
          <a:bodyPr/>
          <a:lstStyle/>
          <a:p>
            <a:r>
              <a:rPr lang="fr-FR">
                <a:solidFill>
                  <a:prstClr val="black">
                    <a:tint val="95000"/>
                  </a:prstClr>
                </a:solidFill>
              </a:rPr>
              <a:t>DaeMPartners</a:t>
            </a:r>
            <a:endParaRPr lang="fr-FR" dirty="0">
              <a:solidFill>
                <a:prstClr val="black">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black">
                    <a:tint val="95000"/>
                  </a:prstClr>
                </a:solidFill>
              </a:rPr>
              <a:pPr/>
              <a:t>‹N°›</a:t>
            </a:fld>
            <a:endParaRPr lang="fr-FR">
              <a:solidFill>
                <a:prstClr val="black">
                  <a:tint val="95000"/>
                </a:prstClr>
              </a:solidFill>
            </a:endParaRPr>
          </a:p>
        </p:txBody>
      </p:sp>
    </p:spTree>
    <p:extLst>
      <p:ext uri="{BB962C8B-B14F-4D97-AF65-F5344CB8AC3E}">
        <p14:creationId xmlns:p14="http://schemas.microsoft.com/office/powerpoint/2010/main" val="431389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155448"/>
            <a:ext cx="8229600" cy="1252728"/>
          </a:xfrm>
        </p:spPr>
        <p:txBody>
          <a:bodyPr/>
          <a:lstStyle>
            <a:lvl1pPr>
              <a:defRPr>
                <a:solidFill>
                  <a:schemeClr val="tx1"/>
                </a:solidFill>
                <a:latin typeface="Arial Narrow" panose="020B0606020202030204" pitchFamily="34" charset="0"/>
              </a:defRPr>
            </a:lvl1pPr>
            <a:extLst/>
          </a:lstStyle>
          <a:p>
            <a:r>
              <a:rPr kumimoji="0" lang="fr-FR" dirty="0"/>
              <a:t>Modifiez le style du titre</a:t>
            </a:r>
            <a:endParaRPr kumimoji="0" lang="en-US" dirty="0"/>
          </a:p>
        </p:txBody>
      </p:sp>
      <p:sp useBgFill="1">
        <p:nvSpPr>
          <p:cNvPr id="3" name="Espace réservé du contenu 2"/>
          <p:cNvSpPr>
            <a:spLocks noGrp="1"/>
          </p:cNvSpPr>
          <p:nvPr>
            <p:ph idx="1"/>
          </p:nvPr>
        </p:nvSpPr>
        <p:spPr>
          <a:ln>
            <a:solidFill>
              <a:schemeClr val="bg2"/>
            </a:solidFill>
          </a:ln>
        </p:spPr>
        <p:txBody>
          <a:bodyPr>
            <a:normAutofit/>
          </a:bodyPr>
          <a:lstStyle>
            <a:lvl1pPr>
              <a:buClr>
                <a:schemeClr val="tx1"/>
              </a:buClr>
              <a:defRPr sz="3600">
                <a:solidFill>
                  <a:schemeClr val="bg1"/>
                </a:solidFill>
                <a:latin typeface="Arial Narrow" panose="020B0606020202030204" pitchFamily="34" charset="0"/>
              </a:defRPr>
            </a:lvl1pPr>
            <a:lvl2pPr marL="731520" indent="-274320">
              <a:buClr>
                <a:schemeClr val="tx1"/>
              </a:buClr>
              <a:buFont typeface="Wingdings" panose="05000000000000000000" pitchFamily="2" charset="2"/>
              <a:buChar char="Ø"/>
              <a:defRPr sz="3200">
                <a:solidFill>
                  <a:schemeClr val="bg1"/>
                </a:solidFill>
                <a:latin typeface="Arial Narrow" panose="020B0606020202030204" pitchFamily="34" charset="0"/>
              </a:defRPr>
            </a:lvl2pPr>
            <a:lvl3pPr marL="996696" indent="-228600">
              <a:buClr>
                <a:schemeClr val="tx1"/>
              </a:buClr>
              <a:buFont typeface="Arial" panose="020B0604020202020204" pitchFamily="34" charset="0"/>
              <a:buChar char="•"/>
              <a:defRPr sz="2800">
                <a:solidFill>
                  <a:schemeClr val="bg1"/>
                </a:solidFill>
                <a:latin typeface="Arial Narrow" panose="020B0606020202030204" pitchFamily="34" charset="0"/>
              </a:defRPr>
            </a:lvl3pPr>
            <a:lvl4pPr marL="1216152" indent="-182880">
              <a:buClr>
                <a:schemeClr val="tx1"/>
              </a:buClr>
              <a:buFont typeface="Arial" panose="020B0604020202020204" pitchFamily="34" charset="0"/>
              <a:buChar char="‒"/>
              <a:defRPr sz="2400">
                <a:solidFill>
                  <a:schemeClr val="bg1"/>
                </a:solidFill>
                <a:latin typeface="Arial Narrow" panose="020B0606020202030204" pitchFamily="34" charset="0"/>
              </a:defRPr>
            </a:lvl4pPr>
            <a:lvl5pPr marL="1426464" indent="-182880">
              <a:buClr>
                <a:schemeClr val="tx1"/>
              </a:buClr>
              <a:buFont typeface="Arial" panose="020B0604020202020204" pitchFamily="34" charset="0"/>
              <a:buChar char="‒"/>
              <a:defRPr sz="2400">
                <a:solidFill>
                  <a:schemeClr val="bg1"/>
                </a:solidFill>
                <a:latin typeface="Arial Narrow" panose="020B0606020202030204" pitchFamily="34" charset="0"/>
              </a:defRPr>
            </a:lvl5pPr>
            <a:extLst/>
          </a:lstStyle>
          <a:p>
            <a:pPr lvl="0" eaLnBrk="1" latinLnBrk="0" hangingPunct="1"/>
            <a:r>
              <a:rPr lang="fr-FR" dirty="0"/>
              <a:t>Modifiez les styles du texte du masque</a:t>
            </a:r>
          </a:p>
          <a:p>
            <a:pPr lvl="1" eaLnBrk="1" latinLnBrk="0" hangingPunct="1"/>
            <a:r>
              <a:rPr lang="fr-FR" dirty="0"/>
              <a:t>Deuxième niveau</a:t>
            </a:r>
          </a:p>
          <a:p>
            <a:pPr lvl="2" eaLnBrk="1" latinLnBrk="0" hangingPunct="1"/>
            <a:r>
              <a:rPr lang="fr-FR" dirty="0"/>
              <a:t>Troisième niveau</a:t>
            </a:r>
          </a:p>
          <a:p>
            <a:pPr lvl="3" eaLnBrk="1" latinLnBrk="0" hangingPunct="1"/>
            <a:r>
              <a:rPr lang="fr-FR" dirty="0"/>
              <a:t>Quatrième niveau</a:t>
            </a:r>
          </a:p>
          <a:p>
            <a:pPr lvl="4" eaLnBrk="1" latinLnBrk="0" hangingPunct="1"/>
            <a:r>
              <a:rPr lang="fr-FR" dirty="0"/>
              <a:t>Cinquième niveau</a:t>
            </a:r>
            <a:endParaRPr kumimoji="0" lang="en-US" dirty="0"/>
          </a:p>
        </p:txBody>
      </p:sp>
      <p:sp>
        <p:nvSpPr>
          <p:cNvPr id="4" name="Espace réservé de la date 3"/>
          <p:cNvSpPr>
            <a:spLocks noGrp="1"/>
          </p:cNvSpPr>
          <p:nvPr>
            <p:ph type="dt" sz="half" idx="10"/>
          </p:nvPr>
        </p:nvSpPr>
        <p:spPr/>
        <p:txBody>
          <a:bodyPr/>
          <a:lstStyle/>
          <a:p>
            <a:fld id="{7FE684C6-7DF3-4671-9D9A-DBF5231C48F6}" type="datetime1">
              <a:rPr lang="fr-FR" smtClean="0">
                <a:solidFill>
                  <a:prstClr val="white">
                    <a:tint val="95000"/>
                  </a:prstClr>
                </a:solidFill>
              </a:rPr>
              <a:pPr/>
              <a:t>24/11/16</a:t>
            </a:fld>
            <a:endParaRPr lang="fr-FR">
              <a:solidFill>
                <a:prstClr val="white">
                  <a:tint val="95000"/>
                </a:prstClr>
              </a:solidFill>
            </a:endParaRP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‹N°›</a:t>
            </a:fld>
            <a:endParaRPr lang="fr-FR">
              <a:solidFill>
                <a:prstClr val="white">
                  <a:tint val="95000"/>
                </a:prstClr>
              </a:solidFill>
            </a:endParaRPr>
          </a:p>
        </p:txBody>
      </p:sp>
    </p:spTree>
    <p:extLst>
      <p:ext uri="{BB962C8B-B14F-4D97-AF65-F5344CB8AC3E}">
        <p14:creationId xmlns:p14="http://schemas.microsoft.com/office/powerpoint/2010/main" val="4011792847"/>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r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fr-FR"/>
              <a:t>Modifiez le style du titre</a:t>
            </a:r>
            <a:endParaRPr kumimoji="0" lang="en-US"/>
          </a:p>
        </p:txBody>
      </p:sp>
      <p:sp>
        <p:nvSpPr>
          <p:cNvPr id="3" name="Espace réservé du texte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fr-FR"/>
              <a:t>Modifiez les styles du texte du masque</a:t>
            </a:r>
          </a:p>
        </p:txBody>
      </p:sp>
      <p:sp>
        <p:nvSpPr>
          <p:cNvPr id="4" name="Espace réservé de la date 3"/>
          <p:cNvSpPr>
            <a:spLocks noGrp="1"/>
          </p:cNvSpPr>
          <p:nvPr>
            <p:ph type="dt" sz="half" idx="10"/>
          </p:nvPr>
        </p:nvSpPr>
        <p:spPr/>
        <p:txBody>
          <a:bodyPr/>
          <a:lstStyle/>
          <a:p>
            <a:fld id="{DD01BB4B-F470-4AAA-BC32-1035AD68D0C0}" type="datetime1">
              <a:rPr lang="fr-FR" smtClean="0">
                <a:solidFill>
                  <a:prstClr val="white">
                    <a:tint val="95000"/>
                  </a:prstClr>
                </a:solidFill>
              </a:rPr>
              <a:pPr/>
              <a:t>24/11/16</a:t>
            </a:fld>
            <a:endParaRPr lang="fr-FR">
              <a:solidFill>
                <a:prstClr val="white">
                  <a:tint val="95000"/>
                </a:prstClr>
              </a:solidFill>
            </a:endParaRP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‹N°›</a:t>
            </a:fld>
            <a:endParaRPr lang="fr-FR">
              <a:solidFill>
                <a:prstClr val="white">
                  <a:tint val="95000"/>
                </a:prstClr>
              </a:solidFill>
            </a:endParaRPr>
          </a:p>
        </p:txBody>
      </p:sp>
    </p:spTree>
    <p:extLst>
      <p:ext uri="{BB962C8B-B14F-4D97-AF65-F5344CB8AC3E}">
        <p14:creationId xmlns:p14="http://schemas.microsoft.com/office/powerpoint/2010/main" val="217138137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3" name="Espace réservé du contenu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22D33305-6D16-4D85-BA58-613001878005}" type="datetime1">
              <a:rPr lang="fr-FR" smtClean="0">
                <a:solidFill>
                  <a:prstClr val="black">
                    <a:tint val="95000"/>
                  </a:prstClr>
                </a:solidFill>
              </a:rPr>
              <a:pPr/>
              <a:t>24/11/16</a:t>
            </a:fld>
            <a:endParaRPr lang="fr-FR">
              <a:solidFill>
                <a:prstClr val="black">
                  <a:tint val="95000"/>
                </a:prstClr>
              </a:solidFill>
            </a:endParaRPr>
          </a:p>
        </p:txBody>
      </p:sp>
      <p:sp>
        <p:nvSpPr>
          <p:cNvPr id="6" name="Espace réservé du pied de page 5"/>
          <p:cNvSpPr>
            <a:spLocks noGrp="1"/>
          </p:cNvSpPr>
          <p:nvPr>
            <p:ph type="ftr" sz="quarter" idx="11"/>
          </p:nvPr>
        </p:nvSpPr>
        <p:spPr/>
        <p:txBody>
          <a:bodyPr/>
          <a:lstStyle/>
          <a:p>
            <a:r>
              <a:rPr lang="fr-FR">
                <a:solidFill>
                  <a:prstClr val="black">
                    <a:tint val="95000"/>
                  </a:prstClr>
                </a:solidFill>
              </a:rPr>
              <a:t>DaeMPartners</a:t>
            </a:r>
            <a:endParaRPr lang="fr-FR" dirty="0">
              <a:solidFill>
                <a:prstClr val="black">
                  <a:tint val="95000"/>
                </a:prstClr>
              </a:solidFill>
            </a:endParaRPr>
          </a:p>
        </p:txBody>
      </p:sp>
      <p:sp>
        <p:nvSpPr>
          <p:cNvPr id="7" name="Espace réservé du numéro de diapositive 6"/>
          <p:cNvSpPr>
            <a:spLocks noGrp="1"/>
          </p:cNvSpPr>
          <p:nvPr>
            <p:ph type="sldNum" sz="quarter" idx="12"/>
          </p:nvPr>
        </p:nvSpPr>
        <p:spPr/>
        <p:txBody>
          <a:bodyPr/>
          <a:lstStyle/>
          <a:p>
            <a:fld id="{12F9B493-24F9-4F09-884C-C80064ACA6F1}" type="slidenum">
              <a:rPr lang="fr-FR" smtClean="0">
                <a:solidFill>
                  <a:prstClr val="black">
                    <a:tint val="95000"/>
                  </a:prstClr>
                </a:solidFill>
              </a:rPr>
              <a:pPr/>
              <a:t>‹N°›</a:t>
            </a:fld>
            <a:endParaRPr lang="fr-FR">
              <a:solidFill>
                <a:prstClr val="black">
                  <a:tint val="95000"/>
                </a:prstClr>
              </a:solidFill>
            </a:endParaRPr>
          </a:p>
        </p:txBody>
      </p:sp>
    </p:spTree>
    <p:extLst>
      <p:ext uri="{BB962C8B-B14F-4D97-AF65-F5344CB8AC3E}">
        <p14:creationId xmlns:p14="http://schemas.microsoft.com/office/powerpoint/2010/main" val="3063297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extLst/>
          </a:lstStyle>
          <a:p>
            <a:r>
              <a:rPr kumimoji="0" lang="fr-FR"/>
              <a:t>Modifiez le style du titre</a:t>
            </a:r>
            <a:endParaRPr kumimoji="0" lang="en-US"/>
          </a:p>
        </p:txBody>
      </p:sp>
      <p:sp>
        <p:nvSpPr>
          <p:cNvPr id="3" name="Espace réservé du texte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a:t>Modifiez les styles du texte du masque</a:t>
            </a:r>
          </a:p>
        </p:txBody>
      </p:sp>
      <p:sp>
        <p:nvSpPr>
          <p:cNvPr id="4" name="Espace réservé du contenu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u texte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a:t>Modifiez les styles du texte du masque</a:t>
            </a:r>
          </a:p>
        </p:txBody>
      </p:sp>
      <p:sp>
        <p:nvSpPr>
          <p:cNvPr id="6" name="Espace réservé du contenu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D8ED0459-334C-4052-B1DC-E411D43C5912}" type="datetime1">
              <a:rPr lang="fr-FR" smtClean="0">
                <a:solidFill>
                  <a:prstClr val="black">
                    <a:tint val="95000"/>
                  </a:prstClr>
                </a:solidFill>
              </a:rPr>
              <a:pPr/>
              <a:t>24/11/16</a:t>
            </a:fld>
            <a:endParaRPr lang="fr-FR">
              <a:solidFill>
                <a:prstClr val="black">
                  <a:tint val="95000"/>
                </a:prstClr>
              </a:solidFill>
            </a:endParaRPr>
          </a:p>
        </p:txBody>
      </p:sp>
      <p:sp>
        <p:nvSpPr>
          <p:cNvPr id="8" name="Espace réservé du pied de page 7"/>
          <p:cNvSpPr>
            <a:spLocks noGrp="1"/>
          </p:cNvSpPr>
          <p:nvPr>
            <p:ph type="ftr" sz="quarter" idx="11"/>
          </p:nvPr>
        </p:nvSpPr>
        <p:spPr/>
        <p:txBody>
          <a:bodyPr/>
          <a:lstStyle/>
          <a:p>
            <a:r>
              <a:rPr lang="fr-FR">
                <a:solidFill>
                  <a:prstClr val="black">
                    <a:tint val="95000"/>
                  </a:prstClr>
                </a:solidFill>
              </a:rPr>
              <a:t>DaeMPartners</a:t>
            </a:r>
            <a:endParaRPr lang="fr-FR" dirty="0">
              <a:solidFill>
                <a:prstClr val="black">
                  <a:tint val="95000"/>
                </a:prstClr>
              </a:solidFill>
            </a:endParaRPr>
          </a:p>
        </p:txBody>
      </p:sp>
      <p:sp>
        <p:nvSpPr>
          <p:cNvPr id="9" name="Espace réservé du numéro de diapositive 8"/>
          <p:cNvSpPr>
            <a:spLocks noGrp="1"/>
          </p:cNvSpPr>
          <p:nvPr>
            <p:ph type="sldNum" sz="quarter" idx="12"/>
          </p:nvPr>
        </p:nvSpPr>
        <p:spPr/>
        <p:txBody>
          <a:bodyPr/>
          <a:lstStyle/>
          <a:p>
            <a:fld id="{12F9B493-24F9-4F09-884C-C80064ACA6F1}" type="slidenum">
              <a:rPr lang="fr-FR" smtClean="0">
                <a:solidFill>
                  <a:prstClr val="black">
                    <a:tint val="95000"/>
                  </a:prstClr>
                </a:solidFill>
              </a:rPr>
              <a:pPr/>
              <a:t>‹N°›</a:t>
            </a:fld>
            <a:endParaRPr lang="fr-FR">
              <a:solidFill>
                <a:prstClr val="black">
                  <a:tint val="95000"/>
                </a:prstClr>
              </a:solidFill>
            </a:endParaRPr>
          </a:p>
        </p:txBody>
      </p:sp>
    </p:spTree>
    <p:extLst>
      <p:ext uri="{BB962C8B-B14F-4D97-AF65-F5344CB8AC3E}">
        <p14:creationId xmlns:p14="http://schemas.microsoft.com/office/powerpoint/2010/main" val="104373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3" name="Espace réservé de la date 2"/>
          <p:cNvSpPr>
            <a:spLocks noGrp="1"/>
          </p:cNvSpPr>
          <p:nvPr>
            <p:ph type="dt" sz="half" idx="10"/>
          </p:nvPr>
        </p:nvSpPr>
        <p:spPr/>
        <p:txBody>
          <a:bodyPr/>
          <a:lstStyle/>
          <a:p>
            <a:fld id="{EA87AF38-A887-4E6A-AAE4-2D4B84E0DEF6}" type="datetime1">
              <a:rPr lang="fr-FR" smtClean="0">
                <a:solidFill>
                  <a:prstClr val="black">
                    <a:tint val="95000"/>
                  </a:prstClr>
                </a:solidFill>
              </a:rPr>
              <a:pPr/>
              <a:t>24/11/16</a:t>
            </a:fld>
            <a:endParaRPr lang="fr-FR">
              <a:solidFill>
                <a:prstClr val="black">
                  <a:tint val="95000"/>
                </a:prstClr>
              </a:solidFill>
            </a:endParaRPr>
          </a:p>
        </p:txBody>
      </p:sp>
      <p:sp>
        <p:nvSpPr>
          <p:cNvPr id="4" name="Espace réservé du pied de page 3"/>
          <p:cNvSpPr>
            <a:spLocks noGrp="1"/>
          </p:cNvSpPr>
          <p:nvPr>
            <p:ph type="ftr" sz="quarter" idx="11"/>
          </p:nvPr>
        </p:nvSpPr>
        <p:spPr/>
        <p:txBody>
          <a:bodyPr/>
          <a:lstStyle/>
          <a:p>
            <a:r>
              <a:rPr lang="fr-FR">
                <a:solidFill>
                  <a:prstClr val="black">
                    <a:tint val="95000"/>
                  </a:prstClr>
                </a:solidFill>
              </a:rPr>
              <a:t>DaeMPartners</a:t>
            </a:r>
            <a:endParaRPr lang="fr-FR" dirty="0">
              <a:solidFill>
                <a:prstClr val="black">
                  <a:tint val="95000"/>
                </a:prstClr>
              </a:solidFill>
            </a:endParaRPr>
          </a:p>
        </p:txBody>
      </p:sp>
      <p:sp>
        <p:nvSpPr>
          <p:cNvPr id="5" name="Espace réservé du numéro de diapositive 4"/>
          <p:cNvSpPr>
            <a:spLocks noGrp="1"/>
          </p:cNvSpPr>
          <p:nvPr>
            <p:ph type="sldNum" sz="quarter" idx="12"/>
          </p:nvPr>
        </p:nvSpPr>
        <p:spPr/>
        <p:txBody>
          <a:bodyPr/>
          <a:lstStyle/>
          <a:p>
            <a:fld id="{12F9B493-24F9-4F09-884C-C80064ACA6F1}" type="slidenum">
              <a:rPr lang="fr-FR" smtClean="0">
                <a:solidFill>
                  <a:prstClr val="black">
                    <a:tint val="95000"/>
                  </a:prstClr>
                </a:solidFill>
              </a:rPr>
              <a:pPr/>
              <a:t>‹N°›</a:t>
            </a:fld>
            <a:endParaRPr lang="fr-FR">
              <a:solidFill>
                <a:prstClr val="black">
                  <a:tint val="95000"/>
                </a:prstClr>
              </a:solidFill>
            </a:endParaRPr>
          </a:p>
        </p:txBody>
      </p:sp>
    </p:spTree>
    <p:extLst>
      <p:ext uri="{BB962C8B-B14F-4D97-AF65-F5344CB8AC3E}">
        <p14:creationId xmlns:p14="http://schemas.microsoft.com/office/powerpoint/2010/main" val="1302285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B8D37D7-19BE-4EB2-A475-CCC79635B3FD}" type="datetime1">
              <a:rPr lang="fr-FR" smtClean="0">
                <a:solidFill>
                  <a:prstClr val="black">
                    <a:tint val="95000"/>
                  </a:prstClr>
                </a:solidFill>
              </a:rPr>
              <a:pPr/>
              <a:t>24/11/16</a:t>
            </a:fld>
            <a:endParaRPr lang="fr-FR">
              <a:solidFill>
                <a:prstClr val="black">
                  <a:tint val="95000"/>
                </a:prstClr>
              </a:solidFill>
            </a:endParaRPr>
          </a:p>
        </p:txBody>
      </p:sp>
      <p:sp>
        <p:nvSpPr>
          <p:cNvPr id="3" name="Espace réservé du pied de page 2"/>
          <p:cNvSpPr>
            <a:spLocks noGrp="1"/>
          </p:cNvSpPr>
          <p:nvPr>
            <p:ph type="ftr" sz="quarter" idx="11"/>
          </p:nvPr>
        </p:nvSpPr>
        <p:spPr/>
        <p:txBody>
          <a:bodyPr/>
          <a:lstStyle/>
          <a:p>
            <a:r>
              <a:rPr lang="fr-FR">
                <a:solidFill>
                  <a:prstClr val="black">
                    <a:tint val="95000"/>
                  </a:prstClr>
                </a:solidFill>
              </a:rPr>
              <a:t>DaeMPartners</a:t>
            </a:r>
            <a:endParaRPr lang="fr-FR" dirty="0">
              <a:solidFill>
                <a:prstClr val="black">
                  <a:tint val="95000"/>
                </a:prstClr>
              </a:solidFill>
            </a:endParaRPr>
          </a:p>
        </p:txBody>
      </p:sp>
      <p:sp>
        <p:nvSpPr>
          <p:cNvPr id="4" name="Espace réservé du numéro de diapositive 3"/>
          <p:cNvSpPr>
            <a:spLocks noGrp="1"/>
          </p:cNvSpPr>
          <p:nvPr>
            <p:ph type="sldNum" sz="quarter" idx="12"/>
          </p:nvPr>
        </p:nvSpPr>
        <p:spPr/>
        <p:txBody>
          <a:bodyPr/>
          <a:lstStyle/>
          <a:p>
            <a:fld id="{12F9B493-24F9-4F09-884C-C80064ACA6F1}" type="slidenum">
              <a:rPr lang="fr-FR" smtClean="0">
                <a:solidFill>
                  <a:prstClr val="black">
                    <a:tint val="95000"/>
                  </a:prstClr>
                </a:solidFill>
              </a:rPr>
              <a:pPr/>
              <a:t>‹N°›</a:t>
            </a:fld>
            <a:endParaRPr lang="fr-FR">
              <a:solidFill>
                <a:prstClr val="black">
                  <a:tint val="95000"/>
                </a:prstClr>
              </a:solidFill>
            </a:endParaRPr>
          </a:p>
        </p:txBody>
      </p:sp>
    </p:spTree>
    <p:extLst>
      <p:ext uri="{BB962C8B-B14F-4D97-AF65-F5344CB8AC3E}">
        <p14:creationId xmlns:p14="http://schemas.microsoft.com/office/powerpoint/2010/main" val="4186897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fr-FR"/>
              <a:t>Modifiez le style du titre</a:t>
            </a:r>
            <a:endParaRPr kumimoji="0" lang="en-US"/>
          </a:p>
        </p:txBody>
      </p:sp>
      <p:sp>
        <p:nvSpPr>
          <p:cNvPr id="3" name="Espace réservé du contenu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texte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a:t>Modifiez les styles du texte du masque</a:t>
            </a:r>
          </a:p>
        </p:txBody>
      </p:sp>
      <p:sp>
        <p:nvSpPr>
          <p:cNvPr id="5" name="Espace réservé de la date 4"/>
          <p:cNvSpPr>
            <a:spLocks noGrp="1"/>
          </p:cNvSpPr>
          <p:nvPr>
            <p:ph type="dt" sz="half" idx="10"/>
          </p:nvPr>
        </p:nvSpPr>
        <p:spPr/>
        <p:txBody>
          <a:bodyPr/>
          <a:lstStyle/>
          <a:p>
            <a:fld id="{E45E1DE6-FEA1-4117-9DF3-357C9B454974}" type="datetime1">
              <a:rPr lang="fr-FR" smtClean="0">
                <a:solidFill>
                  <a:prstClr val="black">
                    <a:tint val="95000"/>
                  </a:prstClr>
                </a:solidFill>
              </a:rPr>
              <a:pPr/>
              <a:t>24/11/16</a:t>
            </a:fld>
            <a:endParaRPr lang="fr-FR">
              <a:solidFill>
                <a:prstClr val="black">
                  <a:tint val="95000"/>
                </a:prstClr>
              </a:solidFill>
            </a:endParaRPr>
          </a:p>
        </p:txBody>
      </p:sp>
      <p:sp>
        <p:nvSpPr>
          <p:cNvPr id="6" name="Espace réservé du pied de page 5"/>
          <p:cNvSpPr>
            <a:spLocks noGrp="1"/>
          </p:cNvSpPr>
          <p:nvPr>
            <p:ph type="ftr" sz="quarter" idx="11"/>
          </p:nvPr>
        </p:nvSpPr>
        <p:spPr/>
        <p:txBody>
          <a:bodyPr/>
          <a:lstStyle/>
          <a:p>
            <a:r>
              <a:rPr lang="fr-FR">
                <a:solidFill>
                  <a:prstClr val="black">
                    <a:tint val="95000"/>
                  </a:prstClr>
                </a:solidFill>
              </a:rPr>
              <a:t>DaeMPartners</a:t>
            </a:r>
            <a:endParaRPr lang="fr-FR" dirty="0">
              <a:solidFill>
                <a:prstClr val="black">
                  <a:tint val="95000"/>
                </a:prstClr>
              </a:solidFill>
            </a:endParaRPr>
          </a:p>
        </p:txBody>
      </p:sp>
      <p:sp>
        <p:nvSpPr>
          <p:cNvPr id="7" name="Espace réservé du numéro de diapositive 6"/>
          <p:cNvSpPr>
            <a:spLocks noGrp="1"/>
          </p:cNvSpPr>
          <p:nvPr>
            <p:ph type="sldNum" sz="quarter" idx="12"/>
          </p:nvPr>
        </p:nvSpPr>
        <p:spPr/>
        <p:txBody>
          <a:bodyPr/>
          <a:lstStyle/>
          <a:p>
            <a:fld id="{12F9B493-24F9-4F09-884C-C80064ACA6F1}" type="slidenum">
              <a:rPr lang="fr-FR" smtClean="0">
                <a:solidFill>
                  <a:prstClr val="black">
                    <a:tint val="95000"/>
                  </a:prstClr>
                </a:solidFill>
              </a:rPr>
              <a:pPr/>
              <a:t>‹N°›</a:t>
            </a:fld>
            <a:endParaRPr lang="fr-FR">
              <a:solidFill>
                <a:prstClr val="black">
                  <a:tint val="95000"/>
                </a:prstClr>
              </a:solidFill>
            </a:endParaRPr>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022994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fr-FR"/>
              <a:t>Modifiez le style du titre</a:t>
            </a:r>
            <a:endParaRPr kumimoji="0" lang="en-US"/>
          </a:p>
        </p:txBody>
      </p:sp>
      <p:sp>
        <p:nvSpPr>
          <p:cNvPr id="3" name="Espace réservé pour une image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a:t>Modifiez les styles du texte du masque</a:t>
            </a:r>
          </a:p>
        </p:txBody>
      </p:sp>
      <p:sp>
        <p:nvSpPr>
          <p:cNvPr id="5" name="Espace réservé de la date 4"/>
          <p:cNvSpPr>
            <a:spLocks noGrp="1"/>
          </p:cNvSpPr>
          <p:nvPr>
            <p:ph type="dt" sz="half" idx="10"/>
          </p:nvPr>
        </p:nvSpPr>
        <p:spPr>
          <a:xfrm>
            <a:off x="164592" y="1170432"/>
            <a:ext cx="2523744" cy="201168"/>
          </a:xfrm>
        </p:spPr>
        <p:txBody>
          <a:bodyPr/>
          <a:lstStyle/>
          <a:p>
            <a:fld id="{F876A66C-D51C-4602-9C34-183D6EFAA5D4}" type="datetime1">
              <a:rPr lang="fr-FR" smtClean="0">
                <a:solidFill>
                  <a:prstClr val="black">
                    <a:tint val="95000"/>
                  </a:prstClr>
                </a:solidFill>
              </a:rPr>
              <a:pPr/>
              <a:t>24/11/16</a:t>
            </a:fld>
            <a:endParaRPr lang="fr-FR">
              <a:solidFill>
                <a:prstClr val="black">
                  <a:tint val="95000"/>
                </a:prstClr>
              </a:solidFill>
            </a:endParaRPr>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Espace réservé du pied de page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r>
              <a:rPr lang="fr-FR">
                <a:solidFill>
                  <a:prstClr val="white">
                    <a:shade val="50000"/>
                  </a:prstClr>
                </a:solidFill>
              </a:rPr>
              <a:t>DaeMPartners</a:t>
            </a:r>
            <a:endParaRPr lang="fr-FR" dirty="0">
              <a:solidFill>
                <a:prstClr val="white">
                  <a:shade val="50000"/>
                </a:prstClr>
              </a:solidFill>
            </a:endParaRPr>
          </a:p>
        </p:txBody>
      </p:sp>
      <p:sp>
        <p:nvSpPr>
          <p:cNvPr id="7" name="Espace réservé du numéro de diapositive 6"/>
          <p:cNvSpPr>
            <a:spLocks noGrp="1"/>
          </p:cNvSpPr>
          <p:nvPr>
            <p:ph type="sldNum" sz="quarter" idx="12"/>
          </p:nvPr>
        </p:nvSpPr>
        <p:spPr>
          <a:xfrm>
            <a:off x="8339328" y="1170432"/>
            <a:ext cx="733864" cy="201168"/>
          </a:xfrm>
        </p:spPr>
        <p:txBody>
          <a:bodyPr/>
          <a:lstStyle/>
          <a:p>
            <a:fld id="{12F9B493-24F9-4F09-884C-C80064ACA6F1}" type="slidenum">
              <a:rPr lang="fr-FR" smtClean="0">
                <a:solidFill>
                  <a:prstClr val="black">
                    <a:tint val="95000"/>
                  </a:prstClr>
                </a:solidFill>
              </a:rPr>
              <a:pPr/>
              <a:t>‹N°›</a:t>
            </a:fld>
            <a:endParaRPr lang="fr-FR">
              <a:solidFill>
                <a:prstClr val="black">
                  <a:tint val="95000"/>
                </a:prstClr>
              </a:solidFill>
            </a:endParaRPr>
          </a:p>
        </p:txBody>
      </p:sp>
    </p:spTree>
    <p:extLst>
      <p:ext uri="{BB962C8B-B14F-4D97-AF65-F5344CB8AC3E}">
        <p14:creationId xmlns:p14="http://schemas.microsoft.com/office/powerpoint/2010/main" val="189551017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Espace réservé du titre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fr-FR"/>
              <a:t>Modifiez le style du titre</a:t>
            </a:r>
            <a:endParaRPr kumimoji="0" lang="en-US"/>
          </a:p>
        </p:txBody>
      </p:sp>
      <p:sp>
        <p:nvSpPr>
          <p:cNvPr id="3" name="Espace réservé du texte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fr-FR"/>
              <a:t>Modifiez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4" name="Espace réservé de la date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97F23762-93D5-4BBF-8898-411EDF0D69B8}" type="datetime1">
              <a:rPr lang="fr-FR" smtClean="0">
                <a:solidFill>
                  <a:prstClr val="black">
                    <a:tint val="95000"/>
                  </a:prstClr>
                </a:solidFill>
              </a:rPr>
              <a:pPr/>
              <a:t>24/11/16</a:t>
            </a:fld>
            <a:endParaRPr lang="fr-FR">
              <a:solidFill>
                <a:prstClr val="black">
                  <a:tint val="95000"/>
                </a:prstClr>
              </a:solidFill>
            </a:endParaRPr>
          </a:p>
        </p:txBody>
      </p:sp>
      <p:sp>
        <p:nvSpPr>
          <p:cNvPr id="5" name="Espace réservé du pied de page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r>
              <a:rPr lang="fr-FR">
                <a:solidFill>
                  <a:prstClr val="black">
                    <a:tint val="95000"/>
                  </a:prstClr>
                </a:solidFill>
              </a:rPr>
              <a:t>DaeMPartners</a:t>
            </a:r>
            <a:endParaRPr lang="fr-FR" dirty="0">
              <a:solidFill>
                <a:prstClr val="black">
                  <a:tint val="95000"/>
                </a:prstClr>
              </a:solidFill>
            </a:endParaRPr>
          </a:p>
        </p:txBody>
      </p:sp>
      <p:sp>
        <p:nvSpPr>
          <p:cNvPr id="6" name="Espace réservé du numéro de diapositive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12F9B493-24F9-4F09-884C-C80064ACA6F1}" type="slidenum">
              <a:rPr lang="fr-FR" smtClean="0">
                <a:solidFill>
                  <a:prstClr val="black">
                    <a:tint val="95000"/>
                  </a:prstClr>
                </a:solidFill>
              </a:rPr>
              <a:pPr/>
              <a:t>‹N°›</a:t>
            </a:fld>
            <a:endParaRPr lang="fr-FR">
              <a:solidFill>
                <a:prstClr val="black">
                  <a:tint val="95000"/>
                </a:prstClr>
              </a:solidFill>
            </a:endParaRPr>
          </a:p>
        </p:txBody>
      </p:sp>
    </p:spTree>
    <p:extLst>
      <p:ext uri="{BB962C8B-B14F-4D97-AF65-F5344CB8AC3E}">
        <p14:creationId xmlns:p14="http://schemas.microsoft.com/office/powerpoint/2010/main" val="366461714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1124744"/>
            <a:ext cx="8077200" cy="2947198"/>
          </a:xfrm>
        </p:spPr>
        <p:txBody>
          <a:bodyPr>
            <a:noAutofit/>
          </a:bodyPr>
          <a:lstStyle/>
          <a:p>
            <a:pPr algn="ctr"/>
            <a:r>
              <a:rPr lang="fr-FR" sz="5400" dirty="0"/>
              <a:t>La nouvelle loi Travail…</a:t>
            </a:r>
            <a:br>
              <a:rPr lang="fr-FR" sz="5400" dirty="0"/>
            </a:br>
            <a:r>
              <a:rPr lang="fr-FR" sz="5400" dirty="0"/>
              <a:t> </a:t>
            </a:r>
            <a:br>
              <a:rPr lang="fr-FR" sz="5400" dirty="0"/>
            </a:br>
            <a:r>
              <a:rPr lang="fr-FR" sz="4800" dirty="0"/>
              <a:t>ou « l’importance des détails »</a:t>
            </a:r>
            <a:br>
              <a:rPr lang="fr-FR" sz="5400" dirty="0"/>
            </a:br>
            <a:endParaRPr lang="fr-FR" sz="1600" b="0" dirty="0"/>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776" y="5517232"/>
            <a:ext cx="426085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824682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br>
              <a:rPr lang="fr-FR" sz="4000" dirty="0"/>
            </a:br>
            <a:r>
              <a:rPr lang="fr-FR" sz="4000" dirty="0"/>
              <a:t>L’adaptation du droit à l’ère numérique </a:t>
            </a:r>
            <a:br>
              <a:rPr lang="fr-FR" sz="3200" dirty="0"/>
            </a:br>
            <a:endParaRPr lang="fr-FR" sz="3200" dirty="0"/>
          </a:p>
        </p:txBody>
      </p:sp>
      <p:sp>
        <p:nvSpPr>
          <p:cNvPr id="3" name="Espace réservé du contenu 2"/>
          <p:cNvSpPr>
            <a:spLocks noGrp="1"/>
          </p:cNvSpPr>
          <p:nvPr>
            <p:ph idx="1"/>
          </p:nvPr>
        </p:nvSpPr>
        <p:spPr/>
        <p:txBody>
          <a:bodyPr numCol="2">
            <a:normAutofit fontScale="32500" lnSpcReduction="20000"/>
          </a:bodyPr>
          <a:lstStyle/>
          <a:p>
            <a:pPr algn="just">
              <a:buFont typeface="Wingdings" panose="05000000000000000000" pitchFamily="2" charset="2"/>
              <a:buChar char="q"/>
            </a:pPr>
            <a:r>
              <a:rPr lang="fr-FR" sz="6400" b="1" u="sng" dirty="0">
                <a:effectLst>
                  <a:outerShdw blurRad="38100" dist="38100" dir="2700000" algn="tl">
                    <a:srgbClr val="000000">
                      <a:alpha val="43137"/>
                    </a:srgbClr>
                  </a:outerShdw>
                </a:effectLst>
              </a:rPr>
              <a:t>La création d’un droit à la déconnexion </a:t>
            </a:r>
          </a:p>
          <a:p>
            <a:pPr marL="118872" indent="0" algn="just">
              <a:buNone/>
            </a:pPr>
            <a:endParaRPr lang="fr-FR" sz="4300" dirty="0"/>
          </a:p>
          <a:p>
            <a:pPr lvl="1" algn="just">
              <a:buFont typeface="Wingdings" panose="05000000000000000000" pitchFamily="2" charset="2"/>
              <a:buChar char="§"/>
            </a:pPr>
            <a:r>
              <a:rPr lang="fr-FR" sz="5600" u="sng" dirty="0"/>
              <a:t>Idée</a:t>
            </a:r>
            <a:r>
              <a:rPr lang="fr-FR" sz="5600" dirty="0"/>
              <a:t>: prendre en compte les </a:t>
            </a:r>
            <a:r>
              <a:rPr lang="fr-FR" sz="5600" b="1" dirty="0">
                <a:solidFill>
                  <a:schemeClr val="tx1"/>
                </a:solidFill>
              </a:rPr>
              <a:t>contraintes que font peser sur les salariés les outils numériques </a:t>
            </a:r>
            <a:r>
              <a:rPr lang="fr-FR" sz="5600" dirty="0"/>
              <a:t>qui sont mis à leur disposition par l'employeur. Il s'agit notamment de </a:t>
            </a:r>
            <a:r>
              <a:rPr lang="fr-FR" sz="5600" b="1" dirty="0">
                <a:solidFill>
                  <a:schemeClr val="tx1"/>
                </a:solidFill>
              </a:rPr>
              <a:t>garantir l'effectivité du droit au repos</a:t>
            </a:r>
            <a:r>
              <a:rPr lang="fr-FR" sz="5600" dirty="0"/>
              <a:t>. L'enjeu est particulièrement fort et notamment pour les salariés au forfait jour, utilisateurs fréquents des outils numériques.</a:t>
            </a:r>
          </a:p>
          <a:p>
            <a:pPr marL="457200" lvl="1" indent="0" algn="just">
              <a:buNone/>
            </a:pPr>
            <a:endParaRPr lang="fr-FR" sz="5600" dirty="0"/>
          </a:p>
          <a:p>
            <a:pPr lvl="1" algn="just">
              <a:buFont typeface="Wingdings" panose="05000000000000000000" pitchFamily="2" charset="2"/>
              <a:buChar char="§"/>
            </a:pPr>
            <a:r>
              <a:rPr lang="fr-FR" sz="5600" dirty="0"/>
              <a:t>Les modalités d’exercice de ce droit à la déconnexion </a:t>
            </a:r>
            <a:r>
              <a:rPr lang="fr-FR" sz="5600" b="1" dirty="0">
                <a:solidFill>
                  <a:schemeClr val="tx1"/>
                </a:solidFill>
              </a:rPr>
              <a:t>relève de la négociation d’entreprise</a:t>
            </a:r>
            <a:r>
              <a:rPr lang="fr-FR" sz="5600" dirty="0"/>
              <a:t>.  A défaut, l'employeur doit définir ces modalités et les communiquer par tous moyens aux salariés de l'entreprise. </a:t>
            </a:r>
          </a:p>
          <a:p>
            <a:pPr marL="457200" lvl="1" indent="0" algn="just">
              <a:buNone/>
            </a:pPr>
            <a:endParaRPr lang="fr-FR" sz="5600" dirty="0"/>
          </a:p>
          <a:p>
            <a:pPr lvl="1" algn="just">
              <a:buFont typeface="Wingdings" panose="05000000000000000000" pitchFamily="2" charset="2"/>
              <a:buChar char="§"/>
            </a:pPr>
            <a:r>
              <a:rPr lang="fr-FR" sz="5600" dirty="0"/>
              <a:t>Dans les entreprises </a:t>
            </a:r>
            <a:r>
              <a:rPr lang="fr-FR" sz="5600" b="1" dirty="0">
                <a:solidFill>
                  <a:schemeClr val="tx1"/>
                </a:solidFill>
              </a:rPr>
              <a:t>d'au moins 50 salariés</a:t>
            </a:r>
            <a:r>
              <a:rPr lang="fr-FR" sz="5600" dirty="0"/>
              <a:t>, ces modalités feront l'objet d'une </a:t>
            </a:r>
            <a:r>
              <a:rPr lang="fr-FR" sz="5600" b="1" dirty="0">
                <a:solidFill>
                  <a:schemeClr val="tx1"/>
                </a:solidFill>
              </a:rPr>
              <a:t>charte élaborée après avis des IRP. </a:t>
            </a:r>
          </a:p>
          <a:p>
            <a:pPr marL="457200" lvl="1" indent="0" algn="just">
              <a:buNone/>
            </a:pPr>
            <a:endParaRPr lang="fr-FR" sz="5600" dirty="0"/>
          </a:p>
          <a:p>
            <a:pPr marL="324000" lvl="1" algn="just">
              <a:spcBef>
                <a:spcPts val="0"/>
              </a:spcBef>
            </a:pPr>
            <a:r>
              <a:rPr lang="fr-FR" sz="5600" b="1" i="1" dirty="0"/>
              <a:t>Afin de laisser le temps nécessaire à la négociation, l'entrée en vigueur de la mesure est fixée au 1</a:t>
            </a:r>
            <a:r>
              <a:rPr lang="fr-FR" sz="5600" b="1" i="1" baseline="30000" dirty="0"/>
              <a:t>er</a:t>
            </a:r>
            <a:r>
              <a:rPr lang="fr-FR" sz="5600" b="1" i="1" dirty="0"/>
              <a:t> janvier 2017</a:t>
            </a:r>
            <a:r>
              <a:rPr lang="fr-FR" sz="5600" dirty="0"/>
              <a:t>.</a:t>
            </a:r>
          </a:p>
          <a:p>
            <a:pPr marL="324000" lvl="1" algn="just">
              <a:spcBef>
                <a:spcPts val="0"/>
              </a:spcBef>
            </a:pPr>
            <a:endParaRPr lang="fr-FR" sz="4300" dirty="0"/>
          </a:p>
          <a:p>
            <a:pPr marL="118872" indent="0" algn="just">
              <a:buNone/>
            </a:pPr>
            <a:endParaRPr lang="fr-FR" sz="3700" u="sng" dirty="0"/>
          </a:p>
          <a:p>
            <a:pPr algn="just"/>
            <a:endParaRPr lang="fr-FR" sz="4300" dirty="0"/>
          </a:p>
          <a:p>
            <a:pPr marL="118872" indent="0">
              <a:buNone/>
            </a:pPr>
            <a:endParaRPr lang="fr-FR" dirty="0"/>
          </a:p>
        </p:txBody>
      </p:sp>
      <p:sp>
        <p:nvSpPr>
          <p:cNvPr id="4" name="Espace réservé de la date 3"/>
          <p:cNvSpPr>
            <a:spLocks noGrp="1"/>
          </p:cNvSpPr>
          <p:nvPr>
            <p:ph type="dt" sz="half" idx="10"/>
          </p:nvPr>
        </p:nvSpPr>
        <p:spPr/>
        <p:txBody>
          <a:bodyPr/>
          <a:lstStyle/>
          <a:p>
            <a:fld id="{7FE684C6-7DF3-4671-9D9A-DBF5231C48F6}" type="datetime1">
              <a:rPr lang="fr-FR" smtClean="0">
                <a:solidFill>
                  <a:prstClr val="white">
                    <a:tint val="95000"/>
                  </a:prstClr>
                </a:solidFill>
              </a:rPr>
              <a:pPr/>
              <a:t>24/11/16</a:t>
            </a:fld>
            <a:endParaRPr lang="fr-FR">
              <a:solidFill>
                <a:prstClr val="white">
                  <a:tint val="95000"/>
                </a:prstClr>
              </a:solidFill>
            </a:endParaRP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10</a:t>
            </a:fld>
            <a:endParaRPr lang="fr-FR">
              <a:solidFill>
                <a:prstClr val="white">
                  <a:tint val="95000"/>
                </a:prstClr>
              </a:solidFill>
            </a:endParaRPr>
          </a:p>
        </p:txBody>
      </p:sp>
    </p:spTree>
    <p:extLst>
      <p:ext uri="{BB962C8B-B14F-4D97-AF65-F5344CB8AC3E}">
        <p14:creationId xmlns:p14="http://schemas.microsoft.com/office/powerpoint/2010/main" val="4082069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000" dirty="0"/>
              <a:t>La durée du travail : </a:t>
            </a:r>
            <a:br>
              <a:rPr lang="fr-FR" sz="4000" dirty="0"/>
            </a:br>
            <a:r>
              <a:rPr lang="fr-FR" sz="3200" dirty="0"/>
              <a:t>Extension du champ de l’accord d’entreprise</a:t>
            </a:r>
            <a:endParaRPr lang="fr-FR" sz="4000" dirty="0">
              <a:solidFill>
                <a:schemeClr val="accent6"/>
              </a:solidFill>
            </a:endParaRPr>
          </a:p>
        </p:txBody>
      </p:sp>
      <p:sp>
        <p:nvSpPr>
          <p:cNvPr id="3" name="Espace réservé du contenu 2"/>
          <p:cNvSpPr>
            <a:spLocks noGrp="1"/>
          </p:cNvSpPr>
          <p:nvPr>
            <p:ph idx="1"/>
          </p:nvPr>
        </p:nvSpPr>
        <p:spPr/>
        <p:txBody>
          <a:bodyPr>
            <a:normAutofit fontScale="25000" lnSpcReduction="20000"/>
          </a:bodyPr>
          <a:lstStyle/>
          <a:p>
            <a:pPr lvl="0">
              <a:buClr>
                <a:prstClr val="white"/>
              </a:buClr>
              <a:buFont typeface="Wingdings" panose="05000000000000000000" pitchFamily="2" charset="2"/>
              <a:buChar char="q"/>
            </a:pPr>
            <a:r>
              <a:rPr lang="fr-FR" sz="6400" b="1" u="sng" dirty="0">
                <a:solidFill>
                  <a:prstClr val="black"/>
                </a:solidFill>
              </a:rPr>
              <a:t>Priorité à l’accord d’entreprise ou d’établissement concernant:</a:t>
            </a:r>
          </a:p>
          <a:p>
            <a:pPr marL="118872" lvl="0" indent="0">
              <a:buClr>
                <a:prstClr val="white"/>
              </a:buClr>
              <a:buNone/>
            </a:pPr>
            <a:endParaRPr lang="fr-FR" sz="4400" dirty="0">
              <a:solidFill>
                <a:prstClr val="black"/>
              </a:solidFill>
            </a:endParaRPr>
          </a:p>
          <a:p>
            <a:pPr lvl="1">
              <a:lnSpc>
                <a:spcPct val="120000"/>
              </a:lnSpc>
              <a:buClr>
                <a:prstClr val="white"/>
              </a:buClr>
              <a:buFont typeface="Wingdings" panose="05000000000000000000" pitchFamily="2" charset="2"/>
              <a:buChar char="§"/>
            </a:pPr>
            <a:r>
              <a:rPr lang="fr-FR" sz="5200" dirty="0">
                <a:solidFill>
                  <a:prstClr val="black"/>
                </a:solidFill>
              </a:rPr>
              <a:t>la détermination du </a:t>
            </a:r>
            <a:r>
              <a:rPr lang="fr-FR" sz="5200" b="1" dirty="0">
                <a:solidFill>
                  <a:prstClr val="black"/>
                </a:solidFill>
              </a:rPr>
              <a:t>taux</a:t>
            </a:r>
            <a:r>
              <a:rPr lang="fr-FR" sz="5200" dirty="0">
                <a:solidFill>
                  <a:prstClr val="black"/>
                </a:solidFill>
              </a:rPr>
              <a:t> de </a:t>
            </a:r>
            <a:r>
              <a:rPr lang="fr-FR" sz="5200" b="1" dirty="0">
                <a:solidFill>
                  <a:prstClr val="black"/>
                </a:solidFill>
              </a:rPr>
              <a:t>majoration</a:t>
            </a:r>
            <a:r>
              <a:rPr lang="fr-FR" sz="5200" dirty="0">
                <a:solidFill>
                  <a:prstClr val="black"/>
                </a:solidFill>
              </a:rPr>
              <a:t> des </a:t>
            </a:r>
            <a:r>
              <a:rPr lang="fr-FR" sz="5200" b="1" dirty="0">
                <a:solidFill>
                  <a:prstClr val="black"/>
                </a:solidFill>
              </a:rPr>
              <a:t>heures supplémentaires,</a:t>
            </a:r>
          </a:p>
          <a:p>
            <a:pPr lvl="1">
              <a:lnSpc>
                <a:spcPct val="120000"/>
              </a:lnSpc>
              <a:buClr>
                <a:prstClr val="white"/>
              </a:buClr>
              <a:buFont typeface="Wingdings" panose="05000000000000000000" pitchFamily="2" charset="2"/>
              <a:buChar char="§"/>
            </a:pPr>
            <a:r>
              <a:rPr lang="fr-FR" sz="5200" dirty="0">
                <a:solidFill>
                  <a:prstClr val="black"/>
                </a:solidFill>
              </a:rPr>
              <a:t>la </a:t>
            </a:r>
            <a:r>
              <a:rPr lang="fr-FR" sz="5200" b="1" dirty="0">
                <a:solidFill>
                  <a:prstClr val="black"/>
                </a:solidFill>
              </a:rPr>
              <a:t>rémunération</a:t>
            </a:r>
            <a:r>
              <a:rPr lang="fr-FR" sz="5200" dirty="0">
                <a:solidFill>
                  <a:prstClr val="black"/>
                </a:solidFill>
              </a:rPr>
              <a:t> des temps de </a:t>
            </a:r>
            <a:r>
              <a:rPr lang="fr-FR" sz="5200" b="1" dirty="0">
                <a:solidFill>
                  <a:prstClr val="black"/>
                </a:solidFill>
              </a:rPr>
              <a:t>restauration</a:t>
            </a:r>
            <a:r>
              <a:rPr lang="fr-FR" sz="5200" dirty="0">
                <a:solidFill>
                  <a:prstClr val="black"/>
                </a:solidFill>
              </a:rPr>
              <a:t> et de </a:t>
            </a:r>
            <a:r>
              <a:rPr lang="fr-FR" sz="5200" b="1" dirty="0">
                <a:solidFill>
                  <a:prstClr val="black"/>
                </a:solidFill>
              </a:rPr>
              <a:t>pauses</a:t>
            </a:r>
            <a:r>
              <a:rPr lang="fr-FR" sz="5200" dirty="0">
                <a:solidFill>
                  <a:prstClr val="black"/>
                </a:solidFill>
              </a:rPr>
              <a:t>,</a:t>
            </a:r>
          </a:p>
          <a:p>
            <a:pPr lvl="1">
              <a:lnSpc>
                <a:spcPct val="120000"/>
              </a:lnSpc>
              <a:buClr>
                <a:prstClr val="white"/>
              </a:buClr>
              <a:buFont typeface="Wingdings" panose="05000000000000000000" pitchFamily="2" charset="2"/>
              <a:buChar char="§"/>
            </a:pPr>
            <a:r>
              <a:rPr lang="fr-FR" sz="5200" dirty="0">
                <a:solidFill>
                  <a:prstClr val="black"/>
                </a:solidFill>
              </a:rPr>
              <a:t>la détermination de </a:t>
            </a:r>
            <a:r>
              <a:rPr lang="fr-FR" sz="5200" b="1" dirty="0">
                <a:solidFill>
                  <a:prstClr val="black"/>
                </a:solidFill>
              </a:rPr>
              <a:t>contreparties</a:t>
            </a:r>
            <a:r>
              <a:rPr lang="fr-FR" sz="5200" dirty="0">
                <a:solidFill>
                  <a:prstClr val="black"/>
                </a:solidFill>
              </a:rPr>
              <a:t> aux temps d’</a:t>
            </a:r>
            <a:r>
              <a:rPr lang="fr-FR" sz="5200" b="1" dirty="0">
                <a:solidFill>
                  <a:prstClr val="black"/>
                </a:solidFill>
              </a:rPr>
              <a:t>habillage</a:t>
            </a:r>
            <a:r>
              <a:rPr lang="fr-FR" sz="5200" dirty="0">
                <a:solidFill>
                  <a:prstClr val="black"/>
                </a:solidFill>
              </a:rPr>
              <a:t> et de </a:t>
            </a:r>
            <a:r>
              <a:rPr lang="fr-FR" sz="5200" b="1" dirty="0">
                <a:solidFill>
                  <a:prstClr val="black"/>
                </a:solidFill>
              </a:rPr>
              <a:t>déshabillage</a:t>
            </a:r>
            <a:r>
              <a:rPr lang="fr-FR" sz="5200" dirty="0">
                <a:solidFill>
                  <a:prstClr val="black"/>
                </a:solidFill>
              </a:rPr>
              <a:t> ou l’assimilation de ces temps à du temps de travail effectif, </a:t>
            </a:r>
          </a:p>
          <a:p>
            <a:pPr lvl="1">
              <a:lnSpc>
                <a:spcPct val="120000"/>
              </a:lnSpc>
              <a:buClr>
                <a:prstClr val="white"/>
              </a:buClr>
              <a:buFont typeface="Wingdings" panose="05000000000000000000" pitchFamily="2" charset="2"/>
              <a:buChar char="§"/>
            </a:pPr>
            <a:r>
              <a:rPr lang="fr-FR" sz="5200" dirty="0">
                <a:solidFill>
                  <a:prstClr val="black"/>
                </a:solidFill>
              </a:rPr>
              <a:t>la détermination de </a:t>
            </a:r>
            <a:r>
              <a:rPr lang="fr-FR" sz="5200" b="1" dirty="0">
                <a:solidFill>
                  <a:prstClr val="black"/>
                </a:solidFill>
              </a:rPr>
              <a:t>contreparties</a:t>
            </a:r>
            <a:r>
              <a:rPr lang="fr-FR" sz="5200" dirty="0">
                <a:solidFill>
                  <a:prstClr val="black"/>
                </a:solidFill>
              </a:rPr>
              <a:t> aux temps de </a:t>
            </a:r>
            <a:r>
              <a:rPr lang="fr-FR" sz="5200" b="1" dirty="0">
                <a:solidFill>
                  <a:prstClr val="black"/>
                </a:solidFill>
              </a:rPr>
              <a:t>déplacement professionnel</a:t>
            </a:r>
            <a:r>
              <a:rPr lang="fr-FR" sz="5200" dirty="0">
                <a:solidFill>
                  <a:prstClr val="black"/>
                </a:solidFill>
              </a:rPr>
              <a:t> dépassant le temps normal de trajet,</a:t>
            </a:r>
          </a:p>
          <a:p>
            <a:pPr lvl="1">
              <a:lnSpc>
                <a:spcPct val="120000"/>
              </a:lnSpc>
              <a:buClr>
                <a:prstClr val="white"/>
              </a:buClr>
              <a:buFont typeface="Wingdings" panose="05000000000000000000" pitchFamily="2" charset="2"/>
              <a:buChar char="§"/>
            </a:pPr>
            <a:r>
              <a:rPr lang="fr-FR" sz="5200" dirty="0">
                <a:solidFill>
                  <a:prstClr val="black"/>
                </a:solidFill>
              </a:rPr>
              <a:t>la mise en place des </a:t>
            </a:r>
            <a:r>
              <a:rPr lang="fr-FR" sz="5200" b="1" dirty="0">
                <a:solidFill>
                  <a:prstClr val="black"/>
                </a:solidFill>
              </a:rPr>
              <a:t>astreintes,</a:t>
            </a:r>
          </a:p>
          <a:p>
            <a:pPr lvl="1">
              <a:lnSpc>
                <a:spcPct val="120000"/>
              </a:lnSpc>
              <a:buClr>
                <a:prstClr val="white"/>
              </a:buClr>
              <a:buFont typeface="Wingdings" panose="05000000000000000000" pitchFamily="2" charset="2"/>
              <a:buChar char="§"/>
            </a:pPr>
            <a:r>
              <a:rPr lang="fr-FR" sz="5200" dirty="0">
                <a:solidFill>
                  <a:prstClr val="black"/>
                </a:solidFill>
              </a:rPr>
              <a:t>le dépassement de la </a:t>
            </a:r>
            <a:r>
              <a:rPr lang="fr-FR" sz="5200" b="1" dirty="0">
                <a:solidFill>
                  <a:prstClr val="black"/>
                </a:solidFill>
              </a:rPr>
              <a:t>durée maximale quotidienne</a:t>
            </a:r>
            <a:r>
              <a:rPr lang="fr-FR" sz="5200" dirty="0">
                <a:solidFill>
                  <a:prstClr val="black"/>
                </a:solidFill>
              </a:rPr>
              <a:t>, </a:t>
            </a:r>
          </a:p>
          <a:p>
            <a:pPr lvl="1">
              <a:lnSpc>
                <a:spcPct val="120000"/>
              </a:lnSpc>
              <a:buClr>
                <a:prstClr val="white"/>
              </a:buClr>
              <a:buFont typeface="Wingdings" panose="05000000000000000000" pitchFamily="2" charset="2"/>
              <a:buChar char="§"/>
            </a:pPr>
            <a:r>
              <a:rPr lang="fr-FR" sz="5200" dirty="0">
                <a:solidFill>
                  <a:prstClr val="black"/>
                </a:solidFill>
              </a:rPr>
              <a:t>le dépassement de la </a:t>
            </a:r>
            <a:r>
              <a:rPr lang="fr-FR" sz="5200" b="1" dirty="0">
                <a:solidFill>
                  <a:prstClr val="black"/>
                </a:solidFill>
              </a:rPr>
              <a:t>durée maximale hebdomadaire</a:t>
            </a:r>
            <a:r>
              <a:rPr lang="fr-FR" sz="5200" dirty="0">
                <a:solidFill>
                  <a:prstClr val="black"/>
                </a:solidFill>
              </a:rPr>
              <a:t> et la dérogation à la durée minimale du </a:t>
            </a:r>
            <a:r>
              <a:rPr lang="fr-FR" sz="5200" b="1" dirty="0">
                <a:solidFill>
                  <a:prstClr val="black"/>
                </a:solidFill>
              </a:rPr>
              <a:t>repos quotidien</a:t>
            </a:r>
            <a:r>
              <a:rPr lang="fr-FR" sz="5200" dirty="0">
                <a:solidFill>
                  <a:prstClr val="black"/>
                </a:solidFill>
              </a:rPr>
              <a:t>,</a:t>
            </a:r>
          </a:p>
          <a:p>
            <a:pPr lvl="1">
              <a:lnSpc>
                <a:spcPct val="120000"/>
              </a:lnSpc>
              <a:buClr>
                <a:prstClr val="white"/>
              </a:buClr>
              <a:buFont typeface="Wingdings" panose="05000000000000000000" pitchFamily="2" charset="2"/>
              <a:buChar char="§"/>
            </a:pPr>
            <a:r>
              <a:rPr lang="fr-FR" sz="5200" dirty="0">
                <a:solidFill>
                  <a:prstClr val="black"/>
                </a:solidFill>
              </a:rPr>
              <a:t>la détermination des </a:t>
            </a:r>
            <a:r>
              <a:rPr lang="fr-FR" sz="5200" b="1" dirty="0">
                <a:solidFill>
                  <a:prstClr val="black"/>
                </a:solidFill>
              </a:rPr>
              <a:t>jours fériés et chômés,</a:t>
            </a:r>
          </a:p>
          <a:p>
            <a:pPr lvl="1">
              <a:lnSpc>
                <a:spcPct val="120000"/>
              </a:lnSpc>
              <a:buClr>
                <a:prstClr val="white"/>
              </a:buClr>
              <a:buFont typeface="Wingdings" panose="05000000000000000000" pitchFamily="2" charset="2"/>
              <a:buChar char="§"/>
            </a:pPr>
            <a:r>
              <a:rPr lang="fr-FR" sz="5200" dirty="0">
                <a:solidFill>
                  <a:prstClr val="black"/>
                </a:solidFill>
              </a:rPr>
              <a:t>la mise en œuvre des </a:t>
            </a:r>
            <a:r>
              <a:rPr lang="fr-FR" sz="5200" b="1" dirty="0">
                <a:solidFill>
                  <a:prstClr val="black"/>
                </a:solidFill>
              </a:rPr>
              <a:t>congés payés</a:t>
            </a:r>
            <a:r>
              <a:rPr lang="fr-FR" sz="5200" dirty="0">
                <a:solidFill>
                  <a:prstClr val="black"/>
                </a:solidFill>
              </a:rPr>
              <a:t> dans l’entreprise,</a:t>
            </a:r>
          </a:p>
          <a:p>
            <a:pPr lvl="1">
              <a:lnSpc>
                <a:spcPct val="120000"/>
              </a:lnSpc>
              <a:buClr>
                <a:prstClr val="white"/>
              </a:buClr>
              <a:buFont typeface="Wingdings" panose="05000000000000000000" pitchFamily="2" charset="2"/>
              <a:buChar char="§"/>
            </a:pPr>
            <a:r>
              <a:rPr lang="fr-FR" sz="5200" dirty="0">
                <a:solidFill>
                  <a:prstClr val="black"/>
                </a:solidFill>
              </a:rPr>
              <a:t>la détermination du </a:t>
            </a:r>
            <a:r>
              <a:rPr lang="fr-FR" sz="5200" b="1" dirty="0">
                <a:solidFill>
                  <a:prstClr val="black"/>
                </a:solidFill>
              </a:rPr>
              <a:t>contingent</a:t>
            </a:r>
            <a:r>
              <a:rPr lang="fr-FR" sz="5200" dirty="0">
                <a:solidFill>
                  <a:prstClr val="black"/>
                </a:solidFill>
              </a:rPr>
              <a:t> d’</a:t>
            </a:r>
            <a:r>
              <a:rPr lang="fr-FR" sz="5200" b="1" dirty="0">
                <a:solidFill>
                  <a:prstClr val="black"/>
                </a:solidFill>
              </a:rPr>
              <a:t>heures complémentaires</a:t>
            </a:r>
            <a:r>
              <a:rPr lang="fr-FR" sz="5200" dirty="0">
                <a:solidFill>
                  <a:prstClr val="black"/>
                </a:solidFill>
              </a:rPr>
              <a:t> ,</a:t>
            </a:r>
          </a:p>
          <a:p>
            <a:pPr lvl="1">
              <a:lnSpc>
                <a:spcPct val="120000"/>
              </a:lnSpc>
              <a:buClr>
                <a:prstClr val="white"/>
              </a:buClr>
              <a:buFont typeface="Wingdings" panose="05000000000000000000" pitchFamily="2" charset="2"/>
              <a:buChar char="§"/>
            </a:pPr>
            <a:r>
              <a:rPr lang="fr-FR" sz="5200" dirty="0">
                <a:solidFill>
                  <a:prstClr val="black"/>
                </a:solidFill>
              </a:rPr>
              <a:t>la détermination des </a:t>
            </a:r>
            <a:r>
              <a:rPr lang="fr-FR" sz="5200" b="1" dirty="0">
                <a:solidFill>
                  <a:prstClr val="black"/>
                </a:solidFill>
              </a:rPr>
              <a:t>délais</a:t>
            </a:r>
            <a:r>
              <a:rPr lang="fr-FR" sz="5200" dirty="0">
                <a:solidFill>
                  <a:prstClr val="black"/>
                </a:solidFill>
              </a:rPr>
              <a:t> de </a:t>
            </a:r>
            <a:r>
              <a:rPr lang="fr-FR" sz="5200" b="1" dirty="0">
                <a:solidFill>
                  <a:prstClr val="black"/>
                </a:solidFill>
              </a:rPr>
              <a:t>prévenance</a:t>
            </a:r>
            <a:r>
              <a:rPr lang="fr-FR" sz="5200" dirty="0">
                <a:solidFill>
                  <a:prstClr val="black"/>
                </a:solidFill>
              </a:rPr>
              <a:t> pour les </a:t>
            </a:r>
            <a:r>
              <a:rPr lang="fr-FR" sz="5200" b="1" dirty="0">
                <a:solidFill>
                  <a:prstClr val="black"/>
                </a:solidFill>
              </a:rPr>
              <a:t>changements</a:t>
            </a:r>
            <a:r>
              <a:rPr lang="fr-FR" sz="5200" dirty="0">
                <a:solidFill>
                  <a:prstClr val="black"/>
                </a:solidFill>
              </a:rPr>
              <a:t> d’horaires des salariés à </a:t>
            </a:r>
            <a:r>
              <a:rPr lang="fr-FR" sz="5200" b="1" dirty="0">
                <a:solidFill>
                  <a:prstClr val="black"/>
                </a:solidFill>
              </a:rPr>
              <a:t>temps partiel</a:t>
            </a:r>
            <a:r>
              <a:rPr lang="fr-FR" sz="5200" dirty="0">
                <a:solidFill>
                  <a:prstClr val="black"/>
                </a:solidFill>
              </a:rPr>
              <a:t>,</a:t>
            </a:r>
          </a:p>
          <a:p>
            <a:pPr lvl="1">
              <a:lnSpc>
                <a:spcPct val="120000"/>
              </a:lnSpc>
              <a:buClr>
                <a:prstClr val="white"/>
              </a:buClr>
              <a:buFont typeface="Wingdings" panose="05000000000000000000" pitchFamily="2" charset="2"/>
              <a:buChar char="§"/>
            </a:pPr>
            <a:r>
              <a:rPr lang="fr-FR" sz="5200" dirty="0">
                <a:solidFill>
                  <a:prstClr val="black"/>
                </a:solidFill>
              </a:rPr>
              <a:t>les modalités de </a:t>
            </a:r>
            <a:r>
              <a:rPr lang="fr-FR" sz="5200" b="1" dirty="0">
                <a:solidFill>
                  <a:prstClr val="black"/>
                </a:solidFill>
              </a:rPr>
              <a:t>report</a:t>
            </a:r>
            <a:r>
              <a:rPr lang="fr-FR" sz="5200" dirty="0">
                <a:solidFill>
                  <a:prstClr val="black"/>
                </a:solidFill>
              </a:rPr>
              <a:t> d’heures en cas d’</a:t>
            </a:r>
            <a:r>
              <a:rPr lang="fr-FR" sz="5200" b="1" dirty="0">
                <a:solidFill>
                  <a:prstClr val="black"/>
                </a:solidFill>
              </a:rPr>
              <a:t>horaires individualisés,</a:t>
            </a:r>
          </a:p>
          <a:p>
            <a:pPr lvl="1">
              <a:lnSpc>
                <a:spcPct val="120000"/>
              </a:lnSpc>
              <a:buClr>
                <a:prstClr val="white"/>
              </a:buClr>
              <a:buFont typeface="Wingdings" panose="05000000000000000000" pitchFamily="2" charset="2"/>
              <a:buChar char="§"/>
            </a:pPr>
            <a:r>
              <a:rPr lang="fr-FR" sz="5200" dirty="0">
                <a:solidFill>
                  <a:prstClr val="black"/>
                </a:solidFill>
              </a:rPr>
              <a:t>les modalités de </a:t>
            </a:r>
            <a:r>
              <a:rPr lang="fr-FR" sz="5200" b="1" dirty="0">
                <a:solidFill>
                  <a:prstClr val="black"/>
                </a:solidFill>
              </a:rPr>
              <a:t>récupération</a:t>
            </a:r>
            <a:r>
              <a:rPr lang="fr-FR" sz="5200" dirty="0">
                <a:solidFill>
                  <a:prstClr val="black"/>
                </a:solidFill>
              </a:rPr>
              <a:t> des heures perdues, </a:t>
            </a:r>
          </a:p>
          <a:p>
            <a:pPr marL="457200" lvl="1" indent="0">
              <a:buClr>
                <a:prstClr val="white"/>
              </a:buClr>
              <a:buNone/>
            </a:pPr>
            <a:endParaRPr lang="fr-FR" sz="4000" dirty="0">
              <a:solidFill>
                <a:prstClr val="black"/>
              </a:solidFill>
            </a:endParaRPr>
          </a:p>
          <a:p>
            <a:pPr lvl="1">
              <a:buClr>
                <a:prstClr val="white"/>
              </a:buClr>
            </a:pPr>
            <a:r>
              <a:rPr lang="fr-FR" sz="5600" b="1" i="1" dirty="0">
                <a:solidFill>
                  <a:prstClr val="black"/>
                </a:solidFill>
              </a:rPr>
              <a:t>L’accord de branche ne s’applique plus qu’à défaut d’accord d’entreprise qui peut donc prévoir des dispositions moins favorables. </a:t>
            </a:r>
          </a:p>
        </p:txBody>
      </p:sp>
      <p:sp>
        <p:nvSpPr>
          <p:cNvPr id="4" name="Espace réservé de la date 3"/>
          <p:cNvSpPr>
            <a:spLocks noGrp="1"/>
          </p:cNvSpPr>
          <p:nvPr>
            <p:ph type="dt" sz="half" idx="10"/>
          </p:nvPr>
        </p:nvSpPr>
        <p:spPr/>
        <p:txBody>
          <a:bodyPr/>
          <a:lstStyle/>
          <a:p>
            <a:fld id="{7FE684C6-7DF3-4671-9D9A-DBF5231C48F6}" type="datetime1">
              <a:rPr lang="fr-FR" smtClean="0">
                <a:solidFill>
                  <a:prstClr val="white">
                    <a:tint val="95000"/>
                  </a:prstClr>
                </a:solidFill>
              </a:rPr>
              <a:pPr/>
              <a:t>24/11/16</a:t>
            </a:fld>
            <a:endParaRPr lang="fr-FR">
              <a:solidFill>
                <a:prstClr val="white">
                  <a:tint val="95000"/>
                </a:prstClr>
              </a:solidFill>
            </a:endParaRP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11</a:t>
            </a:fld>
            <a:endParaRPr lang="fr-FR">
              <a:solidFill>
                <a:prstClr val="white">
                  <a:tint val="95000"/>
                </a:prstClr>
              </a:solidFill>
            </a:endParaRPr>
          </a:p>
        </p:txBody>
      </p:sp>
    </p:spTree>
    <p:extLst>
      <p:ext uri="{BB962C8B-B14F-4D97-AF65-F5344CB8AC3E}">
        <p14:creationId xmlns:p14="http://schemas.microsoft.com/office/powerpoint/2010/main" val="1815633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br>
              <a:rPr lang="fr-FR" sz="4400" dirty="0"/>
            </a:br>
            <a:r>
              <a:rPr lang="fr-FR" sz="4400" dirty="0"/>
              <a:t>La durée du travail : </a:t>
            </a:r>
            <a:br>
              <a:rPr lang="fr-FR" sz="4400" dirty="0"/>
            </a:br>
            <a:r>
              <a:rPr lang="fr-FR" sz="3600" dirty="0"/>
              <a:t>Plus de souplesse</a:t>
            </a:r>
            <a:br>
              <a:rPr lang="fr-FR" sz="3600" dirty="0"/>
            </a:br>
            <a:endParaRPr lang="fr-FR" dirty="0"/>
          </a:p>
        </p:txBody>
      </p:sp>
      <p:sp>
        <p:nvSpPr>
          <p:cNvPr id="3" name="Espace réservé du contenu 2"/>
          <p:cNvSpPr>
            <a:spLocks noGrp="1"/>
          </p:cNvSpPr>
          <p:nvPr>
            <p:ph idx="1"/>
          </p:nvPr>
        </p:nvSpPr>
        <p:spPr/>
        <p:txBody>
          <a:bodyPr>
            <a:normAutofit fontScale="85000" lnSpcReduction="20000"/>
          </a:bodyPr>
          <a:lstStyle/>
          <a:p>
            <a:pPr marL="118872" lvl="0" indent="0" algn="just">
              <a:buClr>
                <a:prstClr val="white"/>
              </a:buClr>
              <a:buNone/>
            </a:pPr>
            <a:r>
              <a:rPr lang="fr-FR" sz="1800" dirty="0">
                <a:solidFill>
                  <a:prstClr val="black"/>
                </a:solidFill>
              </a:rPr>
              <a:t>	</a:t>
            </a:r>
            <a:r>
              <a:rPr lang="fr-FR" sz="1800" b="1" i="1" dirty="0">
                <a:solidFill>
                  <a:prstClr val="black"/>
                </a:solidFill>
              </a:rPr>
              <a:t>L’accord d’entreprise devient le « droit commun » du temps de travail afin de s’adapter à la 	réalité économique de l’entreprise. </a:t>
            </a:r>
          </a:p>
          <a:p>
            <a:pPr marL="118872" lvl="0" indent="0" algn="just">
              <a:buClr>
                <a:prstClr val="white"/>
              </a:buClr>
              <a:buNone/>
            </a:pPr>
            <a:endParaRPr lang="fr-FR" sz="1800" b="1" i="1" dirty="0">
              <a:solidFill>
                <a:prstClr val="black"/>
              </a:solidFill>
            </a:endParaRPr>
          </a:p>
          <a:p>
            <a:pPr lvl="0" algn="just">
              <a:buClr>
                <a:prstClr val="white"/>
              </a:buClr>
              <a:buFont typeface="Wingdings" panose="05000000000000000000" pitchFamily="2" charset="2"/>
              <a:buChar char="q"/>
            </a:pPr>
            <a:r>
              <a:rPr lang="fr-FR" sz="1800" u="sng" dirty="0">
                <a:solidFill>
                  <a:prstClr val="black"/>
                </a:solidFill>
              </a:rPr>
              <a:t>Majoration des heures supplémentaires </a:t>
            </a:r>
            <a:r>
              <a:rPr lang="fr-FR" sz="1800" dirty="0">
                <a:solidFill>
                  <a:prstClr val="black"/>
                </a:solidFill>
              </a:rPr>
              <a:t>: </a:t>
            </a:r>
          </a:p>
          <a:p>
            <a:pPr lvl="1" algn="just">
              <a:buClr>
                <a:prstClr val="white"/>
              </a:buClr>
              <a:buFont typeface="Wingdings" panose="05000000000000000000" pitchFamily="2" charset="2"/>
              <a:buChar char="§"/>
            </a:pPr>
            <a:r>
              <a:rPr lang="fr-FR" sz="1500" dirty="0">
                <a:solidFill>
                  <a:prstClr val="black"/>
                </a:solidFill>
              </a:rPr>
              <a:t>Le taux de majoration est fixé en priorité par accord d’entreprise ou d’établissement lequel </a:t>
            </a:r>
            <a:r>
              <a:rPr lang="fr-FR" sz="1500" b="1" dirty="0">
                <a:solidFill>
                  <a:prstClr val="black"/>
                </a:solidFill>
              </a:rPr>
              <a:t>n’aura plus à respecter le taux fixé par l’accord de branche</a:t>
            </a:r>
            <a:r>
              <a:rPr lang="fr-FR" sz="1500" dirty="0">
                <a:solidFill>
                  <a:prstClr val="black"/>
                </a:solidFill>
              </a:rPr>
              <a:t> comme c’est le cas aujourd’hui. </a:t>
            </a:r>
          </a:p>
          <a:p>
            <a:pPr lvl="1" algn="just">
              <a:buClr>
                <a:prstClr val="white"/>
              </a:buClr>
              <a:buFont typeface="Wingdings" panose="05000000000000000000" pitchFamily="2" charset="2"/>
              <a:buChar char="§"/>
            </a:pPr>
            <a:r>
              <a:rPr lang="fr-FR" sz="1500" dirty="0">
                <a:solidFill>
                  <a:prstClr val="black"/>
                </a:solidFill>
              </a:rPr>
              <a:t>Le taux fixé </a:t>
            </a:r>
            <a:r>
              <a:rPr lang="fr-FR" sz="1500" b="1" dirty="0">
                <a:solidFill>
                  <a:prstClr val="black"/>
                </a:solidFill>
              </a:rPr>
              <a:t>ne pourra être inférieur à </a:t>
            </a:r>
            <a:r>
              <a:rPr lang="fr-FR" sz="1500" b="1" dirty="0">
                <a:solidFill>
                  <a:prstClr val="white"/>
                </a:solidFill>
              </a:rPr>
              <a:t>10%</a:t>
            </a:r>
            <a:r>
              <a:rPr lang="fr-FR" sz="1500" b="1" dirty="0">
                <a:solidFill>
                  <a:prstClr val="black"/>
                </a:solidFill>
              </a:rPr>
              <a:t>. </a:t>
            </a:r>
            <a:r>
              <a:rPr lang="fr-FR" sz="1500" dirty="0">
                <a:solidFill>
                  <a:prstClr val="black"/>
                </a:solidFill>
              </a:rPr>
              <a:t>À défaut d’accord d’entreprise, le taux légal de majoration ( 25% et 50% au-delà de 8h), s’appliquera.  </a:t>
            </a:r>
          </a:p>
          <a:p>
            <a:pPr marL="118872" lvl="0" indent="0" algn="just">
              <a:buClr>
                <a:prstClr val="white"/>
              </a:buClr>
              <a:buNone/>
            </a:pPr>
            <a:endParaRPr lang="fr-FR" sz="1800" dirty="0">
              <a:solidFill>
                <a:prstClr val="black"/>
              </a:solidFill>
            </a:endParaRPr>
          </a:p>
          <a:p>
            <a:pPr lvl="0" algn="just">
              <a:buClr>
                <a:prstClr val="white"/>
              </a:buClr>
              <a:buFont typeface="Wingdings" panose="05000000000000000000" pitchFamily="2" charset="2"/>
              <a:buChar char="q"/>
            </a:pPr>
            <a:r>
              <a:rPr lang="fr-FR" sz="1800" u="sng" dirty="0">
                <a:solidFill>
                  <a:prstClr val="black"/>
                </a:solidFill>
              </a:rPr>
              <a:t>Aménagement du temps de travail sur 3 ans ou sur 9 semaines </a:t>
            </a:r>
            <a:r>
              <a:rPr lang="fr-FR" sz="1800" dirty="0">
                <a:solidFill>
                  <a:prstClr val="black"/>
                </a:solidFill>
              </a:rPr>
              <a:t>: </a:t>
            </a:r>
          </a:p>
          <a:p>
            <a:pPr lvl="1" algn="just">
              <a:buClr>
                <a:prstClr val="white"/>
              </a:buClr>
              <a:buFont typeface="Wingdings" panose="05000000000000000000" pitchFamily="2" charset="2"/>
              <a:buChar char="§"/>
            </a:pPr>
            <a:r>
              <a:rPr lang="fr-FR" sz="1500" dirty="0">
                <a:solidFill>
                  <a:prstClr val="black"/>
                </a:solidFill>
              </a:rPr>
              <a:t>Actuellement, la durée du travail peut être organisée par accord collectif de branche ou d’entreprise sur une période supérieure à la semaine et au plus égale à l’année. ( </a:t>
            </a:r>
            <a:r>
              <a:rPr lang="fr-FR" sz="1500" dirty="0" err="1">
                <a:solidFill>
                  <a:prstClr val="black"/>
                </a:solidFill>
              </a:rPr>
              <a:t>C.trav</a:t>
            </a:r>
            <a:r>
              <a:rPr lang="fr-FR" sz="1500" dirty="0">
                <a:solidFill>
                  <a:prstClr val="black"/>
                </a:solidFill>
              </a:rPr>
              <a:t>., art. L. 3122-2 et s.); </a:t>
            </a:r>
          </a:p>
          <a:p>
            <a:pPr lvl="1" algn="just">
              <a:buClr>
                <a:prstClr val="white"/>
              </a:buClr>
              <a:buFont typeface="Wingdings" panose="05000000000000000000" pitchFamily="2" charset="2"/>
              <a:buChar char="§"/>
            </a:pPr>
            <a:r>
              <a:rPr lang="fr-FR" sz="1500" dirty="0">
                <a:solidFill>
                  <a:prstClr val="black"/>
                </a:solidFill>
              </a:rPr>
              <a:t>La Loi porte la durée à </a:t>
            </a:r>
            <a:r>
              <a:rPr lang="fr-FR" sz="1500" b="1" dirty="0">
                <a:solidFill>
                  <a:prstClr val="white"/>
                </a:solidFill>
              </a:rPr>
              <a:t>3 ans </a:t>
            </a:r>
            <a:r>
              <a:rPr lang="fr-FR" sz="1500" dirty="0">
                <a:solidFill>
                  <a:prstClr val="black"/>
                </a:solidFill>
              </a:rPr>
              <a:t>si un </a:t>
            </a:r>
            <a:r>
              <a:rPr lang="fr-FR" sz="1500" b="1" dirty="0">
                <a:solidFill>
                  <a:prstClr val="white"/>
                </a:solidFill>
              </a:rPr>
              <a:t>accord de branche l’autorise </a:t>
            </a:r>
            <a:r>
              <a:rPr lang="fr-FR" sz="1500" dirty="0"/>
              <a:t>;</a:t>
            </a:r>
            <a:endParaRPr lang="fr-FR" sz="1500" b="1" dirty="0">
              <a:solidFill>
                <a:prstClr val="white"/>
              </a:solidFill>
            </a:endParaRPr>
          </a:p>
          <a:p>
            <a:pPr lvl="1" algn="just">
              <a:buClr>
                <a:prstClr val="white"/>
              </a:buClr>
              <a:buFont typeface="Wingdings" panose="05000000000000000000" pitchFamily="2" charset="2"/>
              <a:buChar char="§"/>
            </a:pPr>
            <a:r>
              <a:rPr lang="fr-FR" sz="1500" dirty="0">
                <a:solidFill>
                  <a:prstClr val="black"/>
                </a:solidFill>
              </a:rPr>
              <a:t>L’employeur peut par </a:t>
            </a:r>
            <a:r>
              <a:rPr lang="fr-FR" sz="1500" b="1" dirty="0">
                <a:solidFill>
                  <a:prstClr val="white"/>
                </a:solidFill>
              </a:rPr>
              <a:t>décision unilatérale</a:t>
            </a:r>
            <a:r>
              <a:rPr lang="fr-FR" sz="1500" dirty="0">
                <a:solidFill>
                  <a:prstClr val="white"/>
                </a:solidFill>
              </a:rPr>
              <a:t> </a:t>
            </a:r>
            <a:r>
              <a:rPr lang="fr-FR" sz="1500" dirty="0">
                <a:solidFill>
                  <a:prstClr val="black"/>
                </a:solidFill>
              </a:rPr>
              <a:t>porter cette période de référence à </a:t>
            </a:r>
            <a:r>
              <a:rPr lang="fr-FR" sz="1500" b="1" dirty="0">
                <a:solidFill>
                  <a:prstClr val="white"/>
                </a:solidFill>
              </a:rPr>
              <a:t>9 semaines </a:t>
            </a:r>
            <a:r>
              <a:rPr lang="fr-FR" sz="1500" dirty="0">
                <a:solidFill>
                  <a:prstClr val="black"/>
                </a:solidFill>
              </a:rPr>
              <a:t>contre 4 actuellement pour les entreprises employant moins de 50 salariés. </a:t>
            </a:r>
          </a:p>
          <a:p>
            <a:pPr marL="118872" lvl="0" indent="0" algn="just">
              <a:buClr>
                <a:prstClr val="white"/>
              </a:buClr>
              <a:buNone/>
            </a:pPr>
            <a:endParaRPr lang="fr-FR" sz="1800" dirty="0">
              <a:solidFill>
                <a:prstClr val="black"/>
              </a:solidFill>
            </a:endParaRPr>
          </a:p>
          <a:p>
            <a:pPr lvl="0" algn="just">
              <a:buClr>
                <a:prstClr val="white"/>
              </a:buClr>
              <a:buFont typeface="Wingdings" panose="05000000000000000000" pitchFamily="2" charset="2"/>
              <a:buChar char="q"/>
            </a:pPr>
            <a:r>
              <a:rPr lang="fr-FR" sz="1600" u="sng" dirty="0">
                <a:solidFill>
                  <a:prstClr val="black"/>
                </a:solidFill>
              </a:rPr>
              <a:t>Relèvent désormais en priorité de l’accord d’entreprise et à défaut seulement de l’accord de branche: </a:t>
            </a:r>
          </a:p>
          <a:p>
            <a:pPr lvl="1" algn="just">
              <a:buClr>
                <a:prstClr val="white"/>
              </a:buClr>
              <a:buFont typeface="Wingdings" panose="05000000000000000000" pitchFamily="2" charset="2"/>
              <a:buChar char="§"/>
            </a:pPr>
            <a:r>
              <a:rPr lang="fr-FR" sz="1600" dirty="0">
                <a:solidFill>
                  <a:prstClr val="black"/>
                </a:solidFill>
              </a:rPr>
              <a:t>Augmentation de la </a:t>
            </a:r>
            <a:r>
              <a:rPr lang="fr-FR" sz="1600" b="1" dirty="0">
                <a:solidFill>
                  <a:prstClr val="black"/>
                </a:solidFill>
              </a:rPr>
              <a:t>durée maximale quotidienne</a:t>
            </a:r>
            <a:r>
              <a:rPr lang="fr-FR" sz="1600" dirty="0">
                <a:solidFill>
                  <a:prstClr val="black"/>
                </a:solidFill>
              </a:rPr>
              <a:t> dans la limite de </a:t>
            </a:r>
            <a:r>
              <a:rPr lang="fr-FR" sz="1600" b="1" dirty="0">
                <a:solidFill>
                  <a:prstClr val="white"/>
                </a:solidFill>
              </a:rPr>
              <a:t>12 h </a:t>
            </a:r>
            <a:r>
              <a:rPr lang="fr-FR" sz="1600" dirty="0">
                <a:solidFill>
                  <a:prstClr val="black"/>
                </a:solidFill>
              </a:rPr>
              <a:t>en cas </a:t>
            </a:r>
            <a:r>
              <a:rPr lang="fr-FR" sz="1600" b="1" dirty="0">
                <a:solidFill>
                  <a:prstClr val="white"/>
                </a:solidFill>
              </a:rPr>
              <a:t>d’activité accrue ou pour des motifs liés à l’organisation de l’entreprise</a:t>
            </a:r>
            <a:r>
              <a:rPr lang="fr-FR" sz="1600" dirty="0">
                <a:solidFill>
                  <a:prstClr val="black"/>
                </a:solidFill>
              </a:rPr>
              <a:t>,</a:t>
            </a:r>
          </a:p>
          <a:p>
            <a:pPr lvl="1" algn="just">
              <a:buClr>
                <a:prstClr val="white"/>
              </a:buClr>
              <a:buFont typeface="Wingdings" panose="05000000000000000000" pitchFamily="2" charset="2"/>
              <a:buChar char="§"/>
            </a:pPr>
            <a:r>
              <a:rPr lang="fr-FR" sz="1500" dirty="0">
                <a:solidFill>
                  <a:prstClr val="black"/>
                </a:solidFill>
              </a:rPr>
              <a:t>Dépassement de la </a:t>
            </a:r>
            <a:r>
              <a:rPr lang="fr-FR" sz="1500" b="1" dirty="0">
                <a:solidFill>
                  <a:prstClr val="black"/>
                </a:solidFill>
              </a:rPr>
              <a:t>durée maximale hebdomadaire</a:t>
            </a:r>
            <a:r>
              <a:rPr lang="fr-FR" sz="1500" dirty="0">
                <a:solidFill>
                  <a:prstClr val="black"/>
                </a:solidFill>
              </a:rPr>
              <a:t> de </a:t>
            </a:r>
            <a:r>
              <a:rPr lang="fr-FR" sz="1500" b="1" dirty="0">
                <a:solidFill>
                  <a:prstClr val="white"/>
                </a:solidFill>
              </a:rPr>
              <a:t>44 h </a:t>
            </a:r>
            <a:r>
              <a:rPr lang="fr-FR" sz="1500" dirty="0">
                <a:solidFill>
                  <a:prstClr val="black"/>
                </a:solidFill>
              </a:rPr>
              <a:t>sur 12 semaines, dans la limite de </a:t>
            </a:r>
            <a:r>
              <a:rPr lang="fr-FR" sz="1500" b="1" dirty="0">
                <a:solidFill>
                  <a:prstClr val="white"/>
                </a:solidFill>
              </a:rPr>
              <a:t>46 h</a:t>
            </a:r>
            <a:r>
              <a:rPr lang="fr-FR" sz="1500" dirty="0">
                <a:solidFill>
                  <a:prstClr val="white"/>
                </a:solidFill>
              </a:rPr>
              <a:t>. </a:t>
            </a:r>
          </a:p>
          <a:p>
            <a:pPr marL="118872" lvl="0" indent="0" algn="just">
              <a:buClr>
                <a:prstClr val="white"/>
              </a:buClr>
              <a:buNone/>
            </a:pPr>
            <a:endParaRPr lang="fr-FR" sz="1100" dirty="0">
              <a:solidFill>
                <a:prstClr val="black"/>
              </a:solidFill>
            </a:endParaRPr>
          </a:p>
          <a:p>
            <a:pPr lvl="0" algn="just">
              <a:buClr>
                <a:prstClr val="white"/>
              </a:buClr>
              <a:buFont typeface="Wingdings" panose="05000000000000000000" pitchFamily="2" charset="2"/>
              <a:buChar char="q"/>
            </a:pPr>
            <a:r>
              <a:rPr lang="fr-FR" sz="1600" u="sng" dirty="0"/>
              <a:t>Récriture de la définition du travail de nuit </a:t>
            </a:r>
            <a:r>
              <a:rPr lang="fr-FR" sz="1500" dirty="0"/>
              <a:t>: = tout travail effectué au cours d’une période d’au moins neuf heures consécutives comprenant l’intervalle entre minuit et 5 heures. La période de nuit commence au plus tôt à 21 heures et s’achève au plus tard à 7 heures.</a:t>
            </a:r>
          </a:p>
        </p:txBody>
      </p:sp>
      <p:sp>
        <p:nvSpPr>
          <p:cNvPr id="4" name="Espace réservé de la date 3"/>
          <p:cNvSpPr>
            <a:spLocks noGrp="1"/>
          </p:cNvSpPr>
          <p:nvPr>
            <p:ph type="dt" sz="half" idx="10"/>
          </p:nvPr>
        </p:nvSpPr>
        <p:spPr/>
        <p:txBody>
          <a:bodyPr/>
          <a:lstStyle/>
          <a:p>
            <a:fld id="{7FE684C6-7DF3-4671-9D9A-DBF5231C48F6}" type="datetime1">
              <a:rPr lang="fr-FR" smtClean="0">
                <a:solidFill>
                  <a:prstClr val="white">
                    <a:tint val="95000"/>
                  </a:prstClr>
                </a:solidFill>
              </a:rPr>
              <a:pPr/>
              <a:t>24/11/16</a:t>
            </a:fld>
            <a:endParaRPr lang="fr-FR" dirty="0">
              <a:solidFill>
                <a:prstClr val="white">
                  <a:tint val="95000"/>
                </a:prstClr>
              </a:solidFill>
            </a:endParaRP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12</a:t>
            </a:fld>
            <a:endParaRPr lang="fr-FR">
              <a:solidFill>
                <a:prstClr val="white">
                  <a:tint val="95000"/>
                </a:prstClr>
              </a:solidFill>
            </a:endParaRPr>
          </a:p>
        </p:txBody>
      </p:sp>
      <p:sp>
        <p:nvSpPr>
          <p:cNvPr id="7" name="Flèche droite 6"/>
          <p:cNvSpPr/>
          <p:nvPr/>
        </p:nvSpPr>
        <p:spPr>
          <a:xfrm>
            <a:off x="934791" y="1936037"/>
            <a:ext cx="288032" cy="242316"/>
          </a:xfrm>
          <a:prstGeom prst="rightArrow">
            <a:avLst/>
          </a:prstGeom>
          <a:solidFill>
            <a:schemeClr val="tx1"/>
          </a:solidFill>
          <a:ln>
            <a:solidFill>
              <a:schemeClr val="bg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252607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000" dirty="0"/>
              <a:t>La durée du travail : </a:t>
            </a:r>
            <a:br>
              <a:rPr lang="fr-FR" sz="4000" dirty="0"/>
            </a:br>
            <a:r>
              <a:rPr lang="fr-FR" sz="3600" dirty="0"/>
              <a:t>Le point sur les forfaits annuels </a:t>
            </a:r>
            <a:endParaRPr lang="fr-FR" sz="3200" dirty="0"/>
          </a:p>
        </p:txBody>
      </p:sp>
      <p:sp>
        <p:nvSpPr>
          <p:cNvPr id="3" name="Espace réservé du contenu 2"/>
          <p:cNvSpPr>
            <a:spLocks noGrp="1"/>
          </p:cNvSpPr>
          <p:nvPr>
            <p:ph idx="1"/>
          </p:nvPr>
        </p:nvSpPr>
        <p:spPr/>
        <p:txBody>
          <a:bodyPr>
            <a:normAutofit fontScale="25000" lnSpcReduction="20000"/>
          </a:bodyPr>
          <a:lstStyle/>
          <a:p>
            <a:pPr marL="118872" lvl="0" indent="0" algn="just">
              <a:buClr>
                <a:prstClr val="white"/>
              </a:buClr>
              <a:buNone/>
            </a:pPr>
            <a:r>
              <a:rPr lang="fr-FR" sz="1200" dirty="0">
                <a:solidFill>
                  <a:prstClr val="black"/>
                </a:solidFill>
              </a:rPr>
              <a:t>	</a:t>
            </a:r>
            <a:r>
              <a:rPr lang="fr-FR" sz="5200" b="1" i="1" dirty="0">
                <a:solidFill>
                  <a:prstClr val="black"/>
                </a:solidFill>
              </a:rPr>
              <a:t>Le recours au forfait jours et heures reste subordonné à l’existence d’un accord d’entreprise, 	d’établissement ou à défaut de  branche mais la loi vient en étoffer le contenu. (décrets en attente)</a:t>
            </a:r>
          </a:p>
          <a:p>
            <a:pPr marL="118872" lvl="0" indent="0" algn="just">
              <a:buClr>
                <a:prstClr val="white"/>
              </a:buClr>
              <a:buNone/>
            </a:pPr>
            <a:endParaRPr lang="fr-FR" sz="5200" b="1" i="1" dirty="0">
              <a:solidFill>
                <a:prstClr val="black"/>
              </a:solidFill>
            </a:endParaRPr>
          </a:p>
          <a:p>
            <a:pPr lvl="0" algn="just">
              <a:buClr>
                <a:prstClr val="white"/>
              </a:buClr>
              <a:buFont typeface="Wingdings" panose="05000000000000000000" pitchFamily="2" charset="2"/>
              <a:buChar char="q"/>
            </a:pPr>
            <a:r>
              <a:rPr lang="fr-FR" sz="5200" dirty="0">
                <a:solidFill>
                  <a:prstClr val="black"/>
                </a:solidFill>
              </a:rPr>
              <a:t>Actuellement un accord collectif instituant le forfait jours doit prévoir : les catégories de salariés concernées, la durée annuelle de travail, les caractéristiques principales de ces conventions. </a:t>
            </a:r>
          </a:p>
          <a:p>
            <a:pPr marL="118872" lvl="0" indent="0" algn="just">
              <a:buClr>
                <a:prstClr val="white"/>
              </a:buClr>
              <a:buNone/>
            </a:pPr>
            <a:endParaRPr lang="fr-FR" sz="1600" dirty="0">
              <a:solidFill>
                <a:prstClr val="black"/>
              </a:solidFill>
            </a:endParaRPr>
          </a:p>
          <a:p>
            <a:pPr lvl="1" algn="just">
              <a:buClr>
                <a:prstClr val="white"/>
              </a:buClr>
              <a:buFont typeface="Wingdings" panose="05000000000000000000" pitchFamily="2" charset="2"/>
              <a:buChar char="§"/>
            </a:pPr>
            <a:r>
              <a:rPr lang="fr-FR" sz="5200" u="sng" dirty="0">
                <a:solidFill>
                  <a:prstClr val="black"/>
                </a:solidFill>
              </a:rPr>
              <a:t>La Loi prévoit que les accords collectifs doivent aussi fixer</a:t>
            </a:r>
            <a:r>
              <a:rPr lang="fr-FR" sz="5200" dirty="0">
                <a:solidFill>
                  <a:prstClr val="black"/>
                </a:solidFill>
              </a:rPr>
              <a:t>: </a:t>
            </a:r>
          </a:p>
          <a:p>
            <a:pPr lvl="2" algn="just">
              <a:buClr>
                <a:prstClr val="white"/>
              </a:buClr>
              <a:buFont typeface="Wingdings" panose="05000000000000000000" pitchFamily="2" charset="2"/>
              <a:buChar char="Ø"/>
            </a:pPr>
            <a:r>
              <a:rPr lang="fr-FR" sz="5200" b="1" dirty="0">
                <a:solidFill>
                  <a:prstClr val="black"/>
                </a:solidFill>
              </a:rPr>
              <a:t>Pour tous les forfaits annuels</a:t>
            </a:r>
            <a:r>
              <a:rPr lang="fr-FR" sz="5200" dirty="0">
                <a:solidFill>
                  <a:prstClr val="black"/>
                </a:solidFill>
              </a:rPr>
              <a:t>: </a:t>
            </a:r>
          </a:p>
          <a:p>
            <a:pPr lvl="3" algn="just">
              <a:buClr>
                <a:prstClr val="white"/>
              </a:buClr>
              <a:buFontTx/>
              <a:buChar char="-"/>
            </a:pPr>
            <a:r>
              <a:rPr lang="fr-FR" sz="5200" dirty="0">
                <a:solidFill>
                  <a:prstClr val="black"/>
                </a:solidFill>
              </a:rPr>
              <a:t>la période de référence du forfait (année civile ou toute autre période de 12 mois consécutifs); </a:t>
            </a:r>
          </a:p>
          <a:p>
            <a:pPr lvl="3" algn="just">
              <a:buClr>
                <a:prstClr val="white"/>
              </a:buClr>
              <a:buFontTx/>
              <a:buChar char="-"/>
            </a:pPr>
            <a:r>
              <a:rPr lang="fr-FR" sz="5200" dirty="0">
                <a:solidFill>
                  <a:prstClr val="black"/>
                </a:solidFill>
              </a:rPr>
              <a:t>les conditions de prise en compte des absences, des arrivées et départs en cours de période.  </a:t>
            </a:r>
          </a:p>
          <a:p>
            <a:pPr lvl="2" algn="just">
              <a:buClr>
                <a:prstClr val="white"/>
              </a:buClr>
              <a:buFont typeface="Wingdings" panose="05000000000000000000" pitchFamily="2" charset="2"/>
              <a:buChar char="Ø"/>
            </a:pPr>
            <a:r>
              <a:rPr lang="fr-FR" sz="5200" b="1" dirty="0">
                <a:solidFill>
                  <a:prstClr val="black"/>
                </a:solidFill>
              </a:rPr>
              <a:t>Pour les forfaits-jours </a:t>
            </a:r>
          </a:p>
          <a:p>
            <a:pPr lvl="3" algn="just">
              <a:buClr>
                <a:prstClr val="white"/>
              </a:buClr>
              <a:buFontTx/>
              <a:buChar char="-"/>
            </a:pPr>
            <a:r>
              <a:rPr lang="fr-FR" sz="5200" dirty="0">
                <a:solidFill>
                  <a:prstClr val="black"/>
                </a:solidFill>
              </a:rPr>
              <a:t>Les modalités selon lesquelles le salarié peut exercer son </a:t>
            </a:r>
            <a:r>
              <a:rPr lang="fr-FR" sz="5200" b="1" dirty="0">
                <a:solidFill>
                  <a:prstClr val="white"/>
                </a:solidFill>
              </a:rPr>
              <a:t>droit à la déconnexion</a:t>
            </a:r>
            <a:r>
              <a:rPr lang="fr-FR" sz="5200" dirty="0">
                <a:solidFill>
                  <a:prstClr val="black"/>
                </a:solidFill>
              </a:rPr>
              <a:t>. </a:t>
            </a:r>
          </a:p>
          <a:p>
            <a:pPr lvl="3" algn="just">
              <a:buClr>
                <a:prstClr val="white"/>
              </a:buClr>
              <a:buFontTx/>
              <a:buChar char="-"/>
            </a:pPr>
            <a:r>
              <a:rPr lang="fr-FR" sz="5200" dirty="0">
                <a:solidFill>
                  <a:prstClr val="black"/>
                </a:solidFill>
              </a:rPr>
              <a:t>Les modalités </a:t>
            </a:r>
            <a:r>
              <a:rPr lang="fr-FR" sz="5200" b="1" dirty="0">
                <a:solidFill>
                  <a:prstClr val="white"/>
                </a:solidFill>
              </a:rPr>
              <a:t>d’évaluation et de suivi </a:t>
            </a:r>
            <a:r>
              <a:rPr lang="fr-FR" sz="5200" dirty="0">
                <a:solidFill>
                  <a:prstClr val="black"/>
                </a:solidFill>
              </a:rPr>
              <a:t>par l’employeur de la </a:t>
            </a:r>
            <a:r>
              <a:rPr lang="fr-FR" sz="5200" b="1" dirty="0">
                <a:solidFill>
                  <a:prstClr val="white"/>
                </a:solidFill>
              </a:rPr>
              <a:t>charge de travail du salarié</a:t>
            </a:r>
            <a:r>
              <a:rPr lang="fr-FR" sz="5200" dirty="0">
                <a:solidFill>
                  <a:prstClr val="black"/>
                </a:solidFill>
              </a:rPr>
              <a:t>.</a:t>
            </a:r>
          </a:p>
          <a:p>
            <a:pPr lvl="3" algn="just">
              <a:buClr>
                <a:prstClr val="white"/>
              </a:buClr>
              <a:buFontTx/>
              <a:buChar char="-"/>
            </a:pPr>
            <a:r>
              <a:rPr lang="fr-FR" sz="5200" dirty="0">
                <a:solidFill>
                  <a:prstClr val="black"/>
                </a:solidFill>
              </a:rPr>
              <a:t>Les modalités selon lesquelles l’employeur et le salarié </a:t>
            </a:r>
            <a:r>
              <a:rPr lang="fr-FR" sz="5200" b="1" dirty="0">
                <a:solidFill>
                  <a:prstClr val="white"/>
                </a:solidFill>
              </a:rPr>
              <a:t>échangent périodiquement </a:t>
            </a:r>
            <a:r>
              <a:rPr lang="fr-FR" sz="5200" dirty="0">
                <a:solidFill>
                  <a:prstClr val="black"/>
                </a:solidFill>
              </a:rPr>
              <a:t>sur la charge de travail, sur l’articulation de l’activité professionnelle/vie personnelle…</a:t>
            </a:r>
          </a:p>
          <a:p>
            <a:pPr marL="1033272" lvl="3" indent="0" algn="just">
              <a:buClr>
                <a:prstClr val="white"/>
              </a:buClr>
              <a:buNone/>
            </a:pPr>
            <a:endParaRPr lang="fr-FR" sz="1600" dirty="0">
              <a:solidFill>
                <a:prstClr val="black"/>
              </a:solidFill>
            </a:endParaRPr>
          </a:p>
          <a:p>
            <a:pPr marL="439200" lvl="3" indent="-320400" algn="just">
              <a:buClr>
                <a:prstClr val="white"/>
              </a:buClr>
              <a:buFont typeface="Wingdings" panose="05000000000000000000" pitchFamily="2" charset="2"/>
              <a:buChar char="q"/>
            </a:pPr>
            <a:r>
              <a:rPr lang="fr-FR" sz="5200" b="1" dirty="0">
                <a:solidFill>
                  <a:prstClr val="black"/>
                </a:solidFill>
              </a:rPr>
              <a:t>L’absence des clauses obligatoires </a:t>
            </a:r>
            <a:r>
              <a:rPr lang="fr-FR" sz="5200" dirty="0">
                <a:solidFill>
                  <a:prstClr val="black"/>
                </a:solidFill>
              </a:rPr>
              <a:t>prévues pour les forfaits jours </a:t>
            </a:r>
            <a:r>
              <a:rPr lang="fr-FR" sz="5200" b="1" dirty="0">
                <a:solidFill>
                  <a:prstClr val="black"/>
                </a:solidFill>
              </a:rPr>
              <a:t>pourra cependant être régularisée par convention individuelle</a:t>
            </a:r>
            <a:r>
              <a:rPr lang="fr-FR" sz="5200" dirty="0">
                <a:solidFill>
                  <a:prstClr val="black"/>
                </a:solidFill>
              </a:rPr>
              <a:t> (soit par conclusions d’une nouvelle, soit par régularisation de celle existante). L’employeur pourra unilatéralement combler les carences de l’accord collectif, ce que la jurisprudence actuelle refuse (</a:t>
            </a:r>
            <a:r>
              <a:rPr lang="fr-FR" sz="5200" dirty="0" err="1">
                <a:solidFill>
                  <a:prstClr val="black"/>
                </a:solidFill>
              </a:rPr>
              <a:t>Cass</a:t>
            </a:r>
            <a:r>
              <a:rPr lang="fr-FR" sz="5200" dirty="0">
                <a:solidFill>
                  <a:prstClr val="black"/>
                </a:solidFill>
              </a:rPr>
              <a:t>. Soc. 31 janvier 2012, n°10-19.807). </a:t>
            </a:r>
          </a:p>
          <a:p>
            <a:pPr marL="439200" lvl="3" indent="-320400" algn="just">
              <a:buClr>
                <a:prstClr val="white"/>
              </a:buClr>
              <a:buFont typeface="Wingdings" panose="05000000000000000000" pitchFamily="2" charset="2"/>
              <a:buChar char="q"/>
            </a:pPr>
            <a:r>
              <a:rPr lang="fr-FR" sz="5200" b="1" i="1" dirty="0">
                <a:solidFill>
                  <a:prstClr val="black"/>
                </a:solidFill>
              </a:rPr>
              <a:t>Quid des accords déjà conclus avant la publication de la loi ? </a:t>
            </a:r>
            <a:r>
              <a:rPr lang="fr-FR" sz="5200" dirty="0">
                <a:solidFill>
                  <a:prstClr val="black"/>
                </a:solidFill>
              </a:rPr>
              <a:t>Un accord collectif incomplet </a:t>
            </a:r>
            <a:r>
              <a:rPr lang="fr-FR" sz="5200" b="1" dirty="0">
                <a:solidFill>
                  <a:prstClr val="white"/>
                </a:solidFill>
              </a:rPr>
              <a:t>pourra être révisé et mis en conformité sans qu’un nouvel accord du salarié ne soit requis</a:t>
            </a:r>
            <a:r>
              <a:rPr lang="fr-FR" sz="5200" dirty="0">
                <a:solidFill>
                  <a:prstClr val="black"/>
                </a:solidFill>
              </a:rPr>
              <a:t>. Les conventions individuelles en cours seront ainsi sécurisées. </a:t>
            </a:r>
          </a:p>
          <a:p>
            <a:pPr marL="439200" lvl="3" indent="-320400" algn="just">
              <a:buClr>
                <a:prstClr val="white"/>
              </a:buClr>
              <a:buFont typeface="Wingdings" panose="05000000000000000000" pitchFamily="2" charset="2"/>
              <a:buChar char="q"/>
            </a:pPr>
            <a:r>
              <a:rPr lang="fr-FR" sz="5200" b="1" i="1" dirty="0">
                <a:solidFill>
                  <a:prstClr val="black"/>
                </a:solidFill>
              </a:rPr>
              <a:t>Renonciation au repos </a:t>
            </a:r>
            <a:r>
              <a:rPr lang="fr-FR" sz="5200" dirty="0">
                <a:solidFill>
                  <a:prstClr val="black"/>
                </a:solidFill>
              </a:rPr>
              <a:t>: le salarié qui le souhaite peut</a:t>
            </a:r>
            <a:r>
              <a:rPr lang="fr-FR" sz="5200" b="1" dirty="0">
                <a:solidFill>
                  <a:prstClr val="white"/>
                </a:solidFill>
              </a:rPr>
              <a:t>, avec l’accord de l’employeur</a:t>
            </a:r>
            <a:r>
              <a:rPr lang="fr-FR" sz="5200" b="1" dirty="0">
                <a:solidFill>
                  <a:prstClr val="black"/>
                </a:solidFill>
              </a:rPr>
              <a:t>, renoncer à une partie de ses jours de repos en contrepartie d’une </a:t>
            </a:r>
            <a:r>
              <a:rPr lang="fr-FR" sz="5200" b="1" dirty="0">
                <a:solidFill>
                  <a:prstClr val="white"/>
                </a:solidFill>
              </a:rPr>
              <a:t>majoration de son salaire d’un minimum de 10%</a:t>
            </a:r>
            <a:r>
              <a:rPr lang="fr-FR" sz="5200" dirty="0">
                <a:solidFill>
                  <a:prstClr val="white"/>
                </a:solidFill>
              </a:rPr>
              <a:t>.  </a:t>
            </a:r>
            <a:r>
              <a:rPr lang="fr-FR" sz="5200" dirty="0">
                <a:solidFill>
                  <a:prstClr val="black"/>
                </a:solidFill>
              </a:rPr>
              <a:t>L’accord entre le salarié et l’employeur sera matérialisé par un avenant à la convention de forfait, valable pour l’année en cours et ne peut être reconduit de manière tacite. </a:t>
            </a:r>
          </a:p>
          <a:p>
            <a:pPr marL="1033272" lvl="3" indent="0" algn="just">
              <a:buNone/>
            </a:pPr>
            <a:endParaRPr lang="fr-FR" sz="5200" dirty="0"/>
          </a:p>
          <a:p>
            <a:pPr>
              <a:buFont typeface="Wingdings" panose="05000000000000000000" pitchFamily="2" charset="2"/>
              <a:buChar char="ü"/>
            </a:pPr>
            <a:endParaRPr lang="fr-FR" sz="5200" dirty="0"/>
          </a:p>
        </p:txBody>
      </p:sp>
      <p:sp>
        <p:nvSpPr>
          <p:cNvPr id="4" name="Espace réservé de la date 3"/>
          <p:cNvSpPr>
            <a:spLocks noGrp="1"/>
          </p:cNvSpPr>
          <p:nvPr>
            <p:ph type="dt" sz="half" idx="10"/>
          </p:nvPr>
        </p:nvSpPr>
        <p:spPr/>
        <p:txBody>
          <a:bodyPr/>
          <a:lstStyle/>
          <a:p>
            <a:fld id="{7FE684C6-7DF3-4671-9D9A-DBF5231C48F6}" type="datetime1">
              <a:rPr lang="fr-FR" smtClean="0">
                <a:solidFill>
                  <a:prstClr val="white">
                    <a:tint val="95000"/>
                  </a:prstClr>
                </a:solidFill>
              </a:rPr>
              <a:pPr/>
              <a:t>24/11/16</a:t>
            </a:fld>
            <a:endParaRPr lang="fr-FR">
              <a:solidFill>
                <a:prstClr val="white">
                  <a:tint val="95000"/>
                </a:prstClr>
              </a:solidFill>
            </a:endParaRPr>
          </a:p>
        </p:txBody>
      </p:sp>
      <p:sp>
        <p:nvSpPr>
          <p:cNvPr id="5" name="Espace réservé du pied de page 4"/>
          <p:cNvSpPr>
            <a:spLocks noGrp="1"/>
          </p:cNvSpPr>
          <p:nvPr>
            <p:ph type="ftr" sz="quarter" idx="11"/>
          </p:nvPr>
        </p:nvSpPr>
        <p:spPr/>
        <p:txBody>
          <a:bodyPr/>
          <a:lstStyle/>
          <a:p>
            <a:r>
              <a:rPr lang="fr-FR" dirty="0" err="1">
                <a:solidFill>
                  <a:prstClr val="white">
                    <a:tint val="95000"/>
                  </a:prstClr>
                </a:solidFill>
              </a:rPr>
              <a:t>DaeMPartners</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13</a:t>
            </a:fld>
            <a:endParaRPr lang="fr-FR">
              <a:solidFill>
                <a:prstClr val="white">
                  <a:tint val="95000"/>
                </a:prstClr>
              </a:solidFill>
            </a:endParaRPr>
          </a:p>
        </p:txBody>
      </p:sp>
      <p:sp>
        <p:nvSpPr>
          <p:cNvPr id="7" name="Flèche droite 6"/>
          <p:cNvSpPr/>
          <p:nvPr/>
        </p:nvSpPr>
        <p:spPr>
          <a:xfrm>
            <a:off x="934791" y="1852774"/>
            <a:ext cx="288032" cy="242316"/>
          </a:xfrm>
          <a:prstGeom prst="rightArrow">
            <a:avLst/>
          </a:prstGeom>
          <a:solidFill>
            <a:schemeClr val="tx1"/>
          </a:solidFill>
          <a:ln>
            <a:solidFill>
              <a:schemeClr val="bg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7955838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400" dirty="0"/>
              <a:t>La durée du </a:t>
            </a:r>
            <a:r>
              <a:rPr lang="fr-FR" sz="4400"/>
              <a:t>travail : </a:t>
            </a:r>
            <a:br>
              <a:rPr lang="fr-FR" dirty="0"/>
            </a:br>
            <a:r>
              <a:rPr lang="fr-FR" sz="3600" dirty="0"/>
              <a:t>Congés payés : les nouveautés </a:t>
            </a:r>
            <a:endParaRPr lang="fr-FR" dirty="0"/>
          </a:p>
        </p:txBody>
      </p:sp>
      <p:sp>
        <p:nvSpPr>
          <p:cNvPr id="3" name="Espace réservé du contenu 2"/>
          <p:cNvSpPr>
            <a:spLocks noGrp="1"/>
          </p:cNvSpPr>
          <p:nvPr>
            <p:ph idx="1"/>
          </p:nvPr>
        </p:nvSpPr>
        <p:spPr/>
        <p:txBody>
          <a:bodyPr>
            <a:normAutofit fontScale="25000" lnSpcReduction="20000"/>
          </a:bodyPr>
          <a:lstStyle/>
          <a:p>
            <a:pPr lvl="0" algn="just">
              <a:buClr>
                <a:prstClr val="white"/>
              </a:buClr>
              <a:buFont typeface="Wingdings" panose="05000000000000000000" pitchFamily="2" charset="2"/>
              <a:buChar char="q"/>
            </a:pPr>
            <a:r>
              <a:rPr lang="fr-FR" sz="7200" b="1" u="sng" dirty="0">
                <a:solidFill>
                  <a:prstClr val="black"/>
                </a:solidFill>
              </a:rPr>
              <a:t>Congés payés</a:t>
            </a:r>
            <a:r>
              <a:rPr lang="fr-FR" sz="6400" b="1" dirty="0">
                <a:solidFill>
                  <a:prstClr val="black"/>
                </a:solidFill>
              </a:rPr>
              <a:t> : </a:t>
            </a:r>
          </a:p>
          <a:p>
            <a:pPr marL="118872" lvl="0" indent="0" algn="just">
              <a:buClr>
                <a:prstClr val="white"/>
              </a:buClr>
              <a:buNone/>
            </a:pPr>
            <a:endParaRPr lang="fr-FR" sz="5600" b="1" dirty="0">
              <a:solidFill>
                <a:prstClr val="black"/>
              </a:solidFill>
            </a:endParaRPr>
          </a:p>
          <a:p>
            <a:pPr lvl="1" algn="just">
              <a:buClr>
                <a:prstClr val="white"/>
              </a:buClr>
              <a:buFont typeface="Wingdings" panose="05000000000000000000" pitchFamily="2" charset="2"/>
              <a:buChar char="§"/>
            </a:pPr>
            <a:r>
              <a:rPr lang="fr-FR" sz="5200" dirty="0">
                <a:solidFill>
                  <a:prstClr val="black"/>
                </a:solidFill>
              </a:rPr>
              <a:t>Les </a:t>
            </a:r>
            <a:r>
              <a:rPr lang="fr-FR" sz="5200" b="1" dirty="0">
                <a:solidFill>
                  <a:prstClr val="white"/>
                </a:solidFill>
              </a:rPr>
              <a:t>congés payés</a:t>
            </a:r>
            <a:r>
              <a:rPr lang="fr-FR" sz="5200" dirty="0">
                <a:solidFill>
                  <a:prstClr val="white"/>
                </a:solidFill>
              </a:rPr>
              <a:t> </a:t>
            </a:r>
            <a:r>
              <a:rPr lang="fr-FR" sz="5200" dirty="0">
                <a:solidFill>
                  <a:prstClr val="black"/>
                </a:solidFill>
              </a:rPr>
              <a:t>peuvent être </a:t>
            </a:r>
            <a:r>
              <a:rPr lang="fr-FR" sz="5200" b="1" dirty="0">
                <a:solidFill>
                  <a:prstClr val="white"/>
                </a:solidFill>
              </a:rPr>
              <a:t>pris dès</a:t>
            </a:r>
            <a:r>
              <a:rPr lang="fr-FR" sz="5200" dirty="0">
                <a:solidFill>
                  <a:prstClr val="white"/>
                </a:solidFill>
              </a:rPr>
              <a:t> l’</a:t>
            </a:r>
            <a:r>
              <a:rPr lang="fr-FR" sz="5200" b="1" dirty="0">
                <a:solidFill>
                  <a:prstClr val="white"/>
                </a:solidFill>
              </a:rPr>
              <a:t>embauche</a:t>
            </a:r>
            <a:r>
              <a:rPr lang="fr-FR" sz="5200" dirty="0">
                <a:solidFill>
                  <a:prstClr val="white"/>
                </a:solidFill>
              </a:rPr>
              <a:t> </a:t>
            </a:r>
            <a:r>
              <a:rPr lang="fr-FR" sz="5200" dirty="0">
                <a:solidFill>
                  <a:prstClr val="black"/>
                </a:solidFill>
              </a:rPr>
              <a:t>et non plus dès l’ouverture des droits.</a:t>
            </a:r>
          </a:p>
          <a:p>
            <a:pPr lvl="1" algn="just">
              <a:buClr>
                <a:prstClr val="white"/>
              </a:buClr>
              <a:buFont typeface="Wingdings" panose="05000000000000000000" pitchFamily="2" charset="2"/>
              <a:buChar char="§"/>
            </a:pPr>
            <a:r>
              <a:rPr lang="fr-FR" sz="5200" dirty="0">
                <a:solidFill>
                  <a:prstClr val="black"/>
                </a:solidFill>
              </a:rPr>
              <a:t>Le législateur prend acte de la décision du conseil constitutionnel du 2 mars 2016</a:t>
            </a:r>
            <a:r>
              <a:rPr lang="fr-FR" sz="5200" b="1" dirty="0">
                <a:solidFill>
                  <a:prstClr val="black"/>
                </a:solidFill>
              </a:rPr>
              <a:t> :</a:t>
            </a:r>
            <a:r>
              <a:rPr lang="fr-FR" sz="5200" dirty="0">
                <a:solidFill>
                  <a:prstClr val="black"/>
                </a:solidFill>
              </a:rPr>
              <a:t> </a:t>
            </a:r>
            <a:r>
              <a:rPr lang="fr-FR" sz="5200" b="1" dirty="0">
                <a:solidFill>
                  <a:prstClr val="black"/>
                </a:solidFill>
              </a:rPr>
              <a:t>le licenciement pour </a:t>
            </a:r>
            <a:r>
              <a:rPr lang="fr-FR" sz="5200" b="1" dirty="0">
                <a:solidFill>
                  <a:prstClr val="white"/>
                </a:solidFill>
              </a:rPr>
              <a:t>faute lourde ne prive plus les salariés de leur droit à CP. </a:t>
            </a:r>
            <a:r>
              <a:rPr lang="fr-FR" sz="5200" dirty="0">
                <a:solidFill>
                  <a:prstClr val="black"/>
                </a:solidFill>
              </a:rPr>
              <a:t>Le Conseil constitutionnel considérait en effet que cette disposition constituait une différence de traitement injustifiée. </a:t>
            </a:r>
          </a:p>
          <a:p>
            <a:pPr lvl="1" algn="just">
              <a:buClr>
                <a:prstClr val="white"/>
              </a:buClr>
              <a:buFont typeface="Wingdings" panose="05000000000000000000" pitchFamily="2" charset="2"/>
              <a:buChar char="§"/>
            </a:pPr>
            <a:r>
              <a:rPr lang="fr-FR" sz="5200" dirty="0">
                <a:solidFill>
                  <a:prstClr val="black"/>
                </a:solidFill>
              </a:rPr>
              <a:t>Pour fixer </a:t>
            </a:r>
            <a:r>
              <a:rPr lang="fr-FR" sz="5200" b="1" dirty="0">
                <a:solidFill>
                  <a:prstClr val="white"/>
                </a:solidFill>
              </a:rPr>
              <a:t>l’ordre des départs</a:t>
            </a:r>
            <a:r>
              <a:rPr lang="fr-FR" sz="5200" b="1" dirty="0">
                <a:solidFill>
                  <a:prstClr val="black"/>
                </a:solidFill>
              </a:rPr>
              <a:t>,</a:t>
            </a:r>
            <a:r>
              <a:rPr lang="fr-FR" sz="5200" dirty="0">
                <a:solidFill>
                  <a:prstClr val="black"/>
                </a:solidFill>
              </a:rPr>
              <a:t> à défaut d’accord collectif fixant les critères, l’employeur devra tenir compte, en plus des critères listés par l’actuel article L. 3141-14 du Code du travail, de la </a:t>
            </a:r>
            <a:r>
              <a:rPr lang="fr-FR" sz="5200" b="1" dirty="0">
                <a:solidFill>
                  <a:prstClr val="black"/>
                </a:solidFill>
              </a:rPr>
              <a:t>présence</a:t>
            </a:r>
            <a:r>
              <a:rPr lang="fr-FR" sz="5200" dirty="0">
                <a:solidFill>
                  <a:prstClr val="black"/>
                </a:solidFill>
              </a:rPr>
              <a:t> au foyer d’un enfant ou d’un adulte </a:t>
            </a:r>
            <a:r>
              <a:rPr lang="fr-FR" sz="5200" b="1" dirty="0">
                <a:solidFill>
                  <a:prstClr val="black"/>
                </a:solidFill>
              </a:rPr>
              <a:t>handicapé</a:t>
            </a:r>
            <a:r>
              <a:rPr lang="fr-FR" sz="5200" dirty="0">
                <a:solidFill>
                  <a:prstClr val="black"/>
                </a:solidFill>
              </a:rPr>
              <a:t> ou d’une personne âgée en </a:t>
            </a:r>
            <a:r>
              <a:rPr lang="fr-FR" sz="5200" b="1" dirty="0">
                <a:solidFill>
                  <a:prstClr val="black"/>
                </a:solidFill>
              </a:rPr>
              <a:t>perte d’autonomie.</a:t>
            </a:r>
            <a:r>
              <a:rPr lang="fr-FR" sz="5200" dirty="0">
                <a:solidFill>
                  <a:prstClr val="black"/>
                </a:solidFill>
              </a:rPr>
              <a:t> Cette circonstance permettra également au salarié de prendre en une seule fois un congé de plus de 24 jours ouvrables.</a:t>
            </a:r>
          </a:p>
          <a:p>
            <a:pPr marL="457200" lvl="1" indent="0" algn="just">
              <a:buClr>
                <a:prstClr val="white"/>
              </a:buClr>
              <a:buNone/>
            </a:pPr>
            <a:endParaRPr lang="fr-FR" sz="4800" dirty="0">
              <a:solidFill>
                <a:prstClr val="black"/>
              </a:solidFill>
            </a:endParaRPr>
          </a:p>
          <a:p>
            <a:pPr marL="464400" lvl="1" indent="-320400" algn="just">
              <a:buClr>
                <a:prstClr val="white"/>
              </a:buClr>
              <a:buFont typeface="Wingdings" panose="05000000000000000000" pitchFamily="2" charset="2"/>
              <a:buChar char="q"/>
            </a:pPr>
            <a:r>
              <a:rPr lang="fr-FR" sz="7200" b="1" u="sng" dirty="0">
                <a:solidFill>
                  <a:prstClr val="black"/>
                </a:solidFill>
              </a:rPr>
              <a:t>Autres congés</a:t>
            </a:r>
            <a:r>
              <a:rPr lang="fr-FR" sz="6400" dirty="0">
                <a:solidFill>
                  <a:prstClr val="black"/>
                </a:solidFill>
              </a:rPr>
              <a:t>: </a:t>
            </a:r>
          </a:p>
          <a:p>
            <a:pPr marL="457200" lvl="2" indent="0" algn="just">
              <a:buClr>
                <a:prstClr val="white"/>
              </a:buClr>
              <a:buNone/>
            </a:pPr>
            <a:endParaRPr lang="fr-FR" sz="3600" dirty="0">
              <a:solidFill>
                <a:prstClr val="black"/>
              </a:solidFill>
            </a:endParaRPr>
          </a:p>
          <a:p>
            <a:pPr marL="730800" lvl="2" indent="-273600" algn="just">
              <a:buClr>
                <a:prstClr val="white"/>
              </a:buClr>
              <a:buFont typeface="Wingdings" panose="05000000000000000000" pitchFamily="2" charset="2"/>
              <a:buChar char="§"/>
            </a:pPr>
            <a:r>
              <a:rPr lang="fr-FR" sz="5200" b="1" dirty="0">
                <a:solidFill>
                  <a:prstClr val="black"/>
                </a:solidFill>
              </a:rPr>
              <a:t>Le congé de </a:t>
            </a:r>
            <a:r>
              <a:rPr lang="fr-FR" sz="5200" b="1" dirty="0">
                <a:solidFill>
                  <a:prstClr val="white"/>
                </a:solidFill>
              </a:rPr>
              <a:t>deux jours</a:t>
            </a:r>
            <a:r>
              <a:rPr lang="fr-FR" sz="5200" b="1" dirty="0">
                <a:solidFill>
                  <a:prstClr val="black"/>
                </a:solidFill>
              </a:rPr>
              <a:t> </a:t>
            </a:r>
            <a:r>
              <a:rPr lang="fr-FR" sz="5200" b="1" dirty="0">
                <a:solidFill>
                  <a:prstClr val="white"/>
                </a:solidFill>
              </a:rPr>
              <a:t>supplémentaires par enfant à charge </a:t>
            </a:r>
            <a:r>
              <a:rPr lang="fr-FR" sz="5200" b="1" dirty="0">
                <a:solidFill>
                  <a:prstClr val="black"/>
                </a:solidFill>
              </a:rPr>
              <a:t>dans la limite de 30 jours ouvrables est </a:t>
            </a:r>
            <a:r>
              <a:rPr lang="fr-FR" sz="5200" b="1" dirty="0">
                <a:solidFill>
                  <a:prstClr val="white"/>
                </a:solidFill>
              </a:rPr>
              <a:t>ouvert aux hommes</a:t>
            </a:r>
            <a:r>
              <a:rPr lang="fr-FR" sz="5200" b="1" dirty="0">
                <a:solidFill>
                  <a:prstClr val="black"/>
                </a:solidFill>
              </a:rPr>
              <a:t>. </a:t>
            </a:r>
          </a:p>
          <a:p>
            <a:pPr marL="457200" lvl="2" indent="0" algn="just">
              <a:buClr>
                <a:prstClr val="white"/>
              </a:buClr>
              <a:buNone/>
            </a:pPr>
            <a:endParaRPr lang="fr-FR" sz="3600" b="1" dirty="0">
              <a:solidFill>
                <a:prstClr val="black"/>
              </a:solidFill>
            </a:endParaRPr>
          </a:p>
          <a:p>
            <a:pPr marL="730800" lvl="2" indent="-273600" algn="just">
              <a:buClr>
                <a:prstClr val="white"/>
              </a:buClr>
              <a:buFont typeface="Wingdings" panose="05000000000000000000" pitchFamily="2" charset="2"/>
              <a:buChar char="§"/>
            </a:pPr>
            <a:r>
              <a:rPr lang="fr-FR" sz="5200" b="1" dirty="0">
                <a:solidFill>
                  <a:prstClr val="black"/>
                </a:solidFill>
              </a:rPr>
              <a:t>La protection contre le licenciement </a:t>
            </a:r>
            <a:r>
              <a:rPr lang="fr-FR" sz="5200" dirty="0">
                <a:solidFill>
                  <a:prstClr val="black"/>
                </a:solidFill>
              </a:rPr>
              <a:t>en cas de grossesse et de maternité est </a:t>
            </a:r>
            <a:r>
              <a:rPr lang="fr-FR" sz="5200" b="1" dirty="0">
                <a:solidFill>
                  <a:prstClr val="black"/>
                </a:solidFill>
              </a:rPr>
              <a:t>étendue aux congés payés pris immédiatement</a:t>
            </a:r>
            <a:r>
              <a:rPr lang="fr-FR" sz="5200" dirty="0">
                <a:solidFill>
                  <a:prstClr val="black"/>
                </a:solidFill>
              </a:rPr>
              <a:t> à la suite du congé de maternité. De plus, la durée légale de protection </a:t>
            </a:r>
            <a:r>
              <a:rPr lang="fr-FR" sz="5200" b="1" dirty="0">
                <a:solidFill>
                  <a:prstClr val="black"/>
                </a:solidFill>
              </a:rPr>
              <a:t>passe de quatre à </a:t>
            </a:r>
            <a:r>
              <a:rPr lang="fr-FR" sz="5200" b="1" dirty="0">
                <a:solidFill>
                  <a:prstClr val="white"/>
                </a:solidFill>
              </a:rPr>
              <a:t>dix semaines</a:t>
            </a:r>
            <a:r>
              <a:rPr lang="fr-FR" sz="5200" dirty="0">
                <a:solidFill>
                  <a:prstClr val="black"/>
                </a:solidFill>
              </a:rPr>
              <a:t> après le congé maternité (ou des éventuels congés payés accolés).</a:t>
            </a:r>
          </a:p>
          <a:p>
            <a:pPr marL="457200" lvl="2" indent="0" algn="just">
              <a:buClr>
                <a:prstClr val="white"/>
              </a:buClr>
              <a:buNone/>
            </a:pPr>
            <a:endParaRPr lang="fr-FR" sz="5200" dirty="0">
              <a:solidFill>
                <a:prstClr val="black"/>
              </a:solidFill>
            </a:endParaRPr>
          </a:p>
          <a:p>
            <a:pPr marL="730800" lvl="2" indent="-273600" algn="just">
              <a:buClr>
                <a:prstClr val="white"/>
              </a:buClr>
              <a:buFont typeface="Wingdings" panose="05000000000000000000" pitchFamily="2" charset="2"/>
              <a:buChar char="§"/>
            </a:pPr>
            <a:r>
              <a:rPr lang="fr-FR" sz="5200" dirty="0">
                <a:solidFill>
                  <a:prstClr val="black"/>
                </a:solidFill>
              </a:rPr>
              <a:t>Augmentation de plusieurs congés familiaux : décès d’un enfant (</a:t>
            </a:r>
            <a:r>
              <a:rPr lang="fr-FR" sz="5200" b="1" dirty="0">
                <a:solidFill>
                  <a:prstClr val="black"/>
                </a:solidFill>
              </a:rPr>
              <a:t>2 à 5 cinq jours</a:t>
            </a:r>
            <a:r>
              <a:rPr lang="fr-FR" sz="5200" dirty="0">
                <a:solidFill>
                  <a:prstClr val="black"/>
                </a:solidFill>
              </a:rPr>
              <a:t>); décès du conjoint, du pacsé ou du concubin (nouveau) (</a:t>
            </a:r>
            <a:r>
              <a:rPr lang="fr-FR" sz="5200" b="1" dirty="0">
                <a:solidFill>
                  <a:prstClr val="black"/>
                </a:solidFill>
              </a:rPr>
              <a:t>2 à 3 jours</a:t>
            </a:r>
            <a:r>
              <a:rPr lang="fr-FR" sz="5200" dirty="0">
                <a:solidFill>
                  <a:prstClr val="black"/>
                </a:solidFill>
              </a:rPr>
              <a:t>); le décès du père, de la mère, du beau-père, de la belle-mère, d’un frère ou d’une sœur (</a:t>
            </a:r>
            <a:r>
              <a:rPr lang="fr-FR" sz="5200" b="1" dirty="0">
                <a:solidFill>
                  <a:prstClr val="black"/>
                </a:solidFill>
              </a:rPr>
              <a:t>1 à 3 jours</a:t>
            </a:r>
            <a:r>
              <a:rPr lang="fr-FR" sz="5200" dirty="0">
                <a:solidFill>
                  <a:prstClr val="black"/>
                </a:solidFill>
              </a:rPr>
              <a:t>). Aussi la Loi créé un nouveau congé pour l’annonce de la survenance d’un handicap chez un enfant (</a:t>
            </a:r>
            <a:r>
              <a:rPr lang="fr-FR" sz="5200" b="1" dirty="0">
                <a:solidFill>
                  <a:prstClr val="black"/>
                </a:solidFill>
              </a:rPr>
              <a:t>2 jours</a:t>
            </a:r>
            <a:r>
              <a:rPr lang="fr-FR" sz="5200" dirty="0">
                <a:solidFill>
                  <a:prstClr val="black"/>
                </a:solidFill>
              </a:rPr>
              <a:t>).</a:t>
            </a:r>
          </a:p>
          <a:p>
            <a:pPr marL="457200" lvl="2" indent="0" algn="just">
              <a:buClr>
                <a:prstClr val="white"/>
              </a:buClr>
              <a:buNone/>
            </a:pPr>
            <a:endParaRPr lang="fr-FR" sz="5200" dirty="0">
              <a:solidFill>
                <a:prstClr val="black"/>
              </a:solidFill>
            </a:endParaRPr>
          </a:p>
          <a:p>
            <a:endParaRPr lang="fr-FR" dirty="0"/>
          </a:p>
        </p:txBody>
      </p:sp>
      <p:sp>
        <p:nvSpPr>
          <p:cNvPr id="4" name="Espace réservé de la date 3"/>
          <p:cNvSpPr>
            <a:spLocks noGrp="1"/>
          </p:cNvSpPr>
          <p:nvPr>
            <p:ph type="dt" sz="half" idx="10"/>
          </p:nvPr>
        </p:nvSpPr>
        <p:spPr/>
        <p:txBody>
          <a:bodyPr/>
          <a:lstStyle/>
          <a:p>
            <a:fld id="{7FE684C6-7DF3-4671-9D9A-DBF5231C48F6}" type="datetime1">
              <a:rPr lang="fr-FR" smtClean="0">
                <a:solidFill>
                  <a:prstClr val="white">
                    <a:tint val="95000"/>
                  </a:prstClr>
                </a:solidFill>
              </a:rPr>
              <a:pPr/>
              <a:t>24/11/16</a:t>
            </a:fld>
            <a:endParaRPr lang="fr-FR">
              <a:solidFill>
                <a:prstClr val="white">
                  <a:tint val="95000"/>
                </a:prstClr>
              </a:solidFill>
            </a:endParaRPr>
          </a:p>
        </p:txBody>
      </p:sp>
      <p:sp>
        <p:nvSpPr>
          <p:cNvPr id="5" name="Espace réservé du pied de page 4"/>
          <p:cNvSpPr>
            <a:spLocks noGrp="1"/>
          </p:cNvSpPr>
          <p:nvPr>
            <p:ph type="ftr" sz="quarter" idx="11"/>
          </p:nvPr>
        </p:nvSpPr>
        <p:spPr/>
        <p:txBody>
          <a:bodyPr/>
          <a:lstStyle/>
          <a:p>
            <a:r>
              <a:rPr lang="fr-FR" dirty="0" err="1">
                <a:solidFill>
                  <a:prstClr val="white">
                    <a:tint val="95000"/>
                  </a:prstClr>
                </a:solidFill>
              </a:rPr>
              <a:t>DaeMPartners</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14</a:t>
            </a:fld>
            <a:endParaRPr lang="fr-FR">
              <a:solidFill>
                <a:prstClr val="white">
                  <a:tint val="95000"/>
                </a:prstClr>
              </a:solidFill>
            </a:endParaRPr>
          </a:p>
        </p:txBody>
      </p:sp>
    </p:spTree>
    <p:extLst>
      <p:ext uri="{BB962C8B-B14F-4D97-AF65-F5344CB8AC3E}">
        <p14:creationId xmlns:p14="http://schemas.microsoft.com/office/powerpoint/2010/main" val="3837489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000" dirty="0"/>
              <a:t>La durée du travail : </a:t>
            </a:r>
            <a:br>
              <a:rPr lang="fr-FR" sz="4000" dirty="0"/>
            </a:br>
            <a:r>
              <a:rPr lang="fr-FR" sz="3200" dirty="0"/>
              <a:t>La branche comme «  garde fou » ? </a:t>
            </a:r>
            <a:endParaRPr lang="fr-FR" sz="2400" dirty="0"/>
          </a:p>
        </p:txBody>
      </p:sp>
      <p:sp>
        <p:nvSpPr>
          <p:cNvPr id="3" name="Espace réservé du contenu 2"/>
          <p:cNvSpPr>
            <a:spLocks noGrp="1"/>
          </p:cNvSpPr>
          <p:nvPr>
            <p:ph idx="1"/>
          </p:nvPr>
        </p:nvSpPr>
        <p:spPr/>
        <p:txBody>
          <a:bodyPr>
            <a:noAutofit/>
          </a:bodyPr>
          <a:lstStyle/>
          <a:p>
            <a:pPr algn="just">
              <a:buFont typeface="Wingdings" panose="05000000000000000000" pitchFamily="2" charset="2"/>
              <a:buChar char="q"/>
            </a:pPr>
            <a:r>
              <a:rPr lang="fr-FR" sz="1800" b="1" dirty="0"/>
              <a:t>Un élargissement des domaines du socle minimal de garanties </a:t>
            </a:r>
            <a:r>
              <a:rPr lang="fr-FR" sz="1800" dirty="0"/>
              <a:t>: </a:t>
            </a:r>
          </a:p>
          <a:p>
            <a:pPr marL="742950" indent="-285750" algn="just">
              <a:buFont typeface="Wingdings" panose="05000000000000000000" pitchFamily="2" charset="2"/>
              <a:buChar char="Ø"/>
            </a:pPr>
            <a:r>
              <a:rPr lang="fr-FR" sz="1400" dirty="0"/>
              <a:t> </a:t>
            </a:r>
            <a:r>
              <a:rPr lang="fr-FR" sz="1200" dirty="0"/>
              <a:t>La Loi augmente de 4 à </a:t>
            </a:r>
            <a:r>
              <a:rPr lang="fr-FR" sz="1200" b="1" dirty="0"/>
              <a:t>6</a:t>
            </a:r>
            <a:r>
              <a:rPr lang="fr-FR" sz="1200" dirty="0"/>
              <a:t> les domaines où l’accord d’entreprise ne peut déroger : </a:t>
            </a:r>
            <a:r>
              <a:rPr lang="fr-FR" sz="1200" b="1" dirty="0">
                <a:solidFill>
                  <a:schemeClr val="tx1"/>
                </a:solidFill>
              </a:rPr>
              <a:t>la prévention de la pénibilité </a:t>
            </a:r>
            <a:r>
              <a:rPr lang="fr-FR" sz="1200" dirty="0"/>
              <a:t>et </a:t>
            </a:r>
            <a:r>
              <a:rPr lang="fr-FR" sz="1200" b="1" dirty="0">
                <a:solidFill>
                  <a:schemeClr val="tx1"/>
                </a:solidFill>
              </a:rPr>
              <a:t>l’égalité professionnelle entre les hommes et les femmes </a:t>
            </a:r>
            <a:r>
              <a:rPr lang="fr-FR" sz="1200" dirty="0"/>
              <a:t>s’ajoutent aux salaires minimas, aux classifications, à la protection sociale complémentaire et à la mutualisation.</a:t>
            </a:r>
          </a:p>
          <a:p>
            <a:pPr marL="714375" indent="-257175" algn="just">
              <a:buFont typeface="Wingdings" panose="05000000000000000000" pitchFamily="2" charset="2"/>
              <a:buChar char="Ø"/>
            </a:pPr>
            <a:r>
              <a:rPr lang="fr-FR" sz="1200" dirty="0"/>
              <a:t>Les OS définissent « </a:t>
            </a:r>
            <a:r>
              <a:rPr lang="fr-FR" sz="1200" b="1" dirty="0">
                <a:solidFill>
                  <a:schemeClr val="tx1"/>
                </a:solidFill>
              </a:rPr>
              <a:t>l’ordre conventionnel</a:t>
            </a:r>
            <a:r>
              <a:rPr lang="fr-FR" sz="1200" dirty="0"/>
              <a:t> » </a:t>
            </a:r>
            <a:r>
              <a:rPr lang="fr-FR" sz="1200" dirty="0">
                <a:solidFill>
                  <a:prstClr val="black"/>
                </a:solidFill>
                <a:cs typeface="Arial" panose="020B0604020202020204" pitchFamily="34" charset="0"/>
              </a:rPr>
              <a:t>primant sur les accords d’entreprise, en dehors des domaines de dérogation prévus par la loi.</a:t>
            </a:r>
            <a:endParaRPr lang="fr-FR" sz="1200" dirty="0">
              <a:cs typeface="Arial" panose="020B0604020202020204" pitchFamily="34" charset="0"/>
            </a:endParaRPr>
          </a:p>
          <a:p>
            <a:pPr marL="118872" indent="0" algn="just">
              <a:buNone/>
            </a:pPr>
            <a:endParaRPr lang="fr-FR" sz="1800" dirty="0"/>
          </a:p>
          <a:p>
            <a:pPr algn="just">
              <a:buFont typeface="Wingdings" panose="05000000000000000000" pitchFamily="2" charset="2"/>
              <a:buChar char="q"/>
            </a:pPr>
            <a:r>
              <a:rPr lang="fr-FR" sz="1600" b="1" dirty="0"/>
              <a:t>Une primauté de l’accord d’entreprise sur la durée du travail</a:t>
            </a:r>
            <a:r>
              <a:rPr lang="fr-FR" sz="1600" b="1" i="1" dirty="0"/>
              <a:t>:</a:t>
            </a:r>
          </a:p>
          <a:p>
            <a:pPr lvl="1" algn="just"/>
            <a:r>
              <a:rPr lang="fr-FR" sz="1200" dirty="0"/>
              <a:t>La Loi fait de la durée du travail un domaine de primauté de l’accord d’entreprise sans possibilité de clauses de verrouillage de la branche,</a:t>
            </a:r>
          </a:p>
          <a:p>
            <a:pPr lvl="1" algn="just"/>
            <a:r>
              <a:rPr lang="fr-FR" sz="1200" dirty="0"/>
              <a:t>Quid des accords de branche ayant des clauses de verrouillage antérieures à la loi? :</a:t>
            </a:r>
          </a:p>
          <a:p>
            <a:pPr lvl="2" algn="just">
              <a:buFont typeface="Wingdings" panose="05000000000000000000" pitchFamily="2" charset="2"/>
              <a:buChar char="§"/>
            </a:pPr>
            <a:r>
              <a:rPr lang="fr-FR" sz="1100" dirty="0"/>
              <a:t>Les accords signés avant la loi du 4 mai 2004 : article 45 de la loi de 2004: pas de dérogation si l’accord ne l’autorisait pas. A compter du 10 août 2016, cet article 45 ne s’applique plus aux conventions et accords relatifs à </a:t>
            </a:r>
            <a:r>
              <a:rPr lang="fr-FR" sz="1100" u="sng" dirty="0"/>
              <a:t>la durée du travail, au repos quotidiens et hebdomadaires et aux congés payés .</a:t>
            </a:r>
          </a:p>
          <a:p>
            <a:pPr lvl="2" algn="just">
              <a:buFont typeface="Wingdings" panose="05000000000000000000" pitchFamily="2" charset="2"/>
              <a:buChar char="§"/>
            </a:pPr>
            <a:r>
              <a:rPr lang="fr-FR" sz="1100" dirty="0"/>
              <a:t>Les accords conclus entre le 6 mai  2004 et le 10 août 2016 : la dérogation est possible si pas de clause de verrouillage. La question se pose de savoir si un accord d’entreprise peut passer outre en s’appuyant sur  la  prééminence de l’accord d’entreprise en matière de durée du travail et congés …bien que la majorité de la doctrine pense que oui,  la réponse sera donnée par le Conseil Constitutionnel via une QPC;</a:t>
            </a:r>
          </a:p>
          <a:p>
            <a:pPr lvl="2" algn="just">
              <a:buFont typeface="Wingdings" panose="05000000000000000000" pitchFamily="2" charset="2"/>
              <a:buChar char="§"/>
            </a:pPr>
            <a:endParaRPr lang="fr-FR" sz="1100" dirty="0"/>
          </a:p>
          <a:p>
            <a:pPr algn="just">
              <a:buFont typeface="Wingdings" panose="05000000000000000000" pitchFamily="2" charset="2"/>
              <a:buChar char="q"/>
            </a:pPr>
            <a:r>
              <a:rPr lang="fr-FR" sz="1600" b="1" dirty="0"/>
              <a:t>Dans les autres domaines : une possibilité de verrouillage conservé par la branche qui a deux ans pour « limiter fortement » le conventionnel !</a:t>
            </a:r>
          </a:p>
          <a:p>
            <a:pPr lvl="1" algn="just"/>
            <a:endParaRPr lang="fr-FR" sz="1200" b="1" dirty="0"/>
          </a:p>
          <a:p>
            <a:pPr marL="118872" indent="0" algn="just">
              <a:buNone/>
            </a:pPr>
            <a:endParaRPr lang="fr-FR" sz="1900" dirty="0"/>
          </a:p>
          <a:p>
            <a:pPr marL="457200" lvl="1" indent="0" algn="just">
              <a:buNone/>
            </a:pPr>
            <a:endParaRPr lang="fr-FR" sz="1050" dirty="0"/>
          </a:p>
          <a:p>
            <a:pPr marL="118872" indent="0" algn="just">
              <a:buNone/>
            </a:pPr>
            <a:endParaRPr lang="fr-FR" sz="1400" dirty="0"/>
          </a:p>
        </p:txBody>
      </p:sp>
      <p:sp>
        <p:nvSpPr>
          <p:cNvPr id="4" name="Espace réservé de la date 3"/>
          <p:cNvSpPr>
            <a:spLocks noGrp="1"/>
          </p:cNvSpPr>
          <p:nvPr>
            <p:ph type="dt" sz="half" idx="10"/>
          </p:nvPr>
        </p:nvSpPr>
        <p:spPr/>
        <p:txBody>
          <a:bodyPr/>
          <a:lstStyle/>
          <a:p>
            <a:fld id="{7FE684C6-7DF3-4671-9D9A-DBF5231C48F6}" type="datetime1">
              <a:rPr lang="fr-FR" smtClean="0">
                <a:solidFill>
                  <a:prstClr val="white">
                    <a:tint val="95000"/>
                  </a:prstClr>
                </a:solidFill>
              </a:rPr>
              <a:pPr/>
              <a:t>24/11/16</a:t>
            </a:fld>
            <a:endParaRPr lang="fr-FR">
              <a:solidFill>
                <a:prstClr val="white">
                  <a:tint val="95000"/>
                </a:prstClr>
              </a:solidFill>
            </a:endParaRP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15</a:t>
            </a:fld>
            <a:endParaRPr lang="fr-FR">
              <a:solidFill>
                <a:prstClr val="white">
                  <a:tint val="95000"/>
                </a:prstClr>
              </a:solidFill>
            </a:endParaRPr>
          </a:p>
        </p:txBody>
      </p:sp>
    </p:spTree>
    <p:extLst>
      <p:ext uri="{BB962C8B-B14F-4D97-AF65-F5344CB8AC3E}">
        <p14:creationId xmlns:p14="http://schemas.microsoft.com/office/powerpoint/2010/main" val="3889512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155448"/>
            <a:ext cx="8496944" cy="1252728"/>
          </a:xfrm>
        </p:spPr>
        <p:txBody>
          <a:bodyPr>
            <a:noAutofit/>
          </a:bodyPr>
          <a:lstStyle/>
          <a:p>
            <a:r>
              <a:rPr lang="fr-FR" sz="4000" dirty="0"/>
              <a:t>Licenciement économique </a:t>
            </a:r>
            <a:r>
              <a:rPr lang="fr-FR" sz="3200" dirty="0"/>
              <a:t>: </a:t>
            </a:r>
            <a:br>
              <a:rPr lang="fr-FR" sz="3200" dirty="0"/>
            </a:br>
            <a:r>
              <a:rPr lang="fr-FR" sz="3200" dirty="0"/>
              <a:t>Nouvelle définition </a:t>
            </a:r>
            <a:endParaRPr lang="fr-FR" sz="1800" dirty="0"/>
          </a:p>
        </p:txBody>
      </p:sp>
      <p:sp>
        <p:nvSpPr>
          <p:cNvPr id="3" name="Espace réservé du contenu 2"/>
          <p:cNvSpPr>
            <a:spLocks noGrp="1"/>
          </p:cNvSpPr>
          <p:nvPr>
            <p:ph idx="1"/>
          </p:nvPr>
        </p:nvSpPr>
        <p:spPr/>
        <p:txBody>
          <a:bodyPr>
            <a:normAutofit fontScale="25000" lnSpcReduction="20000"/>
          </a:bodyPr>
          <a:lstStyle/>
          <a:p>
            <a:pPr marL="118872" indent="0" algn="just">
              <a:buNone/>
            </a:pPr>
            <a:r>
              <a:rPr lang="fr-FR" sz="8000" b="1" i="1" dirty="0"/>
              <a:t>Le but affiché à court terme est de rendre accessible aux particuliers et PME la notion de licenciement économique, et à long terme, de réduire l’insécurité juridique en la matière afin de favoriser les embauches. </a:t>
            </a:r>
          </a:p>
          <a:p>
            <a:pPr marL="118872" indent="0">
              <a:buNone/>
            </a:pPr>
            <a:endParaRPr lang="fr-FR" sz="6400" dirty="0">
              <a:cs typeface="Arial" panose="020B0604020202020204" pitchFamily="34" charset="0"/>
            </a:endParaRPr>
          </a:p>
          <a:p>
            <a:pPr algn="just">
              <a:buFont typeface="Wingdings" panose="05000000000000000000" pitchFamily="2" charset="2"/>
              <a:buChar char="q"/>
            </a:pPr>
            <a:r>
              <a:rPr lang="fr-FR" sz="5600" b="1" u="sng" dirty="0">
                <a:cs typeface="Arial" panose="020B0604020202020204" pitchFamily="34" charset="0"/>
              </a:rPr>
              <a:t>Les difficultés économiques seront caractérisées</a:t>
            </a:r>
            <a:r>
              <a:rPr lang="fr-FR" sz="5600" b="1" dirty="0">
                <a:cs typeface="Arial" panose="020B0604020202020204" pitchFamily="34" charset="0"/>
              </a:rPr>
              <a:t> à compter du </a:t>
            </a:r>
            <a:r>
              <a:rPr lang="fr-FR" sz="5600" b="1" u="sng" dirty="0">
                <a:cs typeface="Arial" panose="020B0604020202020204" pitchFamily="34" charset="0"/>
              </a:rPr>
              <a:t>1</a:t>
            </a:r>
            <a:r>
              <a:rPr lang="fr-FR" sz="5600" b="1" u="sng" baseline="30000" dirty="0">
                <a:cs typeface="Arial" panose="020B0604020202020204" pitchFamily="34" charset="0"/>
              </a:rPr>
              <a:t>er</a:t>
            </a:r>
            <a:r>
              <a:rPr lang="fr-FR" sz="5600" b="1" u="sng" dirty="0">
                <a:cs typeface="Arial" panose="020B0604020202020204" pitchFamily="34" charset="0"/>
              </a:rPr>
              <a:t> décembre 2016: </a:t>
            </a:r>
          </a:p>
          <a:p>
            <a:pPr marL="118872" indent="0" algn="just">
              <a:buNone/>
            </a:pPr>
            <a:endParaRPr lang="fr-FR" sz="5600" b="1" dirty="0">
              <a:cs typeface="Arial" panose="020B0604020202020204" pitchFamily="34" charset="0"/>
            </a:endParaRPr>
          </a:p>
          <a:p>
            <a:pPr lvl="1" algn="just">
              <a:buFont typeface="Wingdings" panose="05000000000000000000" pitchFamily="2" charset="2"/>
              <a:buChar char="ü"/>
            </a:pPr>
            <a:r>
              <a:rPr lang="fr-FR" sz="5600" b="1" i="1" dirty="0">
                <a:effectLst>
                  <a:outerShdw blurRad="38100" dist="38100" dir="2700000" algn="tl">
                    <a:srgbClr val="000000">
                      <a:alpha val="43137"/>
                    </a:srgbClr>
                  </a:outerShdw>
                </a:effectLst>
                <a:cs typeface="Arial" panose="020B0604020202020204" pitchFamily="34" charset="0"/>
              </a:rPr>
              <a:t>par </a:t>
            </a:r>
            <a:r>
              <a:rPr lang="fr-FR" sz="5600" b="1" i="1" u="sng" dirty="0">
                <a:effectLst>
                  <a:outerShdw blurRad="38100" dist="38100" dir="2700000" algn="tl">
                    <a:srgbClr val="000000">
                      <a:alpha val="43137"/>
                    </a:srgbClr>
                  </a:outerShdw>
                </a:effectLst>
                <a:cs typeface="Arial" panose="020B0604020202020204" pitchFamily="34" charset="0"/>
              </a:rPr>
              <a:t>l’évolution significative </a:t>
            </a:r>
            <a:r>
              <a:rPr lang="fr-FR" sz="5600" b="1" i="1" dirty="0">
                <a:effectLst>
                  <a:outerShdw blurRad="38100" dist="38100" dir="2700000" algn="tl">
                    <a:srgbClr val="000000">
                      <a:alpha val="43137"/>
                    </a:srgbClr>
                  </a:outerShdw>
                </a:effectLst>
                <a:cs typeface="Arial" panose="020B0604020202020204" pitchFamily="34" charset="0"/>
              </a:rPr>
              <a:t>d’au moins un indicateur économique</a:t>
            </a:r>
            <a:r>
              <a:rPr lang="fr-FR" sz="5600" i="1" dirty="0">
                <a:cs typeface="Arial" panose="020B0604020202020204" pitchFamily="34" charset="0"/>
              </a:rPr>
              <a:t> tel qu’une baisse des commandes ou du chiffre d’affaire, des pertes d’exploitation, une dégradation de la trésorerie ou de l’excédent brut d’exploitation .. La liste n’est pas exhaustive.</a:t>
            </a:r>
          </a:p>
          <a:p>
            <a:pPr lvl="2" algn="just">
              <a:buFont typeface="Wingdings" panose="05000000000000000000" pitchFamily="2" charset="2"/>
              <a:buChar char="§"/>
            </a:pPr>
            <a:r>
              <a:rPr lang="fr-FR" sz="5600" b="1" dirty="0">
                <a:solidFill>
                  <a:schemeClr val="tx1"/>
                </a:solidFill>
                <a:cs typeface="Arial" panose="020B0604020202020204" pitchFamily="34" charset="0"/>
              </a:rPr>
              <a:t>Présomption : la loi précise que la baisse significative des commandes ou du chiffre d’affaires</a:t>
            </a:r>
            <a:r>
              <a:rPr lang="fr-FR" sz="5600" dirty="0">
                <a:solidFill>
                  <a:schemeClr val="tx1"/>
                </a:solidFill>
                <a:cs typeface="Arial" panose="020B0604020202020204" pitchFamily="34" charset="0"/>
              </a:rPr>
              <a:t> </a:t>
            </a:r>
            <a:r>
              <a:rPr lang="fr-FR" sz="5600" b="1" u="sng" dirty="0">
                <a:solidFill>
                  <a:schemeClr val="tx1"/>
                </a:solidFill>
                <a:cs typeface="Arial" panose="020B0604020202020204" pitchFamily="34" charset="0"/>
              </a:rPr>
              <a:t>est constituée</a:t>
            </a:r>
            <a:r>
              <a:rPr lang="fr-FR" sz="5600" dirty="0">
                <a:cs typeface="Arial" panose="020B0604020202020204" pitchFamily="34" charset="0"/>
              </a:rPr>
              <a:t> dès lors que la durée de cette baisse est, </a:t>
            </a:r>
            <a:r>
              <a:rPr lang="fr-FR" sz="5600" b="1" dirty="0">
                <a:cs typeface="Arial" panose="020B0604020202020204" pitchFamily="34" charset="0"/>
              </a:rPr>
              <a:t>en comparaison avec la même période de l’année précédente</a:t>
            </a:r>
            <a:r>
              <a:rPr lang="fr-FR" sz="5600" dirty="0">
                <a:cs typeface="Arial" panose="020B0604020202020204" pitchFamily="34" charset="0"/>
              </a:rPr>
              <a:t>, au moins égale à :</a:t>
            </a:r>
          </a:p>
          <a:p>
            <a:pPr lvl="3" algn="just">
              <a:buFont typeface="Arial" panose="020B0604020202020204" pitchFamily="34" charset="0"/>
              <a:buChar char="•"/>
            </a:pPr>
            <a:r>
              <a:rPr lang="fr-FR" sz="5600" u="sng" dirty="0">
                <a:solidFill>
                  <a:schemeClr val="bg1"/>
                </a:solidFill>
                <a:cs typeface="Arial" panose="020B0604020202020204" pitchFamily="34" charset="0"/>
              </a:rPr>
              <a:t>1 trimestre </a:t>
            </a:r>
            <a:r>
              <a:rPr lang="fr-FR" sz="5600" dirty="0">
                <a:solidFill>
                  <a:schemeClr val="bg1"/>
                </a:solidFill>
                <a:cs typeface="Arial" panose="020B0604020202020204" pitchFamily="34" charset="0"/>
              </a:rPr>
              <a:t>pour une entreprise de</a:t>
            </a:r>
            <a:r>
              <a:rPr lang="fr-FR" sz="5600" b="1" dirty="0">
                <a:solidFill>
                  <a:schemeClr val="bg1"/>
                </a:solidFill>
                <a:cs typeface="Arial" panose="020B0604020202020204" pitchFamily="34" charset="0"/>
              </a:rPr>
              <a:t> moins de 11 salariés</a:t>
            </a:r>
            <a:endParaRPr lang="fr-FR" sz="5600" dirty="0">
              <a:cs typeface="Arial" panose="020B0604020202020204" pitchFamily="34" charset="0"/>
            </a:endParaRPr>
          </a:p>
          <a:p>
            <a:pPr lvl="3" algn="just">
              <a:buFont typeface="Arial" panose="020B0604020202020204" pitchFamily="34" charset="0"/>
              <a:buChar char="•"/>
            </a:pPr>
            <a:r>
              <a:rPr lang="fr-FR" sz="5600" u="sng" dirty="0">
                <a:solidFill>
                  <a:schemeClr val="bg1"/>
                </a:solidFill>
                <a:cs typeface="Arial" panose="020B0604020202020204" pitchFamily="34" charset="0"/>
              </a:rPr>
              <a:t>2 trimestres consécutifs </a:t>
            </a:r>
            <a:r>
              <a:rPr lang="fr-FR" sz="5600" dirty="0">
                <a:solidFill>
                  <a:schemeClr val="bg1"/>
                </a:solidFill>
                <a:cs typeface="Arial" panose="020B0604020202020204" pitchFamily="34" charset="0"/>
              </a:rPr>
              <a:t>pour une entreprise d’</a:t>
            </a:r>
            <a:r>
              <a:rPr lang="fr-FR" sz="5600" b="1" dirty="0">
                <a:solidFill>
                  <a:schemeClr val="bg1"/>
                </a:solidFill>
                <a:cs typeface="Arial" panose="020B0604020202020204" pitchFamily="34" charset="0"/>
              </a:rPr>
              <a:t>au moins 11 salariés et de moins de 50 salariés</a:t>
            </a:r>
            <a:endParaRPr lang="fr-FR" sz="5600" dirty="0">
              <a:cs typeface="Arial" panose="020B0604020202020204" pitchFamily="34" charset="0"/>
            </a:endParaRPr>
          </a:p>
          <a:p>
            <a:pPr lvl="3" algn="just">
              <a:buFont typeface="Arial" panose="020B0604020202020204" pitchFamily="34" charset="0"/>
              <a:buChar char="•"/>
            </a:pPr>
            <a:r>
              <a:rPr lang="fr-FR" sz="5600" u="sng" dirty="0">
                <a:solidFill>
                  <a:schemeClr val="bg1"/>
                </a:solidFill>
                <a:cs typeface="Arial" panose="020B0604020202020204" pitchFamily="34" charset="0"/>
              </a:rPr>
              <a:t>3 trimestres consécutifs </a:t>
            </a:r>
            <a:r>
              <a:rPr lang="fr-FR" sz="5600" dirty="0">
                <a:solidFill>
                  <a:schemeClr val="bg1"/>
                </a:solidFill>
                <a:cs typeface="Arial" panose="020B0604020202020204" pitchFamily="34" charset="0"/>
              </a:rPr>
              <a:t>pour une entreprise d’</a:t>
            </a:r>
            <a:r>
              <a:rPr lang="fr-FR" sz="5600" b="1" dirty="0">
                <a:solidFill>
                  <a:schemeClr val="bg1"/>
                </a:solidFill>
                <a:cs typeface="Arial" panose="020B0604020202020204" pitchFamily="34" charset="0"/>
              </a:rPr>
              <a:t>au moins 50 salariés et de moins de 300 cents salariés </a:t>
            </a:r>
            <a:endParaRPr lang="fr-FR" sz="5600" dirty="0">
              <a:cs typeface="Arial" panose="020B0604020202020204" pitchFamily="34" charset="0"/>
            </a:endParaRPr>
          </a:p>
          <a:p>
            <a:pPr lvl="3" algn="just">
              <a:buFont typeface="Arial" panose="020B0604020202020204" pitchFamily="34" charset="0"/>
              <a:buChar char="•"/>
            </a:pPr>
            <a:r>
              <a:rPr lang="fr-FR" sz="5600" u="sng" dirty="0">
                <a:solidFill>
                  <a:schemeClr val="bg1"/>
                </a:solidFill>
                <a:cs typeface="Arial" panose="020B0604020202020204" pitchFamily="34" charset="0"/>
              </a:rPr>
              <a:t>4 trimestres consécutifs </a:t>
            </a:r>
            <a:r>
              <a:rPr lang="fr-FR" sz="5600" dirty="0">
                <a:solidFill>
                  <a:schemeClr val="bg1"/>
                </a:solidFill>
                <a:cs typeface="Arial" panose="020B0604020202020204" pitchFamily="34" charset="0"/>
              </a:rPr>
              <a:t>pour une entreprise de </a:t>
            </a:r>
            <a:r>
              <a:rPr lang="fr-FR" sz="5600" b="1" dirty="0">
                <a:cs typeface="Arial" panose="020B0604020202020204" pitchFamily="34" charset="0"/>
              </a:rPr>
              <a:t>300 </a:t>
            </a:r>
            <a:r>
              <a:rPr lang="fr-FR" sz="5600" b="1" dirty="0">
                <a:solidFill>
                  <a:schemeClr val="bg1"/>
                </a:solidFill>
                <a:cs typeface="Arial" panose="020B0604020202020204" pitchFamily="34" charset="0"/>
              </a:rPr>
              <a:t>cents salariés et plus</a:t>
            </a:r>
          </a:p>
          <a:p>
            <a:pPr lvl="2" algn="just">
              <a:buFont typeface="Wingdings" panose="05000000000000000000" pitchFamily="2" charset="2"/>
              <a:buChar char="§"/>
            </a:pPr>
            <a:r>
              <a:rPr lang="fr-FR" sz="6000" b="1" dirty="0">
                <a:cs typeface="Arial" panose="020B0604020202020204" pitchFamily="34" charset="0"/>
              </a:rPr>
              <a:t> Quelle marge d’appréciation pour le juge ?</a:t>
            </a:r>
            <a:endParaRPr lang="fr-FR" sz="6000" dirty="0">
              <a:cs typeface="Arial" panose="020B0604020202020204" pitchFamily="34" charset="0"/>
            </a:endParaRPr>
          </a:p>
          <a:p>
            <a:pPr marL="457200" lvl="1" indent="0" algn="just">
              <a:buNone/>
            </a:pPr>
            <a:endParaRPr lang="fr-FR" sz="5600" b="1" dirty="0">
              <a:cs typeface="Arial" panose="020B0604020202020204" pitchFamily="34" charset="0"/>
            </a:endParaRPr>
          </a:p>
          <a:p>
            <a:pPr algn="just">
              <a:buFont typeface="Wingdings" panose="05000000000000000000" pitchFamily="2" charset="2"/>
              <a:buChar char="q"/>
            </a:pPr>
            <a:r>
              <a:rPr lang="fr-FR" sz="5600" b="1" dirty="0">
                <a:cs typeface="Arial" panose="020B0604020202020204" pitchFamily="34" charset="0"/>
              </a:rPr>
              <a:t>Transposition de jurisprudence : la loi inscrit la réorganisation de l’entreprise nécessaire à la sauvegarde de sa compétitivité et la cessation d’activité dans le texte de l’article L.1233-3 du code du travail . </a:t>
            </a:r>
          </a:p>
          <a:p>
            <a:pPr marL="457200" lvl="1" indent="0" algn="just">
              <a:buNone/>
            </a:pPr>
            <a:r>
              <a:rPr lang="fr-FR" sz="5600" b="1" dirty="0">
                <a:cs typeface="Arial" panose="020B0604020202020204" pitchFamily="34" charset="0"/>
              </a:rPr>
              <a:t>Les autres motifs économiques légaux sont inchangés.</a:t>
            </a:r>
            <a:endParaRPr lang="fr-FR" sz="5600" dirty="0"/>
          </a:p>
          <a:p>
            <a:pPr marL="118872" indent="0" algn="just">
              <a:buNone/>
            </a:pPr>
            <a:endParaRPr lang="fr-FR" sz="5600" dirty="0"/>
          </a:p>
        </p:txBody>
      </p:sp>
      <p:sp>
        <p:nvSpPr>
          <p:cNvPr id="4" name="Espace réservé de la date 3"/>
          <p:cNvSpPr>
            <a:spLocks noGrp="1"/>
          </p:cNvSpPr>
          <p:nvPr>
            <p:ph type="dt" sz="half" idx="10"/>
          </p:nvPr>
        </p:nvSpPr>
        <p:spPr/>
        <p:txBody>
          <a:bodyPr/>
          <a:lstStyle/>
          <a:p>
            <a:fld id="{7FE684C6-7DF3-4671-9D9A-DBF5231C48F6}" type="datetime1">
              <a:rPr lang="fr-FR" smtClean="0">
                <a:solidFill>
                  <a:prstClr val="white">
                    <a:tint val="95000"/>
                  </a:prstClr>
                </a:solidFill>
              </a:rPr>
              <a:pPr/>
              <a:t>24/11/16</a:t>
            </a:fld>
            <a:endParaRPr lang="fr-FR" dirty="0">
              <a:solidFill>
                <a:prstClr val="white">
                  <a:tint val="95000"/>
                </a:prstClr>
              </a:solidFill>
            </a:endParaRP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16</a:t>
            </a:fld>
            <a:endParaRPr lang="fr-FR">
              <a:solidFill>
                <a:prstClr val="white">
                  <a:tint val="95000"/>
                </a:prstClr>
              </a:solidFill>
            </a:endParaRPr>
          </a:p>
        </p:txBody>
      </p:sp>
    </p:spTree>
    <p:extLst>
      <p:ext uri="{BB962C8B-B14F-4D97-AF65-F5344CB8AC3E}">
        <p14:creationId xmlns:p14="http://schemas.microsoft.com/office/powerpoint/2010/main" val="3947960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000" dirty="0"/>
              <a:t>Santé des salariés </a:t>
            </a:r>
            <a:r>
              <a:rPr lang="fr-FR" sz="3600" dirty="0"/>
              <a:t>: </a:t>
            </a:r>
            <a:br>
              <a:rPr lang="fr-FR" sz="3600" dirty="0"/>
            </a:br>
            <a:r>
              <a:rPr lang="fr-FR" sz="3200" dirty="0"/>
              <a:t>D’un suivi obligatoire à un suivi personnalisé </a:t>
            </a:r>
          </a:p>
        </p:txBody>
      </p:sp>
      <p:sp>
        <p:nvSpPr>
          <p:cNvPr id="3" name="Espace réservé du contenu 2"/>
          <p:cNvSpPr>
            <a:spLocks noGrp="1"/>
          </p:cNvSpPr>
          <p:nvPr>
            <p:ph idx="1"/>
          </p:nvPr>
        </p:nvSpPr>
        <p:spPr/>
        <p:txBody>
          <a:bodyPr>
            <a:normAutofit fontScale="47500" lnSpcReduction="20000"/>
          </a:bodyPr>
          <a:lstStyle/>
          <a:p>
            <a:pPr marL="118872" indent="0" algn="just">
              <a:buNone/>
            </a:pPr>
            <a:r>
              <a:rPr lang="fr-FR" dirty="0"/>
              <a:t>	</a:t>
            </a:r>
            <a:r>
              <a:rPr lang="fr-FR" b="1" i="1" dirty="0"/>
              <a:t>L’idée est d’alléger le suivi médical obligatoire pour concentrer les efforts sur les  	salariés les plus exposés aux risques. </a:t>
            </a:r>
          </a:p>
          <a:p>
            <a:pPr marL="118872" indent="0" algn="just">
              <a:buNone/>
            </a:pPr>
            <a:endParaRPr lang="fr-FR" dirty="0"/>
          </a:p>
          <a:p>
            <a:pPr algn="just">
              <a:buFont typeface="Wingdings" panose="05000000000000000000" pitchFamily="2" charset="2"/>
              <a:buChar char="q"/>
            </a:pPr>
            <a:r>
              <a:rPr lang="fr-FR" b="1" u="sng" dirty="0"/>
              <a:t>Allègement des obligations générales de suivi médical</a:t>
            </a:r>
            <a:r>
              <a:rPr lang="fr-FR" b="1" dirty="0"/>
              <a:t> : </a:t>
            </a:r>
          </a:p>
          <a:p>
            <a:pPr marL="118872" indent="0" algn="just">
              <a:buNone/>
            </a:pPr>
            <a:endParaRPr lang="fr-FR" dirty="0"/>
          </a:p>
          <a:p>
            <a:pPr lvl="1" algn="just">
              <a:buFont typeface="Wingdings" panose="05000000000000000000" pitchFamily="2" charset="2"/>
              <a:buChar char="§"/>
            </a:pPr>
            <a:r>
              <a:rPr lang="fr-FR" b="1" dirty="0">
                <a:solidFill>
                  <a:schemeClr val="tx1"/>
                </a:solidFill>
              </a:rPr>
              <a:t>Suppression de la visite médicale d’embauche </a:t>
            </a:r>
            <a:r>
              <a:rPr lang="fr-FR" dirty="0"/>
              <a:t>:</a:t>
            </a:r>
          </a:p>
          <a:p>
            <a:pPr lvl="2" algn="just"/>
            <a:r>
              <a:rPr lang="fr-FR" sz="2900" dirty="0"/>
              <a:t>Remplacée par une </a:t>
            </a:r>
            <a:r>
              <a:rPr lang="fr-FR" sz="2900" b="1" i="1" dirty="0"/>
              <a:t>visite d’information et de prévention</a:t>
            </a:r>
            <a:r>
              <a:rPr lang="fr-FR" sz="2900" dirty="0"/>
              <a:t> pouvant être réalisée par le médecin du travail mais aussi par un membre de l’équipe pluridisciplinaire comme le collaborateur médecin ou l’infirmier. </a:t>
            </a:r>
          </a:p>
          <a:p>
            <a:pPr lvl="2" algn="just"/>
            <a:r>
              <a:rPr lang="fr-FR" sz="2900" dirty="0"/>
              <a:t>En plus d’informer le salarié sur les risques au travail et les moyens de les prévenir, cette visite permettra </a:t>
            </a:r>
            <a:r>
              <a:rPr lang="fr-FR" sz="2900" b="1" dirty="0"/>
              <a:t>d’identifier les salariés qui ont besoin d’un suivi médical renforcé</a:t>
            </a:r>
            <a:r>
              <a:rPr lang="fr-FR" sz="2900" dirty="0"/>
              <a:t>, soit en raison de leur état de santé soit en raison de la nature des fonctions qu’ils vont exercer. </a:t>
            </a:r>
          </a:p>
          <a:p>
            <a:pPr lvl="2" algn="just"/>
            <a:r>
              <a:rPr lang="fr-FR" sz="2900" dirty="0"/>
              <a:t>Le délai dans lequel cette visite devra être faite </a:t>
            </a:r>
            <a:r>
              <a:rPr lang="fr-FR" sz="2900" b="1" dirty="0">
                <a:effectLst>
                  <a:outerShdw blurRad="38100" dist="38100" dir="2700000" algn="tl">
                    <a:srgbClr val="000000">
                      <a:alpha val="43137"/>
                    </a:srgbClr>
                  </a:outerShdw>
                </a:effectLst>
              </a:rPr>
              <a:t>après</a:t>
            </a:r>
            <a:r>
              <a:rPr lang="fr-FR" sz="2900" b="1" dirty="0"/>
              <a:t> l’embauche</a:t>
            </a:r>
            <a:r>
              <a:rPr lang="fr-FR" sz="2900" dirty="0"/>
              <a:t> sera fixé par un décret en Conseil d’État.</a:t>
            </a:r>
          </a:p>
          <a:p>
            <a:pPr lvl="2" algn="just"/>
            <a:endParaRPr lang="fr-FR" dirty="0"/>
          </a:p>
          <a:p>
            <a:pPr lvl="1" algn="just">
              <a:buFont typeface="Wingdings" panose="05000000000000000000" pitchFamily="2" charset="2"/>
              <a:buChar char="§"/>
            </a:pPr>
            <a:r>
              <a:rPr lang="fr-FR" b="1" dirty="0">
                <a:solidFill>
                  <a:schemeClr val="tx1"/>
                </a:solidFill>
              </a:rPr>
              <a:t>Mise en place d’un suivi médical personnalisé</a:t>
            </a:r>
            <a:r>
              <a:rPr lang="fr-FR" dirty="0">
                <a:solidFill>
                  <a:schemeClr val="tx1"/>
                </a:solidFill>
              </a:rPr>
              <a:t>: </a:t>
            </a:r>
            <a:r>
              <a:rPr lang="fr-FR" dirty="0"/>
              <a:t>Adaptation du rythme du suivi médical (aujourd’hui une visite tous les deux ans) aux conditions de travail du salarié, risques auxquels il est exposé, son âge et son état de santé.</a:t>
            </a:r>
          </a:p>
          <a:p>
            <a:pPr marL="457200" lvl="1" indent="0" algn="just">
              <a:buNone/>
            </a:pPr>
            <a:endParaRPr lang="fr-FR" dirty="0"/>
          </a:p>
          <a:p>
            <a:pPr marL="438912" lvl="1" indent="-320040" algn="just">
              <a:spcBef>
                <a:spcPts val="0"/>
              </a:spcBef>
              <a:buSzPct val="80000"/>
              <a:buFont typeface="Wingdings" panose="05000000000000000000" pitchFamily="2" charset="2"/>
              <a:buChar char="q"/>
            </a:pPr>
            <a:r>
              <a:rPr lang="fr-FR" sz="3400" b="1" u="sng" dirty="0"/>
              <a:t>Un suivi renforcé pour les postes à risques</a:t>
            </a:r>
            <a:r>
              <a:rPr lang="fr-FR" b="1" dirty="0"/>
              <a:t> : </a:t>
            </a:r>
          </a:p>
          <a:p>
            <a:pPr marL="118872" lvl="1" indent="0" algn="just">
              <a:spcBef>
                <a:spcPts val="0"/>
              </a:spcBef>
              <a:buSzPct val="80000"/>
              <a:buNone/>
            </a:pPr>
            <a:endParaRPr lang="fr-FR" dirty="0"/>
          </a:p>
          <a:p>
            <a:pPr marL="730800" lvl="2" indent="-273600" algn="just">
              <a:spcBef>
                <a:spcPts val="0"/>
              </a:spcBef>
              <a:buSzPct val="80000"/>
              <a:buFont typeface="Wingdings" panose="05000000000000000000" pitchFamily="2" charset="2"/>
              <a:buChar char="§"/>
            </a:pPr>
            <a:r>
              <a:rPr lang="fr-FR" sz="3200" dirty="0"/>
              <a:t>La </a:t>
            </a:r>
            <a:r>
              <a:rPr lang="fr-FR" sz="3200" b="1" dirty="0">
                <a:solidFill>
                  <a:schemeClr val="tx1"/>
                </a:solidFill>
              </a:rPr>
              <a:t>visite médicale d’embauche</a:t>
            </a:r>
            <a:r>
              <a:rPr lang="fr-FR" sz="3200" b="1" dirty="0">
                <a:effectLst>
                  <a:outerShdw blurRad="38100" dist="38100" dir="2700000" algn="tl">
                    <a:srgbClr val="000000">
                      <a:alpha val="43137"/>
                    </a:srgbClr>
                  </a:outerShdw>
                </a:effectLst>
              </a:rPr>
              <a:t> avant </a:t>
            </a:r>
            <a:r>
              <a:rPr lang="fr-FR" sz="3200" b="1" dirty="0">
                <a:solidFill>
                  <a:schemeClr val="tx1"/>
                </a:solidFill>
              </a:rPr>
              <a:t>la prise de poste </a:t>
            </a:r>
            <a:r>
              <a:rPr lang="fr-FR" sz="3200" dirty="0"/>
              <a:t>avec un médecin du travail est maintenue. </a:t>
            </a:r>
          </a:p>
          <a:p>
            <a:pPr marL="730800" lvl="2" indent="-273600" algn="just">
              <a:spcBef>
                <a:spcPts val="0"/>
              </a:spcBef>
              <a:buSzPct val="80000"/>
              <a:buFont typeface="Wingdings" panose="05000000000000000000" pitchFamily="2" charset="2"/>
              <a:buChar char="§"/>
            </a:pPr>
            <a:r>
              <a:rPr lang="fr-FR" sz="3200" dirty="0"/>
              <a:t>Ils devront également bénéficier </a:t>
            </a:r>
            <a:r>
              <a:rPr lang="fr-FR" sz="3200" dirty="0">
                <a:solidFill>
                  <a:schemeClr val="tx1"/>
                </a:solidFill>
              </a:rPr>
              <a:t>d’une visite périodique</a:t>
            </a:r>
            <a:r>
              <a:rPr lang="fr-FR" sz="3200" dirty="0"/>
              <a:t>… à déterminer par décret.</a:t>
            </a:r>
          </a:p>
          <a:p>
            <a:pPr marL="118872" indent="0" algn="just">
              <a:buNone/>
            </a:pPr>
            <a:endParaRPr lang="fr-FR" dirty="0"/>
          </a:p>
        </p:txBody>
      </p:sp>
      <p:sp>
        <p:nvSpPr>
          <p:cNvPr id="4" name="Espace réservé de la date 3"/>
          <p:cNvSpPr>
            <a:spLocks noGrp="1"/>
          </p:cNvSpPr>
          <p:nvPr>
            <p:ph type="dt" sz="half" idx="10"/>
          </p:nvPr>
        </p:nvSpPr>
        <p:spPr/>
        <p:txBody>
          <a:bodyPr/>
          <a:lstStyle/>
          <a:p>
            <a:fld id="{7FE684C6-7DF3-4671-9D9A-DBF5231C48F6}" type="datetime1">
              <a:rPr lang="fr-FR" smtClean="0">
                <a:solidFill>
                  <a:prstClr val="white">
                    <a:tint val="95000"/>
                  </a:prstClr>
                </a:solidFill>
              </a:rPr>
              <a:pPr/>
              <a:t>24/11/16</a:t>
            </a:fld>
            <a:endParaRPr lang="fr-FR">
              <a:solidFill>
                <a:prstClr val="white">
                  <a:tint val="95000"/>
                </a:prstClr>
              </a:solidFill>
            </a:endParaRP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17</a:t>
            </a:fld>
            <a:endParaRPr lang="fr-FR">
              <a:solidFill>
                <a:prstClr val="white">
                  <a:tint val="95000"/>
                </a:prstClr>
              </a:solidFill>
            </a:endParaRPr>
          </a:p>
        </p:txBody>
      </p:sp>
      <p:sp>
        <p:nvSpPr>
          <p:cNvPr id="7" name="Flèche droite 6"/>
          <p:cNvSpPr/>
          <p:nvPr/>
        </p:nvSpPr>
        <p:spPr>
          <a:xfrm>
            <a:off x="916341" y="1921151"/>
            <a:ext cx="288032" cy="242316"/>
          </a:xfrm>
          <a:prstGeom prst="rightArrow">
            <a:avLst/>
          </a:prstGeom>
          <a:solidFill>
            <a:schemeClr val="tx1"/>
          </a:solidFill>
          <a:ln>
            <a:solidFill>
              <a:schemeClr val="bg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5420209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400" dirty="0"/>
              <a:t>Santé des salariés </a:t>
            </a:r>
            <a:r>
              <a:rPr lang="fr-FR" sz="4000" dirty="0"/>
              <a:t>: </a:t>
            </a:r>
            <a:br>
              <a:rPr lang="fr-FR" sz="4000" dirty="0"/>
            </a:br>
            <a:r>
              <a:rPr lang="fr-FR" sz="4000" dirty="0"/>
              <a:t>Réforme de l’inaptitude</a:t>
            </a:r>
          </a:p>
        </p:txBody>
      </p:sp>
      <p:sp>
        <p:nvSpPr>
          <p:cNvPr id="3" name="Espace réservé du contenu 2"/>
          <p:cNvSpPr>
            <a:spLocks noGrp="1"/>
          </p:cNvSpPr>
          <p:nvPr>
            <p:ph idx="1"/>
          </p:nvPr>
        </p:nvSpPr>
        <p:spPr/>
        <p:txBody>
          <a:bodyPr>
            <a:normAutofit fontScale="25000" lnSpcReduction="20000"/>
          </a:bodyPr>
          <a:lstStyle/>
          <a:p>
            <a:pPr algn="just">
              <a:buFont typeface="Wingdings" panose="05000000000000000000" pitchFamily="2" charset="2"/>
              <a:buChar char="q"/>
            </a:pPr>
            <a:r>
              <a:rPr lang="fr-FR" sz="6400" b="1" u="sng" dirty="0"/>
              <a:t>Suppression du double examen médical pour constater l’inaptitude</a:t>
            </a:r>
          </a:p>
          <a:p>
            <a:pPr marL="118872" indent="0" algn="just">
              <a:buNone/>
            </a:pPr>
            <a:endParaRPr lang="fr-FR" sz="6400" b="1" u="sng" dirty="0"/>
          </a:p>
          <a:p>
            <a:pPr lvl="1" algn="just">
              <a:buFont typeface="Wingdings" panose="05000000000000000000" pitchFamily="2" charset="2"/>
              <a:buChar char="§"/>
            </a:pPr>
            <a:r>
              <a:rPr lang="fr-FR" sz="5600" b="1" dirty="0">
                <a:solidFill>
                  <a:schemeClr val="tx1"/>
                </a:solidFill>
              </a:rPr>
              <a:t>Seules deux mesures </a:t>
            </a:r>
            <a:r>
              <a:rPr lang="fr-FR" sz="5600" b="1" dirty="0"/>
              <a:t>devront avoir été prises</a:t>
            </a:r>
            <a:r>
              <a:rPr lang="fr-FR" sz="5600" b="1" dirty="0">
                <a:solidFill>
                  <a:schemeClr val="tx1"/>
                </a:solidFill>
              </a:rPr>
              <a:t> avant </a:t>
            </a:r>
            <a:r>
              <a:rPr lang="fr-FR" sz="5600" b="1" dirty="0"/>
              <a:t>de </a:t>
            </a:r>
            <a:r>
              <a:rPr lang="fr-FR" sz="5600" b="1" dirty="0">
                <a:solidFill>
                  <a:schemeClr val="tx1"/>
                </a:solidFill>
              </a:rPr>
              <a:t>constater l’inaptitude </a:t>
            </a:r>
            <a:r>
              <a:rPr lang="fr-FR" sz="5600" b="1" dirty="0"/>
              <a:t>du salarié à son poste</a:t>
            </a:r>
            <a:r>
              <a:rPr lang="fr-FR" sz="5600" dirty="0"/>
              <a:t>:</a:t>
            </a:r>
          </a:p>
          <a:p>
            <a:pPr lvl="2" algn="just"/>
            <a:r>
              <a:rPr lang="fr-FR" sz="5200" dirty="0"/>
              <a:t>la réalisation d’une </a:t>
            </a:r>
            <a:r>
              <a:rPr lang="fr-FR" sz="5200" b="1" dirty="0"/>
              <a:t>étude de poste</a:t>
            </a:r>
            <a:r>
              <a:rPr lang="fr-FR" sz="5200" dirty="0"/>
              <a:t> par l’équipe pluridisciplinaire </a:t>
            </a:r>
          </a:p>
          <a:p>
            <a:pPr lvl="2" algn="just"/>
            <a:r>
              <a:rPr lang="fr-FR" sz="5200" dirty="0"/>
              <a:t>un </a:t>
            </a:r>
            <a:r>
              <a:rPr lang="fr-FR" sz="5200" b="1" dirty="0"/>
              <a:t>échange</a:t>
            </a:r>
            <a:r>
              <a:rPr lang="fr-FR" sz="5200" dirty="0"/>
              <a:t> du médecin du travail </a:t>
            </a:r>
            <a:r>
              <a:rPr lang="fr-FR" sz="5200" b="1" dirty="0"/>
              <a:t>avec</a:t>
            </a:r>
            <a:r>
              <a:rPr lang="fr-FR" sz="5200" dirty="0"/>
              <a:t> le </a:t>
            </a:r>
            <a:r>
              <a:rPr lang="fr-FR" sz="5200" b="1" dirty="0"/>
              <a:t>salarié et</a:t>
            </a:r>
            <a:r>
              <a:rPr lang="fr-FR" sz="5200" dirty="0"/>
              <a:t> l’</a:t>
            </a:r>
            <a:r>
              <a:rPr lang="fr-FR" sz="5200" b="1" dirty="0"/>
              <a:t>employeur</a:t>
            </a:r>
          </a:p>
          <a:p>
            <a:pPr marL="768096" lvl="2" indent="0" algn="just">
              <a:buNone/>
            </a:pPr>
            <a:endParaRPr lang="fr-FR" sz="5600" b="1" dirty="0"/>
          </a:p>
          <a:p>
            <a:pPr lvl="1" algn="just">
              <a:buFont typeface="Wingdings" panose="05000000000000000000" pitchFamily="2" charset="2"/>
              <a:buChar char="§"/>
            </a:pPr>
            <a:r>
              <a:rPr lang="fr-FR" sz="5600" b="1" dirty="0"/>
              <a:t>À la suite de ces étapes, si le médecin constate </a:t>
            </a:r>
            <a:r>
              <a:rPr lang="fr-FR" sz="5600" b="1" dirty="0">
                <a:solidFill>
                  <a:schemeClr val="tx1"/>
                </a:solidFill>
              </a:rPr>
              <a:t>qu’aucune mesure </a:t>
            </a:r>
            <a:r>
              <a:rPr lang="fr-FR" sz="5600" b="1" dirty="0"/>
              <a:t>d’aménagement, d’adaptation ou de transformation du poste n’est </a:t>
            </a:r>
            <a:r>
              <a:rPr lang="fr-FR" sz="5600" b="1" dirty="0">
                <a:solidFill>
                  <a:schemeClr val="tx1"/>
                </a:solidFill>
              </a:rPr>
              <a:t>possible, et </a:t>
            </a:r>
            <a:r>
              <a:rPr lang="fr-FR" sz="5600" b="1" dirty="0"/>
              <a:t>que </a:t>
            </a:r>
            <a:r>
              <a:rPr lang="fr-FR" sz="5600" b="1" dirty="0">
                <a:solidFill>
                  <a:schemeClr val="tx1"/>
                </a:solidFill>
              </a:rPr>
              <a:t>l’état de santé </a:t>
            </a:r>
            <a:r>
              <a:rPr lang="fr-FR" sz="5600" b="1" dirty="0"/>
              <a:t>du travailleur </a:t>
            </a:r>
            <a:r>
              <a:rPr lang="fr-FR" sz="5600" b="1" dirty="0">
                <a:solidFill>
                  <a:schemeClr val="tx1"/>
                </a:solidFill>
              </a:rPr>
              <a:t>justifie</a:t>
            </a:r>
            <a:r>
              <a:rPr lang="fr-FR" sz="5600" b="1" dirty="0"/>
              <a:t> un </a:t>
            </a:r>
            <a:r>
              <a:rPr lang="fr-FR" sz="5600" b="1" dirty="0">
                <a:solidFill>
                  <a:schemeClr val="tx1"/>
                </a:solidFill>
              </a:rPr>
              <a:t>changement de poste</a:t>
            </a:r>
            <a:r>
              <a:rPr lang="fr-FR" sz="5600" b="1" dirty="0"/>
              <a:t>, il déclarera le </a:t>
            </a:r>
            <a:r>
              <a:rPr lang="fr-FR" sz="5600" b="1" dirty="0">
                <a:solidFill>
                  <a:schemeClr val="tx1"/>
                </a:solidFill>
              </a:rPr>
              <a:t>salarié inapte </a:t>
            </a:r>
            <a:r>
              <a:rPr lang="fr-FR" sz="5600" b="1" dirty="0"/>
              <a:t>à son poste de travail </a:t>
            </a:r>
            <a:r>
              <a:rPr lang="fr-FR" sz="5600" dirty="0"/>
              <a:t>:</a:t>
            </a:r>
          </a:p>
          <a:p>
            <a:pPr lvl="2" algn="just"/>
            <a:endParaRPr lang="fr-FR" sz="5200" dirty="0"/>
          </a:p>
          <a:p>
            <a:pPr lvl="2" algn="just"/>
            <a:r>
              <a:rPr lang="fr-FR" sz="5200" dirty="0"/>
              <a:t>L’avis d’inaptitude devra mentionner les indications en vue du reclassement du salarié. </a:t>
            </a:r>
          </a:p>
          <a:p>
            <a:pPr lvl="2" algn="just"/>
            <a:r>
              <a:rPr lang="fr-FR" sz="5200" dirty="0"/>
              <a:t>Le salarié devra rencontrer le médecin du travail afin d’échanger sur les préconisations communiquées à l’employeur.</a:t>
            </a:r>
          </a:p>
          <a:p>
            <a:pPr lvl="2" algn="just"/>
            <a:r>
              <a:rPr lang="fr-FR" sz="5200" dirty="0"/>
              <a:t>L’employeur doit en principe suivre les préconisations du médecin mais conserve la possibilité de refuser ces préconisations en faisant connaître ses motifs au médecin du travail et au salarié.</a:t>
            </a:r>
          </a:p>
          <a:p>
            <a:pPr marL="118872" indent="0" algn="just">
              <a:buNone/>
            </a:pPr>
            <a:endParaRPr lang="fr-FR" sz="5600" dirty="0">
              <a:solidFill>
                <a:srgbClr val="FF0000"/>
              </a:solidFill>
            </a:endParaRPr>
          </a:p>
          <a:p>
            <a:pPr algn="just">
              <a:buFont typeface="Wingdings" panose="05000000000000000000" pitchFamily="2" charset="2"/>
              <a:buChar char="q"/>
            </a:pPr>
            <a:r>
              <a:rPr lang="fr-FR" sz="6400" b="1" u="sng" dirty="0"/>
              <a:t>Recours contre l’avis du médecin du travail </a:t>
            </a:r>
          </a:p>
          <a:p>
            <a:pPr lvl="1" algn="just">
              <a:buFont typeface="Wingdings" panose="05000000000000000000" pitchFamily="2" charset="2"/>
              <a:buChar char="§"/>
            </a:pPr>
            <a:r>
              <a:rPr lang="fr-FR" sz="5200" dirty="0"/>
              <a:t>Plus devant l’inspecteur du travail mais </a:t>
            </a:r>
            <a:r>
              <a:rPr lang="fr-FR" sz="5200" b="1" dirty="0">
                <a:solidFill>
                  <a:schemeClr val="tx1"/>
                </a:solidFill>
              </a:rPr>
              <a:t>devant un médecin expert </a:t>
            </a:r>
            <a:r>
              <a:rPr lang="fr-FR" sz="5200" dirty="0"/>
              <a:t>(désigné sur saisine du CPH statuant en référé) </a:t>
            </a:r>
          </a:p>
          <a:p>
            <a:pPr lvl="1" algn="just">
              <a:buFont typeface="Wingdings" panose="05000000000000000000" pitchFamily="2" charset="2"/>
              <a:buChar char="§"/>
            </a:pPr>
            <a:r>
              <a:rPr lang="fr-FR" sz="5200" dirty="0"/>
              <a:t>La contestation de l’avis du médecin expert sera de la </a:t>
            </a:r>
            <a:r>
              <a:rPr lang="fr-FR" sz="5200" b="1" dirty="0"/>
              <a:t>compétence exclusive du CPH </a:t>
            </a:r>
            <a:r>
              <a:rPr lang="fr-FR" sz="5200" dirty="0"/>
              <a:t>en premier et dernier ressort. </a:t>
            </a:r>
          </a:p>
          <a:p>
            <a:pPr algn="just">
              <a:buFont typeface="Wingdings" panose="05000000000000000000" pitchFamily="2" charset="2"/>
              <a:buChar char="q"/>
            </a:pPr>
            <a:endParaRPr lang="fr-FR" sz="5600" dirty="0"/>
          </a:p>
          <a:p>
            <a:pPr algn="just">
              <a:buFont typeface="Wingdings" panose="05000000000000000000" pitchFamily="2" charset="2"/>
              <a:buChar char="q"/>
            </a:pPr>
            <a:r>
              <a:rPr lang="fr-FR" sz="6400" b="1" u="sng" dirty="0"/>
              <a:t>Présomption d’aptitude à la suite d’un accident ou d’une maladie professionnelle ou non</a:t>
            </a:r>
            <a:r>
              <a:rPr lang="fr-FR" sz="5600" dirty="0"/>
              <a:t>: </a:t>
            </a:r>
          </a:p>
          <a:p>
            <a:pPr lvl="1" algn="just">
              <a:buFont typeface="Wingdings" panose="05000000000000000000" pitchFamily="2" charset="2"/>
              <a:buChar char="§"/>
            </a:pPr>
            <a:r>
              <a:rPr lang="fr-FR" sz="5200" dirty="0"/>
              <a:t>En l’état actuel du droit, le salarié doit être déclaré apte pour reprendre son emploi ou un emploi équivalent. </a:t>
            </a:r>
          </a:p>
          <a:p>
            <a:pPr lvl="1" algn="just">
              <a:buFont typeface="Wingdings" panose="05000000000000000000" pitchFamily="2" charset="2"/>
              <a:buChar char="§"/>
            </a:pPr>
            <a:r>
              <a:rPr lang="fr-FR" sz="5200" dirty="0"/>
              <a:t>La loi supprime cette exigence : le salarié n’a plus à être déclaré apte et retrouve désormais son emploi automatiquement (ou un emploi équivalent avec une rémunération équivalente) - Art. L.1226-8 modifié. </a:t>
            </a:r>
          </a:p>
          <a:p>
            <a:pPr algn="just">
              <a:buFont typeface="Wingdings" panose="05000000000000000000" pitchFamily="2" charset="2"/>
              <a:buChar char="§"/>
            </a:pPr>
            <a:endParaRPr lang="fr-FR" dirty="0">
              <a:solidFill>
                <a:srgbClr val="FF0000"/>
              </a:solidFill>
            </a:endParaRPr>
          </a:p>
        </p:txBody>
      </p:sp>
      <p:sp>
        <p:nvSpPr>
          <p:cNvPr id="4" name="Espace réservé de la date 3"/>
          <p:cNvSpPr>
            <a:spLocks noGrp="1"/>
          </p:cNvSpPr>
          <p:nvPr>
            <p:ph type="dt" sz="half" idx="10"/>
          </p:nvPr>
        </p:nvSpPr>
        <p:spPr/>
        <p:txBody>
          <a:bodyPr/>
          <a:lstStyle/>
          <a:p>
            <a:fld id="{7FE684C6-7DF3-4671-9D9A-DBF5231C48F6}" type="datetime1">
              <a:rPr lang="fr-FR" smtClean="0">
                <a:solidFill>
                  <a:prstClr val="white">
                    <a:tint val="95000"/>
                  </a:prstClr>
                </a:solidFill>
              </a:rPr>
              <a:pPr/>
              <a:t>24/11/16</a:t>
            </a:fld>
            <a:endParaRPr lang="fr-FR">
              <a:solidFill>
                <a:prstClr val="white">
                  <a:tint val="95000"/>
                </a:prstClr>
              </a:solidFill>
            </a:endParaRPr>
          </a:p>
        </p:txBody>
      </p:sp>
      <p:sp>
        <p:nvSpPr>
          <p:cNvPr id="5" name="Espace réservé du pied de page 4"/>
          <p:cNvSpPr>
            <a:spLocks noGrp="1"/>
          </p:cNvSpPr>
          <p:nvPr>
            <p:ph type="ftr" sz="quarter" idx="11"/>
          </p:nvPr>
        </p:nvSpPr>
        <p:spPr/>
        <p:txBody>
          <a:bodyPr/>
          <a:lstStyle/>
          <a:p>
            <a:r>
              <a:rPr lang="fr-FR" dirty="0" err="1">
                <a:solidFill>
                  <a:prstClr val="white">
                    <a:tint val="95000"/>
                  </a:prstClr>
                </a:solidFill>
              </a:rPr>
              <a:t>DaeMPartners</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18</a:t>
            </a:fld>
            <a:endParaRPr lang="fr-FR">
              <a:solidFill>
                <a:prstClr val="white">
                  <a:tint val="95000"/>
                </a:prstClr>
              </a:solidFill>
            </a:endParaRPr>
          </a:p>
        </p:txBody>
      </p:sp>
    </p:spTree>
    <p:extLst>
      <p:ext uri="{BB962C8B-B14F-4D97-AF65-F5344CB8AC3E}">
        <p14:creationId xmlns:p14="http://schemas.microsoft.com/office/powerpoint/2010/main" val="25891657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400" dirty="0"/>
              <a:t>Santé des salariés</a:t>
            </a:r>
            <a:r>
              <a:rPr lang="fr-FR" sz="3100" dirty="0"/>
              <a:t> </a:t>
            </a:r>
            <a:r>
              <a:rPr lang="fr-FR" sz="4400" dirty="0"/>
              <a:t>: </a:t>
            </a:r>
            <a:br>
              <a:rPr lang="fr-FR" sz="4400" dirty="0"/>
            </a:br>
            <a:r>
              <a:rPr lang="fr-FR" sz="4000" dirty="0"/>
              <a:t>Réforme de l’inaptitude</a:t>
            </a:r>
            <a:endParaRPr lang="fr-FR" sz="4400" dirty="0"/>
          </a:p>
        </p:txBody>
      </p:sp>
      <p:sp>
        <p:nvSpPr>
          <p:cNvPr id="3" name="Espace réservé du contenu 2"/>
          <p:cNvSpPr>
            <a:spLocks noGrp="1"/>
          </p:cNvSpPr>
          <p:nvPr>
            <p:ph idx="1"/>
          </p:nvPr>
        </p:nvSpPr>
        <p:spPr/>
        <p:txBody>
          <a:bodyPr>
            <a:normAutofit fontScale="47500" lnSpcReduction="20000"/>
          </a:bodyPr>
          <a:lstStyle/>
          <a:p>
            <a:pPr algn="just">
              <a:buFont typeface="Wingdings" panose="05000000000000000000" pitchFamily="2" charset="2"/>
              <a:buChar char="q"/>
            </a:pPr>
            <a:r>
              <a:rPr lang="fr-FR" b="1" u="sng" dirty="0"/>
              <a:t>Simplification de la rupture du contrat pour inaptitude</a:t>
            </a:r>
          </a:p>
          <a:p>
            <a:pPr algn="just"/>
            <a:endParaRPr lang="fr-FR" dirty="0"/>
          </a:p>
          <a:p>
            <a:pPr lvl="1" algn="just">
              <a:buFont typeface="Wingdings" panose="05000000000000000000" pitchFamily="2" charset="2"/>
              <a:buChar char="§"/>
            </a:pPr>
            <a:r>
              <a:rPr lang="fr-FR" b="1" dirty="0">
                <a:solidFill>
                  <a:schemeClr val="tx1"/>
                </a:solidFill>
              </a:rPr>
              <a:t>Une seule proposition de reclassement sérieuse et conforme aux préconisations du médecin du travail</a:t>
            </a:r>
            <a:r>
              <a:rPr lang="fr-FR" dirty="0"/>
              <a:t>  = </a:t>
            </a:r>
            <a:r>
              <a:rPr lang="fr-FR" b="1" dirty="0"/>
              <a:t>obligation de reclassement remplie</a:t>
            </a:r>
            <a:r>
              <a:rPr lang="fr-FR" dirty="0"/>
              <a:t>.</a:t>
            </a:r>
          </a:p>
          <a:p>
            <a:pPr marL="457200" lvl="1" indent="0" algn="just">
              <a:buNone/>
            </a:pPr>
            <a:endParaRPr lang="fr-FR" dirty="0"/>
          </a:p>
          <a:p>
            <a:pPr lvl="1" algn="just">
              <a:buFont typeface="Wingdings" panose="05000000000000000000" pitchFamily="2" charset="2"/>
              <a:buChar char="§"/>
            </a:pPr>
            <a:r>
              <a:rPr lang="fr-FR" b="1" dirty="0">
                <a:solidFill>
                  <a:schemeClr val="tx1"/>
                </a:solidFill>
              </a:rPr>
              <a:t>Extension du licenciement pour inaptitude (quand le maintien du salarié dans l’entreprise présente un risque grave):  </a:t>
            </a:r>
            <a:r>
              <a:rPr lang="fr-FR" dirty="0"/>
              <a:t>Lorsque le </a:t>
            </a:r>
            <a:r>
              <a:rPr lang="fr-FR" b="1" dirty="0"/>
              <a:t>médecin du travail mentionne </a:t>
            </a:r>
            <a:r>
              <a:rPr lang="fr-FR" dirty="0"/>
              <a:t>que l’</a:t>
            </a:r>
            <a:r>
              <a:rPr lang="fr-FR" b="1" dirty="0"/>
              <a:t>état de santé</a:t>
            </a:r>
            <a:r>
              <a:rPr lang="fr-FR" dirty="0"/>
              <a:t> du salarié fait </a:t>
            </a:r>
            <a:r>
              <a:rPr lang="fr-FR" b="1" dirty="0"/>
              <a:t>obstacle à tout reclassement</a:t>
            </a:r>
            <a:r>
              <a:rPr lang="fr-FR" dirty="0"/>
              <a:t> dans l’entreprise = motif de licenciement s’appliquant à l’</a:t>
            </a:r>
            <a:r>
              <a:rPr lang="fr-FR" b="1" dirty="0"/>
              <a:t>inaptitude professionnelle et non professionnelle</a:t>
            </a:r>
            <a:r>
              <a:rPr lang="fr-FR" dirty="0"/>
              <a:t> d’un salarié, qu’il soit en CDI ou en CDD.</a:t>
            </a:r>
          </a:p>
          <a:p>
            <a:pPr marL="457200" lvl="1" indent="0" algn="just">
              <a:buNone/>
            </a:pPr>
            <a:endParaRPr lang="fr-FR" dirty="0"/>
          </a:p>
          <a:p>
            <a:pPr marL="457200" lvl="1" indent="0" algn="just">
              <a:buNone/>
            </a:pPr>
            <a:endParaRPr lang="fr-FR" dirty="0"/>
          </a:p>
          <a:p>
            <a:pPr algn="just">
              <a:buFont typeface="Wingdings" panose="05000000000000000000" pitchFamily="2" charset="2"/>
              <a:buChar char="q"/>
            </a:pPr>
            <a:r>
              <a:rPr lang="fr-FR" b="1" u="sng" dirty="0"/>
              <a:t>Nouvelles obligations en cas d’accident ou de maladie </a:t>
            </a:r>
            <a:r>
              <a:rPr lang="fr-FR" sz="3400" b="1" u="sng" dirty="0"/>
              <a:t>NON PROFESSIONNEL(LE)</a:t>
            </a:r>
          </a:p>
          <a:p>
            <a:pPr marL="118872" indent="0" algn="just">
              <a:buNone/>
            </a:pPr>
            <a:endParaRPr lang="fr-FR" b="1" dirty="0"/>
          </a:p>
          <a:p>
            <a:pPr lvl="1" algn="just">
              <a:buFont typeface="Wingdings" panose="05000000000000000000" pitchFamily="2" charset="2"/>
              <a:buChar char="§"/>
            </a:pPr>
            <a:r>
              <a:rPr lang="fr-FR" b="1" dirty="0">
                <a:solidFill>
                  <a:schemeClr val="tx1"/>
                </a:solidFill>
              </a:rPr>
              <a:t>Harmonisation du régime de l’inaptitude professionnelle ou non professionnelle concernant l’obligation de reclassement et la rupture du contrat de travail</a:t>
            </a:r>
            <a:r>
              <a:rPr lang="fr-FR" dirty="0"/>
              <a:t>. </a:t>
            </a:r>
          </a:p>
          <a:p>
            <a:pPr lvl="2" algn="just"/>
            <a:r>
              <a:rPr lang="fr-FR" dirty="0"/>
              <a:t>Avis du médecin du travail sur la formation du salarié inapte afin de lui proposer un poste adapté. </a:t>
            </a:r>
          </a:p>
          <a:p>
            <a:pPr lvl="2" algn="just"/>
            <a:r>
              <a:rPr lang="fr-FR" dirty="0"/>
              <a:t>Consultation préalable des délégués du personnel sur la proposition de reclassement. </a:t>
            </a:r>
          </a:p>
          <a:p>
            <a:pPr lvl="2" algn="just"/>
            <a:r>
              <a:rPr lang="fr-FR" dirty="0"/>
              <a:t>Possibilités de rupture du contrat unifiée (cf. ci-dessus)</a:t>
            </a:r>
          </a:p>
          <a:p>
            <a:pPr lvl="2" algn="just"/>
            <a:r>
              <a:rPr lang="fr-FR" b="1" dirty="0"/>
              <a:t>Quelle que soit l’origine de l’inaptitude, </a:t>
            </a:r>
            <a:r>
              <a:rPr lang="fr-FR" dirty="0"/>
              <a:t>l’employeur qui ne reclasse pas le salarié inapte devra lui faire parvenir par </a:t>
            </a:r>
            <a:r>
              <a:rPr lang="fr-FR" b="1" dirty="0"/>
              <a:t>écrit</a:t>
            </a:r>
            <a:r>
              <a:rPr lang="fr-FR" dirty="0"/>
              <a:t> les </a:t>
            </a:r>
            <a:r>
              <a:rPr lang="fr-FR" b="1" dirty="0"/>
              <a:t>motifs qui s’opposent</a:t>
            </a:r>
            <a:r>
              <a:rPr lang="fr-FR" dirty="0"/>
              <a:t> à son </a:t>
            </a:r>
            <a:r>
              <a:rPr lang="fr-FR" b="1" dirty="0"/>
              <a:t>reclassement.</a:t>
            </a:r>
          </a:p>
          <a:p>
            <a:pPr lvl="2" algn="just"/>
            <a:endParaRPr lang="fr-FR" b="1" dirty="0"/>
          </a:p>
          <a:p>
            <a:pPr algn="just">
              <a:buFont typeface="Wingdings" panose="05000000000000000000" pitchFamily="2" charset="2"/>
              <a:buChar char="Ø"/>
            </a:pPr>
            <a:r>
              <a:rPr lang="fr-FR" sz="2900" b="1" dirty="0"/>
              <a:t>Un décret en Conseil d’Etat doit prévoir les règles de suivi des salariés en CDD et des intérimaires</a:t>
            </a:r>
            <a:endParaRPr lang="fr-FR" sz="2900" dirty="0"/>
          </a:p>
          <a:p>
            <a:pPr lvl="2"/>
            <a:endParaRPr lang="fr-FR" dirty="0"/>
          </a:p>
          <a:p>
            <a:pPr lvl="2"/>
            <a:endParaRPr lang="fr-FR" dirty="0"/>
          </a:p>
          <a:p>
            <a:pPr lvl="2"/>
            <a:endParaRPr lang="fr-FR" dirty="0"/>
          </a:p>
        </p:txBody>
      </p:sp>
      <p:sp>
        <p:nvSpPr>
          <p:cNvPr id="4" name="Espace réservé de la date 3"/>
          <p:cNvSpPr>
            <a:spLocks noGrp="1"/>
          </p:cNvSpPr>
          <p:nvPr>
            <p:ph type="dt" sz="half" idx="10"/>
          </p:nvPr>
        </p:nvSpPr>
        <p:spPr/>
        <p:txBody>
          <a:bodyPr/>
          <a:lstStyle/>
          <a:p>
            <a:fld id="{7FE684C6-7DF3-4671-9D9A-DBF5231C48F6}" type="datetime1">
              <a:rPr lang="fr-FR" smtClean="0">
                <a:solidFill>
                  <a:prstClr val="white">
                    <a:tint val="95000"/>
                  </a:prstClr>
                </a:solidFill>
              </a:rPr>
              <a:pPr/>
              <a:t>24/11/16</a:t>
            </a:fld>
            <a:endParaRPr lang="fr-FR">
              <a:solidFill>
                <a:prstClr val="white">
                  <a:tint val="95000"/>
                </a:prstClr>
              </a:solidFill>
            </a:endParaRP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19</a:t>
            </a:fld>
            <a:endParaRPr lang="fr-FR">
              <a:solidFill>
                <a:prstClr val="white">
                  <a:tint val="95000"/>
                </a:prstClr>
              </a:solidFill>
            </a:endParaRPr>
          </a:p>
        </p:txBody>
      </p:sp>
    </p:spTree>
    <p:extLst>
      <p:ext uri="{BB962C8B-B14F-4D97-AF65-F5344CB8AC3E}">
        <p14:creationId xmlns:p14="http://schemas.microsoft.com/office/powerpoint/2010/main" val="2495750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44624"/>
            <a:ext cx="8229600" cy="1440160"/>
          </a:xfrm>
        </p:spPr>
        <p:txBody>
          <a:bodyPr>
            <a:noAutofit/>
          </a:bodyPr>
          <a:lstStyle/>
          <a:p>
            <a:r>
              <a:rPr lang="fr-FR" sz="4000" dirty="0"/>
              <a:t>Place à la négociation.. Et à la légitimité!</a:t>
            </a:r>
            <a:endParaRPr lang="fr-FR" sz="2400" dirty="0"/>
          </a:p>
        </p:txBody>
      </p:sp>
      <p:sp>
        <p:nvSpPr>
          <p:cNvPr id="3" name="Espace réservé du contenu 2"/>
          <p:cNvSpPr>
            <a:spLocks noGrp="1"/>
          </p:cNvSpPr>
          <p:nvPr>
            <p:ph idx="1"/>
          </p:nvPr>
        </p:nvSpPr>
        <p:spPr/>
        <p:txBody>
          <a:bodyPr>
            <a:normAutofit fontScale="47500" lnSpcReduction="20000"/>
          </a:bodyPr>
          <a:lstStyle/>
          <a:p>
            <a:pPr algn="just">
              <a:buFont typeface="Wingdings" panose="05000000000000000000" pitchFamily="2" charset="2"/>
              <a:buChar char="§"/>
            </a:pPr>
            <a:r>
              <a:rPr lang="fr-FR" sz="5200" b="1" dirty="0">
                <a:solidFill>
                  <a:schemeClr val="tx1"/>
                </a:solidFill>
                <a:effectLst>
                  <a:outerShdw blurRad="38100" dist="38100" dir="2700000" algn="tl">
                    <a:srgbClr val="000000">
                      <a:alpha val="43137"/>
                    </a:srgbClr>
                  </a:outerShdw>
                </a:effectLst>
              </a:rPr>
              <a:t>L’accord d’entreprise majoritaire</a:t>
            </a:r>
            <a:r>
              <a:rPr lang="fr-FR" sz="5200" dirty="0"/>
              <a:t>: validité de l’accord soumise à signature des OS représentatives ayant recueilli plus de </a:t>
            </a:r>
            <a:r>
              <a:rPr lang="fr-FR" sz="5200" b="1" dirty="0">
                <a:effectLst>
                  <a:outerShdw blurRad="38100" dist="38100" dir="2700000" algn="tl">
                    <a:srgbClr val="000000">
                      <a:alpha val="43137"/>
                    </a:srgbClr>
                  </a:outerShdw>
                </a:effectLst>
              </a:rPr>
              <a:t>50%</a:t>
            </a:r>
            <a:r>
              <a:rPr lang="fr-FR" sz="5200" dirty="0"/>
              <a:t> des suffrages exprimés en faveur d’une organisation syndicale représentative (et non plus de tous les suffrages exprimés);</a:t>
            </a:r>
          </a:p>
          <a:p>
            <a:pPr algn="just">
              <a:buFont typeface="Wingdings" panose="05000000000000000000" pitchFamily="2" charset="2"/>
              <a:buChar char="§"/>
            </a:pPr>
            <a:endParaRPr lang="fr-FR" sz="5200" dirty="0"/>
          </a:p>
          <a:p>
            <a:pPr algn="just">
              <a:buFont typeface="Wingdings" panose="05000000000000000000" pitchFamily="2" charset="2"/>
              <a:buChar char="§"/>
            </a:pPr>
            <a:r>
              <a:rPr lang="fr-FR" sz="5200" b="1" dirty="0">
                <a:solidFill>
                  <a:schemeClr val="tx1"/>
                </a:solidFill>
                <a:effectLst>
                  <a:outerShdw blurRad="38100" dist="38100" dir="2700000" algn="tl">
                    <a:srgbClr val="000000">
                      <a:alpha val="43137"/>
                    </a:srgbClr>
                  </a:outerShdw>
                </a:effectLst>
              </a:rPr>
              <a:t>La validation de l’accord minoritaire par référendum</a:t>
            </a:r>
            <a:r>
              <a:rPr lang="fr-FR" sz="5200" dirty="0">
                <a:solidFill>
                  <a:schemeClr val="tx1"/>
                </a:solidFill>
                <a:effectLst>
                  <a:outerShdw blurRad="38100" dist="38100" dir="2700000" algn="tl">
                    <a:srgbClr val="000000">
                      <a:alpha val="43137"/>
                    </a:srgbClr>
                  </a:outerShdw>
                </a:effectLst>
              </a:rPr>
              <a:t> </a:t>
            </a:r>
            <a:r>
              <a:rPr lang="fr-FR" sz="5200" dirty="0"/>
              <a:t>: </a:t>
            </a:r>
            <a:r>
              <a:rPr lang="fr-FR" sz="5200" u="sng" dirty="0"/>
              <a:t>les signataires </a:t>
            </a:r>
            <a:r>
              <a:rPr lang="fr-FR" sz="5200" dirty="0"/>
              <a:t>disposant d’au moins </a:t>
            </a:r>
            <a:r>
              <a:rPr lang="fr-FR" sz="5200" b="1" dirty="0">
                <a:effectLst>
                  <a:outerShdw blurRad="38100" dist="38100" dir="2700000" algn="tl">
                    <a:srgbClr val="000000">
                      <a:alpha val="43137"/>
                    </a:srgbClr>
                  </a:outerShdw>
                </a:effectLst>
              </a:rPr>
              <a:t>30%</a:t>
            </a:r>
            <a:r>
              <a:rPr lang="fr-FR" sz="5200" dirty="0"/>
              <a:t> des suffrages, peuvent demander un referendum qui devra être organisé dans un délai maximal de 2 mois.  </a:t>
            </a:r>
          </a:p>
          <a:p>
            <a:pPr lvl="1" algn="just">
              <a:buFont typeface="Wingdings" panose="05000000000000000000" pitchFamily="2" charset="2"/>
              <a:buChar char="§"/>
            </a:pPr>
            <a:r>
              <a:rPr lang="fr-FR" sz="4300" dirty="0"/>
              <a:t>Sa validité sera soumise à la majorité des suffrages exprimés.  </a:t>
            </a:r>
          </a:p>
          <a:p>
            <a:pPr lvl="1" algn="just">
              <a:buFont typeface="Wingdings" panose="05000000000000000000" pitchFamily="2" charset="2"/>
              <a:buChar char="§"/>
            </a:pPr>
            <a:r>
              <a:rPr lang="fr-FR" sz="4300" dirty="0"/>
              <a:t>Seuls les syndicats signataires ont la faculté de demander un référendum et non l’employeur.</a:t>
            </a:r>
          </a:p>
          <a:p>
            <a:pPr lvl="1" algn="just">
              <a:buFont typeface="Wingdings" panose="05000000000000000000" pitchFamily="2" charset="2"/>
              <a:buChar char="§"/>
            </a:pPr>
            <a:r>
              <a:rPr lang="fr-FR" sz="4300" dirty="0"/>
              <a:t>La demande est formulée dans le mois qui suit la conclusion de l’accord.</a:t>
            </a:r>
          </a:p>
          <a:p>
            <a:pPr lvl="1" algn="just">
              <a:buFont typeface="Wingdings" panose="05000000000000000000" pitchFamily="2" charset="2"/>
              <a:buChar char="§"/>
            </a:pPr>
            <a:r>
              <a:rPr lang="fr-FR" sz="4300" dirty="0"/>
              <a:t>Validation de l’accord par la majorité des suffrages exprimés.</a:t>
            </a:r>
          </a:p>
          <a:p>
            <a:pPr lvl="1" algn="just">
              <a:buFont typeface="Wingdings" panose="05000000000000000000" pitchFamily="2" charset="2"/>
              <a:buChar char="§"/>
            </a:pPr>
            <a:endParaRPr lang="fr-FR" sz="4300" dirty="0"/>
          </a:p>
          <a:p>
            <a:pPr lvl="2"/>
            <a:endParaRPr lang="fr-FR" sz="3700" dirty="0"/>
          </a:p>
          <a:p>
            <a:pPr algn="just">
              <a:buFont typeface="Wingdings" panose="05000000000000000000" pitchFamily="2" charset="2"/>
              <a:buChar char="§"/>
            </a:pPr>
            <a:endParaRPr lang="fr-FR" sz="5600" dirty="0"/>
          </a:p>
          <a:p>
            <a:pPr lvl="1" algn="just">
              <a:buFont typeface="Wingdings" panose="05000000000000000000" pitchFamily="2" charset="2"/>
              <a:buChar char="§"/>
            </a:pPr>
            <a:endParaRPr lang="fr-FR" sz="5200" dirty="0"/>
          </a:p>
        </p:txBody>
      </p:sp>
      <p:sp>
        <p:nvSpPr>
          <p:cNvPr id="4" name="Espace réservé de la date 3"/>
          <p:cNvSpPr>
            <a:spLocks noGrp="1"/>
          </p:cNvSpPr>
          <p:nvPr>
            <p:ph type="dt" sz="half" idx="10"/>
          </p:nvPr>
        </p:nvSpPr>
        <p:spPr/>
        <p:txBody>
          <a:bodyPr/>
          <a:lstStyle/>
          <a:p>
            <a:r>
              <a:rPr lang="fr-FR" dirty="0">
                <a:solidFill>
                  <a:prstClr val="white">
                    <a:tint val="95000"/>
                  </a:prstClr>
                </a:solidFill>
              </a:rPr>
              <a:t>24 novembre 2016</a:t>
            </a: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2</a:t>
            </a:fld>
            <a:endParaRPr lang="fr-FR">
              <a:solidFill>
                <a:prstClr val="white">
                  <a:tint val="95000"/>
                </a:prstClr>
              </a:solidFill>
            </a:endParaRPr>
          </a:p>
        </p:txBody>
      </p:sp>
    </p:spTree>
    <p:extLst>
      <p:ext uri="{BB962C8B-B14F-4D97-AF65-F5344CB8AC3E}">
        <p14:creationId xmlns:p14="http://schemas.microsoft.com/office/powerpoint/2010/main" val="13352551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Le harcèlement : </a:t>
            </a:r>
            <a:r>
              <a:rPr lang="fr-FR" sz="3600" dirty="0"/>
              <a:t>Risque d’inflation ?</a:t>
            </a:r>
          </a:p>
        </p:txBody>
      </p:sp>
      <p:sp>
        <p:nvSpPr>
          <p:cNvPr id="3" name="Espace réservé du contenu 2"/>
          <p:cNvSpPr>
            <a:spLocks noGrp="1"/>
          </p:cNvSpPr>
          <p:nvPr>
            <p:ph idx="1"/>
          </p:nvPr>
        </p:nvSpPr>
        <p:spPr/>
        <p:txBody>
          <a:bodyPr>
            <a:normAutofit fontScale="47500" lnSpcReduction="20000"/>
          </a:bodyPr>
          <a:lstStyle/>
          <a:p>
            <a:pPr marL="118872" indent="0" algn="just">
              <a:buNone/>
            </a:pPr>
            <a:r>
              <a:rPr lang="fr-FR" b="1" dirty="0"/>
              <a:t>	</a:t>
            </a:r>
            <a:r>
              <a:rPr lang="fr-FR" b="1" i="1" dirty="0"/>
              <a:t>Les députés ont introduit un nouveau chapitre (1</a:t>
            </a:r>
            <a:r>
              <a:rPr lang="fr-FR" b="1" i="1" baseline="30000" dirty="0"/>
              <a:t>er</a:t>
            </a:r>
            <a:r>
              <a:rPr lang="fr-FR" b="1" i="1" dirty="0"/>
              <a:t> bis), intitulé « Renforcer la lutte 	contre les discriminations, le harcèlement sexuel et les agissements sexistes ».</a:t>
            </a:r>
            <a:endParaRPr lang="fr-FR" b="1" i="1" u="sng" dirty="0"/>
          </a:p>
          <a:p>
            <a:pPr algn="just">
              <a:buFont typeface="Wingdings" panose="05000000000000000000" pitchFamily="2" charset="2"/>
              <a:buChar char="q"/>
            </a:pPr>
            <a:endParaRPr lang="fr-FR" b="1" u="sng" dirty="0"/>
          </a:p>
          <a:p>
            <a:pPr algn="just">
              <a:buFont typeface="Wingdings" panose="05000000000000000000" pitchFamily="2" charset="2"/>
              <a:buChar char="q"/>
            </a:pPr>
            <a:r>
              <a:rPr lang="fr-FR" b="1" u="sng" dirty="0"/>
              <a:t>Allègement de la preuve en matière de harcèlement</a:t>
            </a:r>
            <a:r>
              <a:rPr lang="fr-FR" b="1" dirty="0"/>
              <a:t> : </a:t>
            </a:r>
          </a:p>
          <a:p>
            <a:pPr marL="118872" indent="0" algn="just">
              <a:buNone/>
            </a:pPr>
            <a:endParaRPr lang="fr-FR" dirty="0"/>
          </a:p>
          <a:p>
            <a:pPr lvl="1" algn="just">
              <a:buFont typeface="Wingdings" panose="05000000000000000000" pitchFamily="2" charset="2"/>
              <a:buChar char="§"/>
            </a:pPr>
            <a:r>
              <a:rPr lang="fr-FR" dirty="0"/>
              <a:t>L’article 1154-1 du code du travail est modifié : </a:t>
            </a:r>
            <a:r>
              <a:rPr lang="fr-FR" b="1" dirty="0"/>
              <a:t>le salarié n’a plus à « </a:t>
            </a:r>
            <a:r>
              <a:rPr lang="fr-FR" b="1" i="1" dirty="0"/>
              <a:t>établir des faits qui permettent de présumer</a:t>
            </a:r>
            <a:r>
              <a:rPr lang="fr-FR" dirty="0"/>
              <a:t> » mais </a:t>
            </a:r>
            <a:r>
              <a:rPr lang="fr-FR" b="1" dirty="0"/>
              <a:t>doit seulement</a:t>
            </a:r>
            <a:r>
              <a:rPr lang="fr-FR" dirty="0">
                <a:solidFill>
                  <a:schemeClr val="tx1"/>
                </a:solidFill>
              </a:rPr>
              <a:t> «  </a:t>
            </a:r>
            <a:r>
              <a:rPr lang="fr-FR" b="1" i="1" dirty="0">
                <a:solidFill>
                  <a:schemeClr val="tx1"/>
                </a:solidFill>
              </a:rPr>
              <a:t>présenter des éléments de fait laissant supposer</a:t>
            </a:r>
            <a:r>
              <a:rPr lang="fr-FR" dirty="0"/>
              <a:t> » un harcèlement.  </a:t>
            </a:r>
          </a:p>
          <a:p>
            <a:pPr lvl="1" algn="just"/>
            <a:endParaRPr lang="fr-FR" dirty="0"/>
          </a:p>
          <a:p>
            <a:pPr algn="just">
              <a:buFont typeface="Wingdings" panose="05000000000000000000" pitchFamily="2" charset="2"/>
              <a:buChar char="q"/>
            </a:pPr>
            <a:r>
              <a:rPr lang="fr-FR" b="1" u="sng" dirty="0"/>
              <a:t>L’entrée des agissements sexistes au coté du harcèlement</a:t>
            </a:r>
            <a:r>
              <a:rPr lang="fr-FR" dirty="0"/>
              <a:t>:</a:t>
            </a:r>
          </a:p>
          <a:p>
            <a:pPr algn="just">
              <a:buFont typeface="Wingdings" panose="05000000000000000000" pitchFamily="2" charset="2"/>
              <a:buChar char="q"/>
            </a:pPr>
            <a:endParaRPr lang="fr-FR" dirty="0"/>
          </a:p>
          <a:p>
            <a:pPr lvl="1" algn="just">
              <a:buFont typeface="Wingdings" panose="05000000000000000000" pitchFamily="2" charset="2"/>
              <a:buChar char="§"/>
            </a:pPr>
            <a:r>
              <a:rPr lang="fr-FR" dirty="0"/>
              <a:t>Les agissements sexistes ont fait leur entrée avec la Loi Rebsamen du17 août 2015 :  «  N</a:t>
            </a:r>
            <a:r>
              <a:rPr lang="fr-FR" i="1" dirty="0"/>
              <a:t>ul ne doit subir d'agissement sexiste, défini comme </a:t>
            </a:r>
            <a:r>
              <a:rPr lang="fr-FR" b="1" i="1" dirty="0"/>
              <a:t>tout agissement lié au sexe d'une personne, ayant pour objet ou pour effet de porter atteinte à sa dignité ou de créer un environnement intimidant, hostile, dégradant, humiliant ou offensant. </a:t>
            </a:r>
            <a:r>
              <a:rPr lang="fr-FR" i="1" dirty="0"/>
              <a:t>» </a:t>
            </a:r>
            <a:r>
              <a:rPr lang="fr-FR" dirty="0"/>
              <a:t> ( art. L.1142-2-1 code du travail).</a:t>
            </a:r>
          </a:p>
          <a:p>
            <a:pPr marL="457200" lvl="1" indent="0" algn="just">
              <a:buNone/>
            </a:pPr>
            <a:endParaRPr lang="fr-FR" dirty="0"/>
          </a:p>
          <a:p>
            <a:pPr lvl="1" algn="just">
              <a:buFont typeface="Wingdings" panose="05000000000000000000" pitchFamily="2" charset="2"/>
              <a:buChar char="§"/>
            </a:pPr>
            <a:r>
              <a:rPr lang="fr-FR" dirty="0"/>
              <a:t>La loi El Khomri entend leur donner une </a:t>
            </a:r>
            <a:r>
              <a:rPr lang="fr-FR" u="sng" dirty="0"/>
              <a:t>place égale à celle du harcèlement</a:t>
            </a:r>
            <a:r>
              <a:rPr lang="fr-FR" dirty="0"/>
              <a:t> puisque ces dispositions devront être rappelées: </a:t>
            </a:r>
          </a:p>
          <a:p>
            <a:pPr lvl="2" algn="just"/>
            <a:r>
              <a:rPr lang="fr-FR" sz="3200" dirty="0"/>
              <a:t>Dans le </a:t>
            </a:r>
            <a:r>
              <a:rPr lang="fr-FR" sz="3200" b="1" dirty="0">
                <a:solidFill>
                  <a:schemeClr val="tx1"/>
                </a:solidFill>
              </a:rPr>
              <a:t>règlement intérieur </a:t>
            </a:r>
            <a:r>
              <a:rPr lang="fr-FR" sz="3200" dirty="0"/>
              <a:t>(avec les dispositions relatives au harcèlement), </a:t>
            </a:r>
          </a:p>
          <a:p>
            <a:pPr lvl="2" algn="just"/>
            <a:r>
              <a:rPr lang="fr-FR" sz="3200" dirty="0"/>
              <a:t>Dans les dispositions relatives à </a:t>
            </a:r>
            <a:r>
              <a:rPr lang="fr-FR" sz="3200" b="1" dirty="0">
                <a:solidFill>
                  <a:schemeClr val="tx1"/>
                </a:solidFill>
              </a:rPr>
              <a:t>l’obligation de prévention </a:t>
            </a:r>
            <a:r>
              <a:rPr lang="fr-FR" sz="3200" dirty="0"/>
              <a:t>(art. L4121-2),</a:t>
            </a:r>
          </a:p>
          <a:p>
            <a:pPr lvl="2" algn="just"/>
            <a:r>
              <a:rPr lang="fr-FR" sz="3200" dirty="0"/>
              <a:t>Ainsi que dans les </a:t>
            </a:r>
            <a:r>
              <a:rPr lang="fr-FR" sz="3200" b="1" dirty="0">
                <a:solidFill>
                  <a:schemeClr val="tx1"/>
                </a:solidFill>
              </a:rPr>
              <a:t>missions du CHSCT </a:t>
            </a:r>
            <a:r>
              <a:rPr lang="fr-FR" sz="3200" dirty="0"/>
              <a:t>et les actions de prévention qu’il peut proposer (art. L4612-3)</a:t>
            </a:r>
          </a:p>
          <a:p>
            <a:pPr lvl="1"/>
            <a:endParaRPr lang="fr-FR" dirty="0"/>
          </a:p>
          <a:p>
            <a:pPr lvl="1"/>
            <a:endParaRPr lang="fr-FR" dirty="0"/>
          </a:p>
          <a:p>
            <a:endParaRPr lang="fr-FR" dirty="0"/>
          </a:p>
        </p:txBody>
      </p:sp>
      <p:sp>
        <p:nvSpPr>
          <p:cNvPr id="4" name="Espace réservé de la date 3"/>
          <p:cNvSpPr>
            <a:spLocks noGrp="1"/>
          </p:cNvSpPr>
          <p:nvPr>
            <p:ph type="dt" sz="half" idx="10"/>
          </p:nvPr>
        </p:nvSpPr>
        <p:spPr/>
        <p:txBody>
          <a:bodyPr/>
          <a:lstStyle/>
          <a:p>
            <a:fld id="{7FE684C6-7DF3-4671-9D9A-DBF5231C48F6}" type="datetime1">
              <a:rPr lang="fr-FR" smtClean="0">
                <a:solidFill>
                  <a:prstClr val="white">
                    <a:tint val="95000"/>
                  </a:prstClr>
                </a:solidFill>
              </a:rPr>
              <a:pPr/>
              <a:t>24/11/16</a:t>
            </a:fld>
            <a:endParaRPr lang="fr-FR" dirty="0">
              <a:solidFill>
                <a:prstClr val="white">
                  <a:tint val="95000"/>
                </a:prstClr>
              </a:solidFill>
            </a:endParaRP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20</a:t>
            </a:fld>
            <a:endParaRPr lang="fr-FR">
              <a:solidFill>
                <a:prstClr val="white">
                  <a:tint val="95000"/>
                </a:prstClr>
              </a:solidFill>
            </a:endParaRPr>
          </a:p>
        </p:txBody>
      </p:sp>
      <p:sp>
        <p:nvSpPr>
          <p:cNvPr id="7" name="Flèche droite 6"/>
          <p:cNvSpPr/>
          <p:nvPr/>
        </p:nvSpPr>
        <p:spPr>
          <a:xfrm>
            <a:off x="935588" y="1908088"/>
            <a:ext cx="288032" cy="242316"/>
          </a:xfrm>
          <a:prstGeom prst="rightArrow">
            <a:avLst/>
          </a:prstGeom>
          <a:solidFill>
            <a:schemeClr val="tx1"/>
          </a:solidFill>
          <a:ln>
            <a:solidFill>
              <a:schemeClr val="bg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4464164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Travail illégal :  </a:t>
            </a:r>
            <a:r>
              <a:rPr lang="fr-FR" sz="3600" dirty="0"/>
              <a:t>Toujours plus de sévérité</a:t>
            </a:r>
            <a:endParaRPr lang="fr-FR" dirty="0"/>
          </a:p>
        </p:txBody>
      </p:sp>
      <p:sp>
        <p:nvSpPr>
          <p:cNvPr id="3" name="Espace réservé du contenu 2"/>
          <p:cNvSpPr>
            <a:spLocks noGrp="1"/>
          </p:cNvSpPr>
          <p:nvPr>
            <p:ph idx="1"/>
          </p:nvPr>
        </p:nvSpPr>
        <p:spPr/>
        <p:txBody>
          <a:bodyPr>
            <a:normAutofit fontScale="25000" lnSpcReduction="20000"/>
          </a:bodyPr>
          <a:lstStyle/>
          <a:p>
            <a:pPr marL="360000" lvl="1" algn="just">
              <a:lnSpc>
                <a:spcPct val="120000"/>
              </a:lnSpc>
              <a:buFont typeface="Wingdings" panose="05000000000000000000" pitchFamily="2" charset="2"/>
              <a:buChar char="q"/>
            </a:pPr>
            <a:r>
              <a:rPr lang="fr-FR" sz="6400" b="1" u="sng" dirty="0"/>
              <a:t>Déclaration de détachement renforcée</a:t>
            </a:r>
            <a:r>
              <a:rPr lang="fr-FR" sz="6400" dirty="0"/>
              <a:t>: </a:t>
            </a:r>
            <a:endParaRPr lang="fr-FR" sz="5600" dirty="0"/>
          </a:p>
          <a:p>
            <a:pPr marL="720000" lvl="2" indent="-360000" algn="just">
              <a:lnSpc>
                <a:spcPct val="120000"/>
              </a:lnSpc>
              <a:buFont typeface="Wingdings" panose="05000000000000000000" pitchFamily="2" charset="2"/>
              <a:buChar char="§"/>
            </a:pPr>
            <a:r>
              <a:rPr lang="fr-FR" sz="5200" dirty="0"/>
              <a:t>Extension de l’ </a:t>
            </a:r>
            <a:r>
              <a:rPr lang="fr-FR" sz="5200" b="1" dirty="0">
                <a:solidFill>
                  <a:schemeClr val="tx1"/>
                </a:solidFill>
              </a:rPr>
              <a:t>obligation de vigilance </a:t>
            </a:r>
            <a:r>
              <a:rPr lang="fr-FR" sz="5200" dirty="0"/>
              <a:t>du </a:t>
            </a:r>
            <a:r>
              <a:rPr lang="fr-FR" sz="5200" b="1" dirty="0"/>
              <a:t>donneur d’ordre ou maitre d’ouvrage </a:t>
            </a:r>
            <a:r>
              <a:rPr lang="fr-FR" sz="5200" dirty="0"/>
              <a:t>à </a:t>
            </a:r>
            <a:r>
              <a:rPr lang="fr-FR" sz="5200" b="1" dirty="0">
                <a:solidFill>
                  <a:schemeClr val="tx1"/>
                </a:solidFill>
              </a:rPr>
              <a:t>toute la chaîne de sous-traitance</a:t>
            </a:r>
            <a:r>
              <a:rPr lang="fr-FR" sz="5200" b="1" dirty="0"/>
              <a:t>.  </a:t>
            </a:r>
          </a:p>
          <a:p>
            <a:pPr marL="720000" lvl="2" indent="-360000" algn="just">
              <a:lnSpc>
                <a:spcPct val="110000"/>
              </a:lnSpc>
              <a:buFont typeface="Wingdings" panose="05000000000000000000" pitchFamily="2" charset="2"/>
              <a:buChar char="§"/>
            </a:pPr>
            <a:r>
              <a:rPr lang="fr-FR" sz="5200" dirty="0"/>
              <a:t>Le maitre de l’ouvrage n’est plus </a:t>
            </a:r>
            <a:r>
              <a:rPr lang="fr-FR" sz="5200" b="1" dirty="0"/>
              <a:t>tenu de vérifier </a:t>
            </a:r>
            <a:r>
              <a:rPr lang="fr-FR" sz="5200" dirty="0"/>
              <a:t>uniquement </a:t>
            </a:r>
            <a:r>
              <a:rPr lang="fr-FR" sz="5200" b="1" dirty="0"/>
              <a:t>la régularité </a:t>
            </a:r>
            <a:r>
              <a:rPr lang="fr-FR" sz="5200" dirty="0"/>
              <a:t>de son co-contractant, le donneur d’ordre, mais également des co-contractants de ce dernier, s’il avait connaissance de la sous-traitance et l’a acceptée et ce, </a:t>
            </a:r>
            <a:r>
              <a:rPr lang="fr-FR" sz="5200" b="1" dirty="0">
                <a:solidFill>
                  <a:schemeClr val="tx1"/>
                </a:solidFill>
              </a:rPr>
              <a:t>y compris pour les formalités de détachement concernant les entreprises de travail temporaire étrangères</a:t>
            </a:r>
            <a:r>
              <a:rPr lang="fr-FR" sz="5200" dirty="0">
                <a:solidFill>
                  <a:schemeClr val="tx1"/>
                </a:solidFill>
              </a:rPr>
              <a:t>.  </a:t>
            </a:r>
          </a:p>
          <a:p>
            <a:pPr marL="1045800" lvl="2" indent="-685800" algn="just">
              <a:lnSpc>
                <a:spcPct val="110000"/>
              </a:lnSpc>
              <a:buFont typeface="Wingdings" panose="05000000000000000000" pitchFamily="2" charset="2"/>
              <a:buChar char="Ø"/>
            </a:pPr>
            <a:r>
              <a:rPr lang="fr-FR" sz="5200" u="sng" dirty="0"/>
              <a:t>A noter</a:t>
            </a:r>
            <a:r>
              <a:rPr lang="fr-FR" sz="5200" dirty="0"/>
              <a:t> : </a:t>
            </a:r>
            <a:r>
              <a:rPr lang="es-ES" sz="4800" dirty="0"/>
              <a:t>l’employeur des salariés </a:t>
            </a:r>
            <a:r>
              <a:rPr lang="es-ES" sz="4800" dirty="0" err="1"/>
              <a:t>détachés</a:t>
            </a:r>
            <a:r>
              <a:rPr lang="es-ES" sz="4800" dirty="0"/>
              <a:t> </a:t>
            </a:r>
            <a:r>
              <a:rPr lang="es-ES" sz="4800" dirty="0" err="1"/>
              <a:t>devra</a:t>
            </a:r>
            <a:r>
              <a:rPr lang="es-ES" sz="4800" dirty="0"/>
              <a:t> acquitter une </a:t>
            </a:r>
            <a:r>
              <a:rPr lang="es-ES" sz="4800" b="1" dirty="0"/>
              <a:t>contribution forfaitaire </a:t>
            </a:r>
            <a:r>
              <a:rPr lang="es-ES" sz="4800" dirty="0"/>
              <a:t>destinée à </a:t>
            </a:r>
            <a:r>
              <a:rPr lang="es-ES" sz="4800" b="1" dirty="0"/>
              <a:t>compenser les coûts liés à la dématérialisation des déclarations </a:t>
            </a:r>
            <a:r>
              <a:rPr lang="es-ES" sz="4800" dirty="0"/>
              <a:t>de détachement d’un montant maximal de </a:t>
            </a:r>
            <a:r>
              <a:rPr lang="es-ES" sz="4800" b="1" dirty="0">
                <a:solidFill>
                  <a:schemeClr val="tx1"/>
                </a:solidFill>
              </a:rPr>
              <a:t>50 €</a:t>
            </a:r>
            <a:r>
              <a:rPr lang="es-ES" sz="4800" dirty="0">
                <a:solidFill>
                  <a:schemeClr val="tx1"/>
                </a:solidFill>
              </a:rPr>
              <a:t>.</a:t>
            </a:r>
            <a:endParaRPr lang="fr-FR" sz="4800" dirty="0">
              <a:solidFill>
                <a:schemeClr val="tx1"/>
              </a:solidFill>
            </a:endParaRPr>
          </a:p>
          <a:p>
            <a:pPr marL="768096" lvl="2" indent="0" algn="just">
              <a:lnSpc>
                <a:spcPct val="120000"/>
              </a:lnSpc>
              <a:buNone/>
            </a:pPr>
            <a:endParaRPr lang="fr-FR" sz="1200" dirty="0"/>
          </a:p>
          <a:p>
            <a:pPr marL="360000" lvl="1" algn="just">
              <a:lnSpc>
                <a:spcPct val="120000"/>
              </a:lnSpc>
              <a:buFont typeface="Wingdings" panose="05000000000000000000" pitchFamily="2" charset="2"/>
              <a:buChar char="q"/>
            </a:pPr>
            <a:r>
              <a:rPr lang="fr-FR" sz="6400" b="1" u="sng" dirty="0"/>
              <a:t>Nouvelle sanction</a:t>
            </a:r>
            <a:r>
              <a:rPr lang="fr-FR" sz="6400" dirty="0"/>
              <a:t>: </a:t>
            </a:r>
          </a:p>
          <a:p>
            <a:pPr marL="720000" lvl="2" indent="-360000" algn="just">
              <a:lnSpc>
                <a:spcPct val="120000"/>
              </a:lnSpc>
              <a:spcBef>
                <a:spcPts val="0"/>
              </a:spcBef>
              <a:buFont typeface="Wingdings" panose="05000000000000000000" pitchFamily="2" charset="2"/>
              <a:buChar char="§"/>
            </a:pPr>
            <a:r>
              <a:rPr lang="fr-FR" sz="5200" dirty="0"/>
              <a:t>Si  l’entreprise étrangère ne remet pas de déclaration de détachement, les maîtres d’ouvrage ou donneurs d’ordres doivent envoyer à l’Inspection du travail </a:t>
            </a:r>
            <a:r>
              <a:rPr lang="fr-FR" sz="5200" b="1" dirty="0"/>
              <a:t>dans les 48h suivant le début du détachement une déclaration subsidiaire</a:t>
            </a:r>
            <a:r>
              <a:rPr lang="fr-FR" sz="5200" dirty="0"/>
              <a:t>. À défaut, l’Inspection du travail peut ordonner </a:t>
            </a:r>
            <a:r>
              <a:rPr lang="fr-FR" sz="5200" b="1" dirty="0">
                <a:solidFill>
                  <a:schemeClr val="tx1"/>
                </a:solidFill>
              </a:rPr>
              <a:t>la suspension de l’exécution de la prestation de service pour une durée d’1 mois maximum.</a:t>
            </a:r>
          </a:p>
          <a:p>
            <a:pPr marL="720000" lvl="2" indent="-360000" algn="just">
              <a:lnSpc>
                <a:spcPct val="110000"/>
              </a:lnSpc>
              <a:spcBef>
                <a:spcPts val="0"/>
              </a:spcBef>
              <a:buFont typeface="Wingdings" panose="05000000000000000000" pitchFamily="2" charset="2"/>
              <a:buChar char="§"/>
            </a:pPr>
            <a:r>
              <a:rPr lang="fr-FR" sz="5200" dirty="0"/>
              <a:t>Sanction </a:t>
            </a:r>
            <a:r>
              <a:rPr lang="fr-FR" sz="5200" b="1" dirty="0"/>
              <a:t>cumulable avec l’amende administrative de 2000€ par salarié détaché, plafonnée à 500000€.</a:t>
            </a:r>
          </a:p>
          <a:p>
            <a:pPr marL="720000" lvl="2" indent="-360000" algn="just">
              <a:lnSpc>
                <a:spcPct val="110000"/>
              </a:lnSpc>
              <a:spcBef>
                <a:spcPts val="0"/>
              </a:spcBef>
              <a:buFont typeface="Wingdings" panose="05000000000000000000" pitchFamily="2" charset="2"/>
              <a:buChar char="§"/>
            </a:pPr>
            <a:r>
              <a:rPr lang="fr-FR" sz="5200" b="1" u="sng" dirty="0"/>
              <a:t>BTP:</a:t>
            </a:r>
            <a:r>
              <a:rPr lang="fr-FR" sz="5200" dirty="0"/>
              <a:t> la sanction </a:t>
            </a:r>
            <a:r>
              <a:rPr lang="fr-FR" sz="5200" b="1" dirty="0">
                <a:solidFill>
                  <a:schemeClr val="tx1"/>
                </a:solidFill>
              </a:rPr>
              <a:t>de fermeture du chantier </a:t>
            </a:r>
            <a:r>
              <a:rPr lang="fr-FR" sz="5200" dirty="0"/>
              <a:t>en cas de travail illégal </a:t>
            </a:r>
            <a:r>
              <a:rPr lang="fr-FR" sz="5200" b="1" dirty="0">
                <a:solidFill>
                  <a:schemeClr val="tx1"/>
                </a:solidFill>
              </a:rPr>
              <a:t>pourra s’appliquer sur tout autre chantier sur lesquels l’entreprise frauduleuse intervient</a:t>
            </a:r>
            <a:r>
              <a:rPr lang="fr-FR" sz="5200" dirty="0"/>
              <a:t> et non plus seulement sur celui où l’infraction de travail illégal a été commise. </a:t>
            </a:r>
          </a:p>
          <a:p>
            <a:pPr marL="360000" lvl="2" indent="0" algn="just">
              <a:lnSpc>
                <a:spcPct val="120000"/>
              </a:lnSpc>
              <a:spcBef>
                <a:spcPts val="0"/>
              </a:spcBef>
              <a:buNone/>
            </a:pPr>
            <a:endParaRPr lang="fr-FR" sz="400" dirty="0"/>
          </a:p>
          <a:p>
            <a:pPr marL="360000" lvl="1" algn="just">
              <a:lnSpc>
                <a:spcPct val="120000"/>
              </a:lnSpc>
              <a:buFont typeface="Wingdings" panose="05000000000000000000" pitchFamily="2" charset="2"/>
              <a:buChar char="q"/>
            </a:pPr>
            <a:r>
              <a:rPr lang="fr-FR" sz="6400" b="1" u="sng" dirty="0"/>
              <a:t>Le renforcement des moyens des agents de contrôle </a:t>
            </a:r>
            <a:r>
              <a:rPr lang="fr-FR" sz="6400" dirty="0"/>
              <a:t>:  </a:t>
            </a:r>
          </a:p>
          <a:p>
            <a:pPr marL="720000" lvl="2" indent="-360000" algn="just">
              <a:lnSpc>
                <a:spcPct val="120000"/>
              </a:lnSpc>
              <a:spcBef>
                <a:spcPts val="0"/>
              </a:spcBef>
              <a:buFont typeface="Wingdings" panose="05000000000000000000" pitchFamily="2" charset="2"/>
              <a:buChar char="§"/>
            </a:pPr>
            <a:r>
              <a:rPr lang="fr-FR" sz="5200" dirty="0"/>
              <a:t>Le </a:t>
            </a:r>
            <a:r>
              <a:rPr lang="fr-FR" sz="5200" b="1" dirty="0">
                <a:solidFill>
                  <a:schemeClr val="tx1"/>
                </a:solidFill>
              </a:rPr>
              <a:t>droit d’accès des agents de contrôle aux données relatives aux détachements</a:t>
            </a:r>
            <a:r>
              <a:rPr lang="fr-FR" sz="5200" dirty="0"/>
              <a:t>. Sont concernés l’Inspection du travail, les officiers et agents de police, les agents des impôts, des douanes, des organismes de sécurité sociale.  </a:t>
            </a:r>
          </a:p>
          <a:p>
            <a:pPr marL="720000" lvl="2" indent="-360000" algn="just">
              <a:lnSpc>
                <a:spcPct val="110000"/>
              </a:lnSpc>
              <a:spcBef>
                <a:spcPts val="0"/>
              </a:spcBef>
              <a:buFont typeface="Wingdings" panose="05000000000000000000" pitchFamily="2" charset="2"/>
              <a:buChar char="§"/>
            </a:pPr>
            <a:r>
              <a:rPr lang="fr-FR" sz="5200" b="1" dirty="0">
                <a:solidFill>
                  <a:schemeClr val="tx1"/>
                </a:solidFill>
              </a:rPr>
              <a:t>Droit des interprètes à accompagner les agents de l’Inspection du travail dans les lieux où ils exercent</a:t>
            </a:r>
            <a:r>
              <a:rPr lang="fr-FR" sz="5200" dirty="0">
                <a:solidFill>
                  <a:schemeClr val="tx1"/>
                </a:solidFill>
              </a:rPr>
              <a:t> </a:t>
            </a:r>
            <a:r>
              <a:rPr lang="fr-FR" sz="5200" dirty="0"/>
              <a:t>: lieux de travail et locaux d’hébergement. Les contrôles menés par la police ou la gendarmerie ne seraient en revanche pas concernés. </a:t>
            </a:r>
          </a:p>
        </p:txBody>
      </p:sp>
      <p:sp>
        <p:nvSpPr>
          <p:cNvPr id="4" name="Espace réservé de la date 3"/>
          <p:cNvSpPr>
            <a:spLocks noGrp="1"/>
          </p:cNvSpPr>
          <p:nvPr>
            <p:ph type="dt" sz="half" idx="10"/>
          </p:nvPr>
        </p:nvSpPr>
        <p:spPr/>
        <p:txBody>
          <a:bodyPr/>
          <a:lstStyle/>
          <a:p>
            <a:fld id="{7FE684C6-7DF3-4671-9D9A-DBF5231C48F6}" type="datetime1">
              <a:rPr lang="fr-FR" smtClean="0">
                <a:solidFill>
                  <a:prstClr val="white">
                    <a:tint val="95000"/>
                  </a:prstClr>
                </a:solidFill>
              </a:rPr>
              <a:pPr/>
              <a:t>24/11/16</a:t>
            </a:fld>
            <a:endParaRPr lang="fr-FR" dirty="0">
              <a:solidFill>
                <a:prstClr val="white">
                  <a:tint val="95000"/>
                </a:prstClr>
              </a:solidFill>
            </a:endParaRP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21</a:t>
            </a:fld>
            <a:endParaRPr lang="fr-FR">
              <a:solidFill>
                <a:prstClr val="white">
                  <a:tint val="95000"/>
                </a:prstClr>
              </a:solidFill>
            </a:endParaRPr>
          </a:p>
        </p:txBody>
      </p:sp>
    </p:spTree>
    <p:extLst>
      <p:ext uri="{BB962C8B-B14F-4D97-AF65-F5344CB8AC3E}">
        <p14:creationId xmlns:p14="http://schemas.microsoft.com/office/powerpoint/2010/main" val="100871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44624"/>
            <a:ext cx="8229600" cy="1440160"/>
          </a:xfrm>
        </p:spPr>
        <p:txBody>
          <a:bodyPr>
            <a:noAutofit/>
          </a:bodyPr>
          <a:lstStyle/>
          <a:p>
            <a:r>
              <a:rPr lang="fr-FR" sz="4000" dirty="0"/>
              <a:t>La négociation dans un maximum d’entreprises…</a:t>
            </a:r>
            <a:endParaRPr lang="fr-FR" sz="2400" dirty="0"/>
          </a:p>
        </p:txBody>
      </p:sp>
      <p:sp>
        <p:nvSpPr>
          <p:cNvPr id="3" name="Espace réservé du contenu 2"/>
          <p:cNvSpPr>
            <a:spLocks noGrp="1"/>
          </p:cNvSpPr>
          <p:nvPr>
            <p:ph idx="1"/>
          </p:nvPr>
        </p:nvSpPr>
        <p:spPr/>
        <p:txBody>
          <a:bodyPr>
            <a:normAutofit fontScale="47500" lnSpcReduction="20000"/>
          </a:bodyPr>
          <a:lstStyle/>
          <a:p>
            <a:pPr algn="just">
              <a:buFontTx/>
              <a:buChar char="-"/>
            </a:pPr>
            <a:r>
              <a:rPr lang="fr-FR" sz="3800" dirty="0"/>
              <a:t>Entreprises sans délégué syndical :</a:t>
            </a:r>
          </a:p>
          <a:p>
            <a:pPr algn="just">
              <a:buFontTx/>
              <a:buChar char="-"/>
            </a:pPr>
            <a:endParaRPr lang="fr-FR" sz="3800" dirty="0"/>
          </a:p>
          <a:p>
            <a:pPr lvl="1" algn="just">
              <a:buFontTx/>
              <a:buChar char="-"/>
            </a:pPr>
            <a:r>
              <a:rPr lang="fr-FR" sz="3800" b="1" dirty="0"/>
              <a:t>Elu mandaté </a:t>
            </a:r>
            <a:r>
              <a:rPr lang="fr-FR" sz="3800" dirty="0"/>
              <a:t>: peuvent conclure ET réviser des accords les représentants élus CE ou DUP ou instance regroupée ou, à défaut, les délégués du personnel mandatés par une OS représentative de la branche, ou à défaut nationale ou interprofessionnelle.</a:t>
            </a:r>
          </a:p>
          <a:p>
            <a:pPr lvl="1" algn="just">
              <a:buFontTx/>
              <a:buChar char="-"/>
            </a:pPr>
            <a:r>
              <a:rPr lang="fr-FR" sz="3800" dirty="0"/>
              <a:t>A défaut, </a:t>
            </a:r>
            <a:r>
              <a:rPr lang="fr-FR" sz="3800" b="1" dirty="0"/>
              <a:t>élu non mandaté</a:t>
            </a:r>
            <a:r>
              <a:rPr lang="fr-FR" sz="3800" dirty="0"/>
              <a:t>.</a:t>
            </a:r>
          </a:p>
          <a:p>
            <a:pPr lvl="1" algn="just">
              <a:buFontTx/>
              <a:buChar char="-"/>
            </a:pPr>
            <a:r>
              <a:rPr lang="fr-FR" sz="3800" dirty="0"/>
              <a:t>A défaut, un ou plusieurs </a:t>
            </a:r>
            <a:r>
              <a:rPr lang="fr-FR" sz="3800" b="1" dirty="0"/>
              <a:t>salariés non élus mandatés </a:t>
            </a:r>
            <a:r>
              <a:rPr lang="fr-FR" sz="3800" dirty="0"/>
              <a:t>par l’une des OS ci-dessus.</a:t>
            </a:r>
          </a:p>
          <a:p>
            <a:pPr marL="457200" lvl="1" indent="0" algn="just">
              <a:buNone/>
            </a:pPr>
            <a:endParaRPr lang="fr-FR" sz="3800" dirty="0"/>
          </a:p>
          <a:p>
            <a:pPr marL="457200" lvl="1" indent="0" algn="just">
              <a:buNone/>
            </a:pPr>
            <a:r>
              <a:rPr lang="fr-FR" sz="3800" dirty="0"/>
              <a:t>Le projet de décret a été transmis aux partenaires sociaux le 21 octobre dernier, il ne devrait plus tarder…</a:t>
            </a:r>
          </a:p>
          <a:p>
            <a:pPr marL="457200" lvl="1" indent="0" algn="just">
              <a:buNone/>
            </a:pPr>
            <a:endParaRPr lang="fr-FR" sz="3800" dirty="0"/>
          </a:p>
          <a:p>
            <a:pPr lvl="1" algn="just">
              <a:buFontTx/>
              <a:buChar char="-"/>
            </a:pPr>
            <a:r>
              <a:rPr lang="fr-FR" sz="3800" b="1" dirty="0"/>
              <a:t>Instance regroupée</a:t>
            </a:r>
            <a:r>
              <a:rPr lang="fr-FR" sz="3800" dirty="0"/>
              <a:t>: les entreprises d’au moins 300 salariés peuvent désormais prévoir par accord majoritaire le regroupement des DP, CE et CHSCT ou de deux de ces institutions.</a:t>
            </a:r>
          </a:p>
          <a:p>
            <a:pPr lvl="1" algn="just">
              <a:buFont typeface="Wingdings" panose="05000000000000000000" pitchFamily="2" charset="2"/>
              <a:buChar char="§"/>
            </a:pPr>
            <a:endParaRPr lang="fr-FR" sz="4300" dirty="0"/>
          </a:p>
          <a:p>
            <a:pPr marL="457200" lvl="1" indent="0" algn="just">
              <a:buNone/>
            </a:pPr>
            <a:endParaRPr lang="fr-FR" sz="4300" dirty="0"/>
          </a:p>
          <a:p>
            <a:pPr lvl="2"/>
            <a:endParaRPr lang="fr-FR" sz="3700" dirty="0"/>
          </a:p>
          <a:p>
            <a:pPr algn="just">
              <a:buFont typeface="Wingdings" panose="05000000000000000000" pitchFamily="2" charset="2"/>
              <a:buChar char="§"/>
            </a:pPr>
            <a:endParaRPr lang="fr-FR" sz="5600" dirty="0"/>
          </a:p>
          <a:p>
            <a:pPr lvl="1" algn="just">
              <a:buFont typeface="Wingdings" panose="05000000000000000000" pitchFamily="2" charset="2"/>
              <a:buChar char="§"/>
            </a:pPr>
            <a:endParaRPr lang="fr-FR" sz="5200" dirty="0"/>
          </a:p>
        </p:txBody>
      </p:sp>
      <p:sp>
        <p:nvSpPr>
          <p:cNvPr id="4" name="Espace réservé de la date 3"/>
          <p:cNvSpPr>
            <a:spLocks noGrp="1"/>
          </p:cNvSpPr>
          <p:nvPr>
            <p:ph type="dt" sz="half" idx="10"/>
          </p:nvPr>
        </p:nvSpPr>
        <p:spPr/>
        <p:txBody>
          <a:bodyPr/>
          <a:lstStyle/>
          <a:p>
            <a:r>
              <a:rPr lang="fr-FR" dirty="0">
                <a:solidFill>
                  <a:prstClr val="white">
                    <a:tint val="95000"/>
                  </a:prstClr>
                </a:solidFill>
              </a:rPr>
              <a:t>24 novembre 2016</a:t>
            </a: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3</a:t>
            </a:fld>
            <a:endParaRPr lang="fr-FR">
              <a:solidFill>
                <a:prstClr val="white">
                  <a:tint val="95000"/>
                </a:prstClr>
              </a:solidFill>
            </a:endParaRPr>
          </a:p>
        </p:txBody>
      </p:sp>
    </p:spTree>
    <p:extLst>
      <p:ext uri="{BB962C8B-B14F-4D97-AF65-F5344CB8AC3E}">
        <p14:creationId xmlns:p14="http://schemas.microsoft.com/office/powerpoint/2010/main" val="4191597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L’accord dans le temps… Un souhait de « respiration » conventionnelle!</a:t>
            </a:r>
          </a:p>
        </p:txBody>
      </p:sp>
      <p:sp>
        <p:nvSpPr>
          <p:cNvPr id="3" name="Espace réservé du contenu 2"/>
          <p:cNvSpPr>
            <a:spLocks noGrp="1"/>
          </p:cNvSpPr>
          <p:nvPr>
            <p:ph idx="1"/>
          </p:nvPr>
        </p:nvSpPr>
        <p:spPr/>
        <p:txBody>
          <a:bodyPr>
            <a:normAutofit fontScale="40000" lnSpcReduction="20000"/>
          </a:bodyPr>
          <a:lstStyle/>
          <a:p>
            <a:pPr algn="just">
              <a:buFont typeface="Wingdings" panose="05000000000000000000" pitchFamily="2" charset="2"/>
              <a:buChar char="§"/>
            </a:pPr>
            <a:r>
              <a:rPr lang="fr-FR" sz="5200" b="1" dirty="0">
                <a:solidFill>
                  <a:schemeClr val="tx1"/>
                </a:solidFill>
                <a:effectLst>
                  <a:outerShdw blurRad="38100" dist="38100" dir="2700000" algn="tl">
                    <a:srgbClr val="000000">
                      <a:alpha val="43137"/>
                    </a:srgbClr>
                  </a:outerShdw>
                </a:effectLst>
              </a:rPr>
              <a:t>Durée de l’accord </a:t>
            </a:r>
            <a:r>
              <a:rPr lang="fr-FR" sz="5200" dirty="0"/>
              <a:t>: l’accord peut toujours être conclu pour une durée déterminée ou indéterminée mais </a:t>
            </a:r>
            <a:r>
              <a:rPr lang="fr-FR" sz="5200" b="1" dirty="0"/>
              <a:t>à défaut de stipulation sur sa durée, celle-ci est fixée à 5 ans</a:t>
            </a:r>
            <a:r>
              <a:rPr lang="fr-FR" sz="5200" dirty="0"/>
              <a:t>.  </a:t>
            </a:r>
          </a:p>
          <a:p>
            <a:pPr lvl="1" algn="just"/>
            <a:r>
              <a:rPr lang="fr-FR" sz="4800" dirty="0"/>
              <a:t>Attention : un avenant révisant un accord conclu sous régime antérieur est à durée déterminée de 5 ans à défaut de stipulations.</a:t>
            </a:r>
          </a:p>
          <a:p>
            <a:pPr lvl="1" algn="just"/>
            <a:r>
              <a:rPr lang="fr-FR" sz="4800" dirty="0"/>
              <a:t>Les accords antérieurs à la publication de  la loi du 8 août 2016 restent par contre soumis à l’ancien régime juridique.</a:t>
            </a:r>
          </a:p>
          <a:p>
            <a:pPr lvl="1" algn="just"/>
            <a:r>
              <a:rPr lang="fr-FR" sz="4400" u="sng" dirty="0"/>
              <a:t>Autre nouveauté importante </a:t>
            </a:r>
            <a:r>
              <a:rPr lang="fr-FR" sz="4400" dirty="0">
                <a:solidFill>
                  <a:schemeClr val="tx1"/>
                </a:solidFill>
              </a:rPr>
              <a:t>: l’accord à durée déterminée arrivant à échéance cesse de produire ses effets.</a:t>
            </a:r>
          </a:p>
          <a:p>
            <a:pPr algn="just">
              <a:buFont typeface="Wingdings" panose="05000000000000000000" pitchFamily="2" charset="2"/>
              <a:buChar char="§"/>
            </a:pPr>
            <a:endParaRPr lang="fr-FR" sz="5200" dirty="0"/>
          </a:p>
          <a:p>
            <a:pPr algn="just">
              <a:buFont typeface="Wingdings" panose="05000000000000000000" pitchFamily="2" charset="2"/>
              <a:buChar char="§"/>
            </a:pPr>
            <a:r>
              <a:rPr lang="fr-FR" sz="5200" b="1" dirty="0">
                <a:solidFill>
                  <a:schemeClr val="tx1"/>
                </a:solidFill>
              </a:rPr>
              <a:t>La révision des accords est facilitée :  </a:t>
            </a:r>
          </a:p>
          <a:p>
            <a:pPr lvl="1" algn="just"/>
            <a:r>
              <a:rPr lang="fr-FR" sz="4800" dirty="0"/>
              <a:t>Dans le même cycle électoral, seuls les signataires représentatifs de l’accord ou les adhérents peuvent le réviser, </a:t>
            </a:r>
          </a:p>
          <a:p>
            <a:pPr lvl="1" algn="just"/>
            <a:r>
              <a:rPr lang="fr-FR" sz="4800" dirty="0"/>
              <a:t>Ensuite, tous les syndicats représentatifs dans le champs d’application de l’accord pourront engager la procédure de révision. L’accord de révision est soumis aux conditions de validité de droit commun.</a:t>
            </a:r>
          </a:p>
          <a:p>
            <a:pPr marL="118872" indent="0" algn="just">
              <a:buNone/>
            </a:pPr>
            <a:endParaRPr lang="fr-FR" sz="5200" b="1" dirty="0">
              <a:solidFill>
                <a:schemeClr val="tx1"/>
              </a:solidFill>
            </a:endParaRPr>
          </a:p>
          <a:p>
            <a:pPr marL="118872" indent="0" algn="just">
              <a:buNone/>
            </a:pPr>
            <a:endParaRPr lang="fr-FR" sz="5200" dirty="0"/>
          </a:p>
          <a:p>
            <a:pPr lvl="2"/>
            <a:endParaRPr lang="fr-FR" dirty="0"/>
          </a:p>
        </p:txBody>
      </p:sp>
      <p:sp>
        <p:nvSpPr>
          <p:cNvPr id="4" name="Espace réservé de la date 3"/>
          <p:cNvSpPr>
            <a:spLocks noGrp="1"/>
          </p:cNvSpPr>
          <p:nvPr>
            <p:ph type="dt" sz="half" idx="10"/>
          </p:nvPr>
        </p:nvSpPr>
        <p:spPr/>
        <p:txBody>
          <a:bodyPr/>
          <a:lstStyle/>
          <a:p>
            <a:fld id="{7FE684C6-7DF3-4671-9D9A-DBF5231C48F6}" type="datetime1">
              <a:rPr lang="fr-FR" smtClean="0">
                <a:solidFill>
                  <a:prstClr val="white">
                    <a:tint val="95000"/>
                  </a:prstClr>
                </a:solidFill>
              </a:rPr>
              <a:pPr/>
              <a:t>24/11/16</a:t>
            </a:fld>
            <a:endParaRPr lang="fr-FR">
              <a:solidFill>
                <a:prstClr val="white">
                  <a:tint val="95000"/>
                </a:prstClr>
              </a:solidFill>
            </a:endParaRP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4</a:t>
            </a:fld>
            <a:endParaRPr lang="fr-FR">
              <a:solidFill>
                <a:prstClr val="white">
                  <a:tint val="95000"/>
                </a:prstClr>
              </a:solidFill>
            </a:endParaRPr>
          </a:p>
        </p:txBody>
      </p:sp>
    </p:spTree>
    <p:extLst>
      <p:ext uri="{BB962C8B-B14F-4D97-AF65-F5344CB8AC3E}">
        <p14:creationId xmlns:p14="http://schemas.microsoft.com/office/powerpoint/2010/main" val="1264676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a:t>La </a:t>
            </a:r>
            <a:r>
              <a:rPr lang="en-US" dirty="0" err="1"/>
              <a:t>souplesse</a:t>
            </a:r>
            <a:r>
              <a:rPr lang="en-US" dirty="0"/>
              <a:t> des </a:t>
            </a:r>
            <a:r>
              <a:rPr lang="en-US" dirty="0" err="1"/>
              <a:t>nouvelles</a:t>
            </a:r>
            <a:r>
              <a:rPr lang="en-US" dirty="0"/>
              <a:t> </a:t>
            </a:r>
            <a:r>
              <a:rPr lang="en-US" dirty="0" err="1"/>
              <a:t>négociations</a:t>
            </a:r>
            <a:r>
              <a:rPr lang="en-US" dirty="0"/>
              <a:t>…</a:t>
            </a:r>
          </a:p>
        </p:txBody>
      </p:sp>
      <p:sp>
        <p:nvSpPr>
          <p:cNvPr id="3" name="Espace réservé du contenu 2"/>
          <p:cNvSpPr>
            <a:spLocks noGrp="1"/>
          </p:cNvSpPr>
          <p:nvPr>
            <p:ph idx="1"/>
          </p:nvPr>
        </p:nvSpPr>
        <p:spPr/>
        <p:txBody>
          <a:bodyPr>
            <a:normAutofit fontScale="92500" lnSpcReduction="20000"/>
          </a:bodyPr>
          <a:lstStyle/>
          <a:p>
            <a:pPr marL="118872" lvl="0" indent="0" algn="just">
              <a:buClr>
                <a:prstClr val="white"/>
              </a:buClr>
              <a:buNone/>
            </a:pPr>
            <a:r>
              <a:rPr lang="fr-FR" sz="1400" dirty="0">
                <a:solidFill>
                  <a:prstClr val="black"/>
                </a:solidFill>
              </a:rPr>
              <a:t>	</a:t>
            </a:r>
            <a:endParaRPr lang="fr-FR" sz="1400" b="1" i="1" dirty="0">
              <a:solidFill>
                <a:prstClr val="black"/>
              </a:solidFill>
            </a:endParaRPr>
          </a:p>
          <a:p>
            <a:pPr marL="118872" lvl="0" indent="0" algn="just">
              <a:buClr>
                <a:prstClr val="white"/>
              </a:buClr>
              <a:buNone/>
            </a:pPr>
            <a:endParaRPr lang="fr-FR" sz="1400" b="1" i="1" dirty="0">
              <a:solidFill>
                <a:prstClr val="black"/>
              </a:solidFill>
            </a:endParaRPr>
          </a:p>
          <a:p>
            <a:pPr marL="118872" lvl="0" indent="0" algn="just">
              <a:buClr>
                <a:prstClr val="white"/>
              </a:buClr>
              <a:buNone/>
            </a:pPr>
            <a:r>
              <a:rPr lang="fr-FR" sz="1400" b="1" i="1" dirty="0">
                <a:solidFill>
                  <a:prstClr val="black"/>
                </a:solidFill>
              </a:rPr>
              <a:t>           </a:t>
            </a:r>
            <a:r>
              <a:rPr lang="fr-FR" sz="2000" b="1" i="1" dirty="0">
                <a:solidFill>
                  <a:prstClr val="black"/>
                </a:solidFill>
              </a:rPr>
              <a:t>Diminuer la fréquence des négociations obligatoires:</a:t>
            </a:r>
          </a:p>
          <a:p>
            <a:pPr marL="118872" lvl="0" indent="0" algn="just">
              <a:buClr>
                <a:prstClr val="white"/>
              </a:buClr>
              <a:buNone/>
            </a:pPr>
            <a:endParaRPr lang="fr-FR" sz="2000" dirty="0">
              <a:solidFill>
                <a:prstClr val="black"/>
              </a:solidFill>
            </a:endParaRPr>
          </a:p>
          <a:p>
            <a:pPr lvl="0" algn="just">
              <a:buClr>
                <a:prstClr val="white"/>
              </a:buClr>
              <a:buFont typeface="Wingdings" panose="05000000000000000000" pitchFamily="2" charset="2"/>
              <a:buChar char="q"/>
            </a:pPr>
            <a:r>
              <a:rPr lang="fr-FR" sz="2000" dirty="0">
                <a:solidFill>
                  <a:prstClr val="black"/>
                </a:solidFill>
              </a:rPr>
              <a:t>La loi impose qu’un accord d’entreprise ou de branche définisse un </a:t>
            </a:r>
            <a:r>
              <a:rPr lang="fr-FR" sz="2000" b="1" dirty="0">
                <a:solidFill>
                  <a:prstClr val="black"/>
                </a:solidFill>
              </a:rPr>
              <a:t>calendrier de négociations obligatoires moins soutenu </a:t>
            </a:r>
            <a:r>
              <a:rPr lang="fr-FR" sz="2000" dirty="0">
                <a:solidFill>
                  <a:prstClr val="black"/>
                </a:solidFill>
              </a:rPr>
              <a:t>dans la limite de  </a:t>
            </a:r>
            <a:r>
              <a:rPr lang="fr-FR" sz="2000" b="1" dirty="0">
                <a:solidFill>
                  <a:prstClr val="white"/>
                </a:solidFill>
              </a:rPr>
              <a:t>3 ans </a:t>
            </a:r>
            <a:r>
              <a:rPr lang="fr-FR" sz="2000" dirty="0">
                <a:solidFill>
                  <a:prstClr val="black"/>
                </a:solidFill>
              </a:rPr>
              <a:t>pour les anciennes négociations annuelles, </a:t>
            </a:r>
            <a:r>
              <a:rPr lang="fr-FR" sz="2000" b="1" dirty="0">
                <a:solidFill>
                  <a:prstClr val="white"/>
                </a:solidFill>
              </a:rPr>
              <a:t>5 ans </a:t>
            </a:r>
            <a:r>
              <a:rPr lang="fr-FR" sz="2000" dirty="0">
                <a:solidFill>
                  <a:prstClr val="black"/>
                </a:solidFill>
              </a:rPr>
              <a:t>pour les anciennes négociation triennales et </a:t>
            </a:r>
            <a:r>
              <a:rPr lang="fr-FR" sz="2000" b="1" dirty="0">
                <a:solidFill>
                  <a:prstClr val="white"/>
                </a:solidFill>
              </a:rPr>
              <a:t>7 ans </a:t>
            </a:r>
            <a:r>
              <a:rPr lang="fr-FR" sz="2000" dirty="0">
                <a:solidFill>
                  <a:prstClr val="black"/>
                </a:solidFill>
              </a:rPr>
              <a:t>pour les anciennes négociations quinquennales. </a:t>
            </a:r>
          </a:p>
          <a:p>
            <a:pPr marL="118872" lvl="0" indent="0" algn="just">
              <a:buClr>
                <a:prstClr val="white"/>
              </a:buClr>
              <a:buNone/>
            </a:pPr>
            <a:endParaRPr lang="fr-FR" sz="2000" dirty="0">
              <a:solidFill>
                <a:prstClr val="black"/>
              </a:solidFill>
            </a:endParaRPr>
          </a:p>
          <a:p>
            <a:pPr lvl="0" algn="just">
              <a:buClr>
                <a:prstClr val="white"/>
              </a:buClr>
              <a:buFont typeface="Wingdings" panose="05000000000000000000" pitchFamily="2" charset="2"/>
              <a:buChar char="q"/>
            </a:pPr>
            <a:r>
              <a:rPr lang="fr-FR" sz="2000" u="sng" dirty="0">
                <a:solidFill>
                  <a:prstClr val="black"/>
                </a:solidFill>
                <a:effectLst>
                  <a:outerShdw blurRad="38100" dist="38100" dir="2700000" algn="tl">
                    <a:srgbClr val="000000">
                      <a:alpha val="43137"/>
                    </a:srgbClr>
                  </a:outerShdw>
                </a:effectLst>
              </a:rPr>
              <a:t>Limite</a:t>
            </a:r>
            <a:r>
              <a:rPr lang="fr-FR" sz="2000" dirty="0">
                <a:solidFill>
                  <a:prstClr val="black"/>
                </a:solidFill>
              </a:rPr>
              <a:t> en matière de </a:t>
            </a:r>
            <a:r>
              <a:rPr lang="fr-FR" sz="2000" b="1" dirty="0">
                <a:solidFill>
                  <a:prstClr val="black"/>
                </a:solidFill>
              </a:rPr>
              <a:t>négociation sur les salaires</a:t>
            </a:r>
            <a:r>
              <a:rPr lang="fr-FR" sz="2000" dirty="0">
                <a:solidFill>
                  <a:prstClr val="black"/>
                </a:solidFill>
              </a:rPr>
              <a:t>: une OS pourra demander une </a:t>
            </a:r>
            <a:r>
              <a:rPr lang="fr-FR" sz="2000" b="1" dirty="0">
                <a:solidFill>
                  <a:prstClr val="black"/>
                </a:solidFill>
              </a:rPr>
              <a:t>négociation anticipée qui sera immédiatement engagée.</a:t>
            </a:r>
          </a:p>
          <a:p>
            <a:pPr lvl="0" algn="just">
              <a:buClr>
                <a:prstClr val="white"/>
              </a:buClr>
              <a:buFont typeface="Wingdings" panose="05000000000000000000" pitchFamily="2" charset="2"/>
              <a:buChar char="q"/>
            </a:pPr>
            <a:endParaRPr lang="fr-FR" sz="2000" b="1" dirty="0">
              <a:solidFill>
                <a:prstClr val="black"/>
              </a:solidFill>
            </a:endParaRPr>
          </a:p>
          <a:p>
            <a:pPr marL="118872" lvl="0" indent="0" algn="just">
              <a:buClr>
                <a:prstClr val="white"/>
              </a:buClr>
              <a:buNone/>
            </a:pPr>
            <a:endParaRPr lang="fr-FR" sz="2000" b="1" dirty="0">
              <a:solidFill>
                <a:prstClr val="black"/>
              </a:solidFill>
            </a:endParaRPr>
          </a:p>
          <a:p>
            <a:pPr marL="118872" lvl="0" indent="0" algn="just">
              <a:buClr>
                <a:prstClr val="white"/>
              </a:buClr>
              <a:buNone/>
            </a:pPr>
            <a:r>
              <a:rPr lang="fr-FR" sz="2000" b="1" dirty="0">
                <a:solidFill>
                  <a:prstClr val="black"/>
                </a:solidFill>
              </a:rPr>
              <a:t>	</a:t>
            </a:r>
            <a:r>
              <a:rPr lang="fr-FR" sz="2100" dirty="0"/>
              <a:t>La </a:t>
            </a:r>
            <a:r>
              <a:rPr lang="fr-FR" sz="2100" b="1" dirty="0">
                <a:solidFill>
                  <a:schemeClr val="tx1"/>
                </a:solidFill>
              </a:rPr>
              <a:t>négociation</a:t>
            </a:r>
            <a:r>
              <a:rPr lang="fr-FR" sz="2100" dirty="0"/>
              <a:t> d’un accord de substitution peut désormais s’engager </a:t>
            </a:r>
            <a:r>
              <a:rPr lang="fr-FR" sz="2100" b="1" dirty="0">
                <a:solidFill>
                  <a:schemeClr val="tx1"/>
                </a:solidFill>
              </a:rPr>
              <a:t>dés le début du préavis précédant la dénonciation </a:t>
            </a:r>
            <a:r>
              <a:rPr lang="fr-FR" sz="2100" dirty="0"/>
              <a:t>et non plus dans les 3 mois suivant la dénonciation. Un nouvel accord peut se substituer sans délai à l’ancien !</a:t>
            </a:r>
          </a:p>
          <a:p>
            <a:pPr algn="just">
              <a:buFont typeface="Wingdings" panose="05000000000000000000" pitchFamily="2" charset="2"/>
              <a:buChar char="q"/>
            </a:pPr>
            <a:endParaRPr lang="fr-FR" sz="2100" dirty="0"/>
          </a:p>
          <a:p>
            <a:pPr>
              <a:buFont typeface="Wingdings" panose="05000000000000000000" pitchFamily="2" charset="2"/>
              <a:buChar char="q"/>
            </a:pPr>
            <a:r>
              <a:rPr lang="fr-FR" sz="2100" b="1" dirty="0"/>
              <a:t>Même régime applicable en cas de mise en cause.</a:t>
            </a:r>
          </a:p>
          <a:p>
            <a:endParaRPr lang="en-US" sz="2100" dirty="0"/>
          </a:p>
        </p:txBody>
      </p:sp>
      <p:sp>
        <p:nvSpPr>
          <p:cNvPr id="4" name="Espace réservé de la date 3"/>
          <p:cNvSpPr>
            <a:spLocks noGrp="1"/>
          </p:cNvSpPr>
          <p:nvPr>
            <p:ph type="dt" sz="half" idx="10"/>
          </p:nvPr>
        </p:nvSpPr>
        <p:spPr/>
        <p:txBody>
          <a:bodyPr/>
          <a:lstStyle/>
          <a:p>
            <a:fld id="{7FE684C6-7DF3-4671-9D9A-DBF5231C48F6}" type="datetime1">
              <a:rPr lang="fr-FR" smtClean="0">
                <a:solidFill>
                  <a:prstClr val="white">
                    <a:tint val="95000"/>
                  </a:prstClr>
                </a:solidFill>
              </a:rPr>
              <a:pPr/>
              <a:t>24/11/16</a:t>
            </a:fld>
            <a:endParaRPr lang="fr-FR">
              <a:solidFill>
                <a:prstClr val="white">
                  <a:tint val="95000"/>
                </a:prstClr>
              </a:solidFill>
            </a:endParaRP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5</a:t>
            </a:fld>
            <a:endParaRPr lang="fr-FR">
              <a:solidFill>
                <a:prstClr val="white">
                  <a:tint val="95000"/>
                </a:prstClr>
              </a:solidFill>
            </a:endParaRPr>
          </a:p>
        </p:txBody>
      </p:sp>
      <p:sp>
        <p:nvSpPr>
          <p:cNvPr id="7" name="Flèche droite 6"/>
          <p:cNvSpPr/>
          <p:nvPr/>
        </p:nvSpPr>
        <p:spPr>
          <a:xfrm>
            <a:off x="601813" y="2204864"/>
            <a:ext cx="288032" cy="242316"/>
          </a:xfrm>
          <a:prstGeom prst="rightArrow">
            <a:avLst/>
          </a:prstGeom>
          <a:solidFill>
            <a:schemeClr val="tx1"/>
          </a:solidFill>
          <a:ln>
            <a:solidFill>
              <a:schemeClr val="bg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droite 10"/>
          <p:cNvSpPr/>
          <p:nvPr/>
        </p:nvSpPr>
        <p:spPr>
          <a:xfrm>
            <a:off x="672952" y="4725144"/>
            <a:ext cx="288032" cy="242316"/>
          </a:xfrm>
          <a:prstGeom prst="rightArrow">
            <a:avLst/>
          </a:prstGeom>
          <a:solidFill>
            <a:schemeClr val="tx1"/>
          </a:solidFill>
          <a:ln>
            <a:solidFill>
              <a:schemeClr val="bg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204168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000" dirty="0"/>
              <a:t>Le conventionnel dans les cessions d’entreprise: anticiper/ sécuriser</a:t>
            </a:r>
            <a:endParaRPr lang="fr-FR" sz="2400" dirty="0"/>
          </a:p>
        </p:txBody>
      </p:sp>
      <p:sp>
        <p:nvSpPr>
          <p:cNvPr id="3" name="Espace réservé du contenu 2"/>
          <p:cNvSpPr>
            <a:spLocks noGrp="1"/>
          </p:cNvSpPr>
          <p:nvPr>
            <p:ph idx="1"/>
          </p:nvPr>
        </p:nvSpPr>
        <p:spPr/>
        <p:txBody>
          <a:bodyPr>
            <a:noAutofit/>
          </a:bodyPr>
          <a:lstStyle/>
          <a:p>
            <a:pPr marL="118872" indent="0">
              <a:buNone/>
            </a:pPr>
            <a:r>
              <a:rPr lang="fr-FR" sz="1600" b="1" dirty="0"/>
              <a:t>        </a:t>
            </a:r>
          </a:p>
          <a:p>
            <a:pPr marL="118872" indent="0">
              <a:buNone/>
            </a:pPr>
            <a:endParaRPr lang="fr-FR" sz="1600" b="1" dirty="0"/>
          </a:p>
          <a:p>
            <a:pPr marL="118872" indent="0">
              <a:buNone/>
            </a:pPr>
            <a:r>
              <a:rPr lang="fr-FR" sz="1600" b="1" dirty="0"/>
              <a:t>Sécurisation des processus de restructuration : </a:t>
            </a:r>
            <a:r>
              <a:rPr lang="fr-FR" sz="1600" dirty="0"/>
              <a:t> </a:t>
            </a:r>
            <a:r>
              <a:rPr lang="fr-FR" sz="1600" u="sng" dirty="0"/>
              <a:t>La loi prévoit deux types d’accords </a:t>
            </a:r>
            <a:r>
              <a:rPr lang="fr-FR" sz="1600" dirty="0"/>
              <a:t>: </a:t>
            </a:r>
          </a:p>
          <a:p>
            <a:pPr marL="118872" indent="0">
              <a:buNone/>
            </a:pPr>
            <a:endParaRPr lang="fr-FR" sz="1600" dirty="0"/>
          </a:p>
          <a:p>
            <a:pPr lvl="2" algn="just">
              <a:buFont typeface="Wingdings" panose="05000000000000000000" pitchFamily="2" charset="2"/>
              <a:buChar char="Ø"/>
            </a:pPr>
            <a:r>
              <a:rPr lang="fr-FR" sz="1600" dirty="0"/>
              <a:t>Des </a:t>
            </a:r>
            <a:r>
              <a:rPr lang="fr-FR" sz="1600" b="1" dirty="0">
                <a:solidFill>
                  <a:schemeClr val="tx1"/>
                </a:solidFill>
                <a:effectLst>
                  <a:outerShdw blurRad="38100" dist="38100" dir="2700000" algn="tl">
                    <a:srgbClr val="000000">
                      <a:alpha val="43137"/>
                    </a:srgbClr>
                  </a:outerShdw>
                </a:effectLst>
              </a:rPr>
              <a:t>Accords anticipés de transition</a:t>
            </a:r>
            <a:r>
              <a:rPr lang="fr-FR" sz="1600" dirty="0">
                <a:effectLst>
                  <a:outerShdw blurRad="38100" dist="38100" dir="2700000" algn="tl">
                    <a:srgbClr val="000000">
                      <a:alpha val="43137"/>
                    </a:srgbClr>
                  </a:outerShdw>
                </a:effectLst>
              </a:rPr>
              <a:t> </a:t>
            </a:r>
            <a:r>
              <a:rPr lang="fr-FR" sz="1600" dirty="0"/>
              <a:t>conclus pour </a:t>
            </a:r>
            <a:r>
              <a:rPr lang="fr-FR" sz="1600" b="1" dirty="0"/>
              <a:t>3 ans max </a:t>
            </a:r>
            <a:r>
              <a:rPr lang="fr-FR" sz="1600" dirty="0"/>
              <a:t>et  négociés avec le cédant, le cessionnaire et les OS représentatives du Cédant, </a:t>
            </a:r>
            <a:r>
              <a:rPr lang="fr-FR" sz="1600" b="1" dirty="0"/>
              <a:t>qui ne s’appliqueront que si l’opération est effective</a:t>
            </a:r>
            <a:r>
              <a:rPr lang="fr-FR" sz="1600" dirty="0"/>
              <a:t>. </a:t>
            </a:r>
          </a:p>
          <a:p>
            <a:pPr marL="768096" lvl="2" indent="0" algn="just">
              <a:buNone/>
            </a:pPr>
            <a:endParaRPr lang="fr-FR" sz="1600" dirty="0"/>
          </a:p>
          <a:p>
            <a:pPr lvl="2" algn="just">
              <a:buFont typeface="Wingdings" panose="05000000000000000000" pitchFamily="2" charset="2"/>
              <a:buChar char="Ø"/>
            </a:pPr>
            <a:r>
              <a:rPr lang="fr-FR" sz="1600" dirty="0"/>
              <a:t>Des </a:t>
            </a:r>
            <a:r>
              <a:rPr lang="fr-FR" sz="1600" b="1" dirty="0">
                <a:solidFill>
                  <a:schemeClr val="tx1"/>
                </a:solidFill>
                <a:effectLst>
                  <a:outerShdw blurRad="38100" dist="38100" dir="2700000" algn="tl">
                    <a:srgbClr val="000000">
                      <a:alpha val="43137"/>
                    </a:srgbClr>
                  </a:outerShdw>
                </a:effectLst>
              </a:rPr>
              <a:t>Accords anticipés d’adaptation </a:t>
            </a:r>
            <a:r>
              <a:rPr lang="fr-FR" sz="1600" dirty="0"/>
              <a:t>: négociés avec le cédant, le cessionnaire, les OS du cédant </a:t>
            </a:r>
            <a:r>
              <a:rPr lang="fr-FR" sz="1600" u="sng" dirty="0"/>
              <a:t>et</a:t>
            </a:r>
            <a:r>
              <a:rPr lang="fr-FR" sz="1600" dirty="0"/>
              <a:t> du cessionnaire, </a:t>
            </a:r>
            <a:r>
              <a:rPr lang="fr-FR" sz="1600" b="1" dirty="0"/>
              <a:t>qui se substitueront aux conventions et accords mis en cause et réviseront les conventions et accords applicables dans l’entreprise où l’établissement dans lesquels les contrats de travail sont transférés</a:t>
            </a:r>
            <a:r>
              <a:rPr lang="fr-FR" sz="1600" dirty="0"/>
              <a:t>. </a:t>
            </a:r>
          </a:p>
          <a:p>
            <a:pPr marL="768096" lvl="2" indent="0" algn="just">
              <a:buNone/>
            </a:pPr>
            <a:endParaRPr lang="fr-FR" sz="1600" u="sng" dirty="0"/>
          </a:p>
          <a:p>
            <a:pPr marL="802386" lvl="5" indent="-171450" algn="just">
              <a:buClr>
                <a:schemeClr val="tx1"/>
              </a:buClr>
              <a:buFont typeface="Wingdings" pitchFamily="2" charset="2"/>
              <a:buChar char="Ø"/>
            </a:pPr>
            <a:r>
              <a:rPr lang="fr-FR" sz="1600" dirty="0">
                <a:solidFill>
                  <a:schemeClr val="bg1"/>
                </a:solidFill>
                <a:latin typeface="Arial Narrow" pitchFamily="34" charset="0"/>
              </a:rPr>
              <a:t>Dans les deux cas, les règles de validité de ces accords seront celles de droit commun (50% et 30%). </a:t>
            </a:r>
          </a:p>
        </p:txBody>
      </p:sp>
      <p:sp>
        <p:nvSpPr>
          <p:cNvPr id="4" name="Espace réservé de la date 3"/>
          <p:cNvSpPr>
            <a:spLocks noGrp="1"/>
          </p:cNvSpPr>
          <p:nvPr>
            <p:ph type="dt" sz="half" idx="10"/>
          </p:nvPr>
        </p:nvSpPr>
        <p:spPr/>
        <p:txBody>
          <a:bodyPr/>
          <a:lstStyle/>
          <a:p>
            <a:fld id="{7FE684C6-7DF3-4671-9D9A-DBF5231C48F6}" type="datetime1">
              <a:rPr lang="fr-FR" smtClean="0">
                <a:solidFill>
                  <a:prstClr val="white">
                    <a:tint val="95000"/>
                  </a:prstClr>
                </a:solidFill>
              </a:rPr>
              <a:pPr/>
              <a:t>24/11/16</a:t>
            </a:fld>
            <a:endParaRPr lang="fr-FR">
              <a:solidFill>
                <a:prstClr val="white">
                  <a:tint val="95000"/>
                </a:prstClr>
              </a:solidFill>
            </a:endParaRPr>
          </a:p>
        </p:txBody>
      </p:sp>
      <p:sp>
        <p:nvSpPr>
          <p:cNvPr id="5" name="Espace réservé du pied de page 4"/>
          <p:cNvSpPr>
            <a:spLocks noGrp="1"/>
          </p:cNvSpPr>
          <p:nvPr>
            <p:ph type="ftr" sz="quarter" idx="11"/>
          </p:nvPr>
        </p:nvSpPr>
        <p:spPr/>
        <p:txBody>
          <a:bodyPr/>
          <a:lstStyle/>
          <a:p>
            <a:r>
              <a:rPr lang="fr-FR" dirty="0" err="1">
                <a:solidFill>
                  <a:prstClr val="white">
                    <a:tint val="95000"/>
                  </a:prstClr>
                </a:solidFill>
              </a:rPr>
              <a:t>DaeMPartners</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6</a:t>
            </a:fld>
            <a:endParaRPr lang="fr-FR">
              <a:solidFill>
                <a:prstClr val="white">
                  <a:tint val="95000"/>
                </a:prstClr>
              </a:solidFill>
            </a:endParaRPr>
          </a:p>
        </p:txBody>
      </p:sp>
    </p:spTree>
    <p:extLst>
      <p:ext uri="{BB962C8B-B14F-4D97-AF65-F5344CB8AC3E}">
        <p14:creationId xmlns:p14="http://schemas.microsoft.com/office/powerpoint/2010/main" val="3253147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a:t>La disparition de l’avantage individuel acquis?</a:t>
            </a:r>
            <a:endParaRPr lang="en-US" sz="3600" dirty="0"/>
          </a:p>
        </p:txBody>
      </p:sp>
      <p:sp>
        <p:nvSpPr>
          <p:cNvPr id="3" name="Espace réservé du contenu 2"/>
          <p:cNvSpPr>
            <a:spLocks noGrp="1"/>
          </p:cNvSpPr>
          <p:nvPr>
            <p:ph idx="1"/>
          </p:nvPr>
        </p:nvSpPr>
        <p:spPr/>
        <p:txBody>
          <a:bodyPr/>
          <a:lstStyle/>
          <a:p>
            <a:pPr algn="just">
              <a:buFont typeface="Wingdings" panose="05000000000000000000" pitchFamily="2" charset="2"/>
              <a:buChar char="q"/>
            </a:pPr>
            <a:endParaRPr lang="fr-FR" sz="1600" b="1" u="sng" dirty="0"/>
          </a:p>
          <a:p>
            <a:pPr algn="just">
              <a:buFont typeface="Wingdings" panose="05000000000000000000" pitchFamily="2" charset="2"/>
              <a:buChar char="q"/>
            </a:pPr>
            <a:r>
              <a:rPr lang="fr-FR" sz="1800" b="1" u="sng" dirty="0"/>
              <a:t>La disparition des Avantages individuels acquis «  AIA » :  remplacés par la notion de « </a:t>
            </a:r>
            <a:r>
              <a:rPr lang="fr-FR" sz="1800" b="1" u="sng" dirty="0">
                <a:solidFill>
                  <a:schemeClr val="tx1"/>
                </a:solidFill>
                <a:effectLst>
                  <a:outerShdw blurRad="38100" dist="38100" dir="2700000" algn="tl">
                    <a:srgbClr val="000000">
                      <a:alpha val="43137"/>
                    </a:srgbClr>
                  </a:outerShdw>
                </a:effectLst>
              </a:rPr>
              <a:t>Maintien de la Rémunération Perçue</a:t>
            </a:r>
            <a:r>
              <a:rPr lang="fr-FR" sz="1800" b="1" u="sng" dirty="0"/>
              <a:t> ».</a:t>
            </a:r>
          </a:p>
          <a:p>
            <a:pPr marL="118872" indent="0" algn="just">
              <a:buNone/>
            </a:pPr>
            <a:endParaRPr lang="fr-FR" sz="1800" b="1" u="sng" dirty="0"/>
          </a:p>
          <a:p>
            <a:pPr marL="118872" indent="0" algn="just">
              <a:buNone/>
            </a:pPr>
            <a:endParaRPr lang="fr-FR" sz="1800" b="1" u="sng" dirty="0"/>
          </a:p>
          <a:p>
            <a:pPr lvl="1" algn="just">
              <a:buFont typeface="Wingdings" panose="05000000000000000000" pitchFamily="2" charset="2"/>
              <a:buChar char="§"/>
            </a:pPr>
            <a:r>
              <a:rPr lang="fr-FR" sz="1800" dirty="0"/>
              <a:t>« Rémunération » au sens de L. 242-1 CSS, soit les rémunérations entrant dans l’assiette de cotisations sociales. </a:t>
            </a:r>
          </a:p>
          <a:p>
            <a:pPr lvl="1" algn="just">
              <a:buFont typeface="Wingdings" panose="05000000000000000000" pitchFamily="2" charset="2"/>
              <a:buChar char="§"/>
            </a:pPr>
            <a:r>
              <a:rPr lang="fr-FR" sz="1800" dirty="0"/>
              <a:t>C’est le niveau de la rémunération qui est pris en compte et non les éléments de la rémunération.</a:t>
            </a:r>
          </a:p>
          <a:p>
            <a:pPr lvl="1" algn="just">
              <a:buFont typeface="Wingdings" panose="05000000000000000000" pitchFamily="2" charset="2"/>
              <a:buChar char="§"/>
            </a:pPr>
            <a:r>
              <a:rPr lang="fr-FR" sz="1800" u="sng" dirty="0"/>
              <a:t>Condition </a:t>
            </a:r>
            <a:r>
              <a:rPr lang="fr-FR" sz="1800" dirty="0"/>
              <a:t>: l’absence d’accord de substitution dans un délai d’1 an à compter de l’expiration du préavis. </a:t>
            </a:r>
          </a:p>
          <a:p>
            <a:pPr lvl="1" algn="just">
              <a:buFont typeface="Wingdings" panose="05000000000000000000" pitchFamily="2" charset="2"/>
              <a:buChar char="§"/>
            </a:pPr>
            <a:r>
              <a:rPr lang="fr-FR" sz="1800" u="sng" dirty="0"/>
              <a:t>Durée du maintien</a:t>
            </a:r>
            <a:r>
              <a:rPr lang="fr-FR" sz="1800" b="1" dirty="0"/>
              <a:t>:  si l’accord mis en cause était à durée indéterminée </a:t>
            </a:r>
            <a:r>
              <a:rPr lang="fr-FR" sz="1800" dirty="0"/>
              <a:t>: </a:t>
            </a:r>
            <a:r>
              <a:rPr lang="fr-FR" sz="1800" b="1" dirty="0">
                <a:solidFill>
                  <a:schemeClr val="tx1"/>
                </a:solidFill>
              </a:rPr>
              <a:t>12 mois  </a:t>
            </a:r>
            <a:r>
              <a:rPr lang="fr-FR" sz="1800" dirty="0"/>
              <a:t>/  </a:t>
            </a:r>
            <a:r>
              <a:rPr lang="fr-FR" sz="1800" b="1" dirty="0"/>
              <a:t>Si l’accord mis en cause était à durée déterminée </a:t>
            </a:r>
            <a:r>
              <a:rPr lang="fr-FR" sz="1800" dirty="0"/>
              <a:t>: </a:t>
            </a:r>
            <a:r>
              <a:rPr lang="fr-FR" sz="1800" b="1" dirty="0">
                <a:solidFill>
                  <a:schemeClr val="tx1"/>
                </a:solidFill>
              </a:rPr>
              <a:t>jusqu’à la date à laquelle l’accord était censé prendre fin</a:t>
            </a:r>
            <a:r>
              <a:rPr lang="fr-FR" sz="1800" dirty="0"/>
              <a:t>. </a:t>
            </a:r>
          </a:p>
          <a:p>
            <a:endParaRPr lang="en-US" dirty="0"/>
          </a:p>
        </p:txBody>
      </p:sp>
      <p:sp>
        <p:nvSpPr>
          <p:cNvPr id="4" name="Espace réservé de la date 3"/>
          <p:cNvSpPr>
            <a:spLocks noGrp="1"/>
          </p:cNvSpPr>
          <p:nvPr>
            <p:ph type="dt" sz="half" idx="10"/>
          </p:nvPr>
        </p:nvSpPr>
        <p:spPr/>
        <p:txBody>
          <a:bodyPr/>
          <a:lstStyle/>
          <a:p>
            <a:fld id="{7FE684C6-7DF3-4671-9D9A-DBF5231C48F6}" type="datetime1">
              <a:rPr lang="fr-FR" smtClean="0">
                <a:solidFill>
                  <a:prstClr val="white">
                    <a:tint val="95000"/>
                  </a:prstClr>
                </a:solidFill>
              </a:rPr>
              <a:pPr/>
              <a:t>24/11/16</a:t>
            </a:fld>
            <a:endParaRPr lang="fr-FR">
              <a:solidFill>
                <a:prstClr val="white">
                  <a:tint val="95000"/>
                </a:prstClr>
              </a:solidFill>
            </a:endParaRP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7</a:t>
            </a:fld>
            <a:endParaRPr lang="fr-FR">
              <a:solidFill>
                <a:prstClr val="white">
                  <a:tint val="95000"/>
                </a:prstClr>
              </a:solidFill>
            </a:endParaRPr>
          </a:p>
        </p:txBody>
      </p:sp>
    </p:spTree>
    <p:extLst>
      <p:ext uri="{BB962C8B-B14F-4D97-AF65-F5344CB8AC3E}">
        <p14:creationId xmlns:p14="http://schemas.microsoft.com/office/powerpoint/2010/main" val="87787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a:solidFill>
                  <a:prstClr val="white"/>
                </a:solidFill>
              </a:rPr>
              <a:t>La montée en puissance du « groupe »</a:t>
            </a:r>
            <a:endParaRPr lang="fr-FR" dirty="0"/>
          </a:p>
        </p:txBody>
      </p:sp>
      <p:sp>
        <p:nvSpPr>
          <p:cNvPr id="3" name="Espace réservé du contenu 2"/>
          <p:cNvSpPr>
            <a:spLocks noGrp="1"/>
          </p:cNvSpPr>
          <p:nvPr>
            <p:ph idx="1"/>
          </p:nvPr>
        </p:nvSpPr>
        <p:spPr>
          <a:xfrm>
            <a:off x="457200" y="1775191"/>
            <a:ext cx="8229600" cy="4678145"/>
          </a:xfrm>
        </p:spPr>
        <p:txBody>
          <a:bodyPr>
            <a:noAutofit/>
          </a:bodyPr>
          <a:lstStyle/>
          <a:p>
            <a:pPr>
              <a:buFont typeface="Wingdings" panose="05000000000000000000" pitchFamily="2" charset="2"/>
              <a:buChar char="q"/>
            </a:pPr>
            <a:r>
              <a:rPr lang="fr-FR" sz="1600" dirty="0"/>
              <a:t>Rapprochement du régime de l’accord de groupe à celui de l’accord d’entreprise</a:t>
            </a:r>
          </a:p>
          <a:p>
            <a:pPr>
              <a:buFont typeface="Wingdings" panose="05000000000000000000" pitchFamily="2" charset="2"/>
              <a:buChar char="q"/>
            </a:pPr>
            <a:endParaRPr lang="fr-FR" sz="1600" dirty="0"/>
          </a:p>
          <a:p>
            <a:pPr>
              <a:buFont typeface="Wingdings" panose="05000000000000000000" pitchFamily="2" charset="2"/>
              <a:buChar char="q"/>
            </a:pPr>
            <a:r>
              <a:rPr lang="fr-FR" sz="1600" dirty="0"/>
              <a:t>L’ensemble des négociations prévues au niveau de l’entreprise peuvent être engagées et conclues au niveau du groupe (C. </a:t>
            </a:r>
            <a:r>
              <a:rPr lang="fr-FR" sz="1600" dirty="0" err="1"/>
              <a:t>Trav</a:t>
            </a:r>
            <a:r>
              <a:rPr lang="fr-FR" sz="1600" dirty="0"/>
              <a:t>. Art. L.2232-33).</a:t>
            </a:r>
          </a:p>
          <a:p>
            <a:pPr marL="457200" lvl="1" indent="0">
              <a:buNone/>
            </a:pPr>
            <a:endParaRPr lang="fr-FR" sz="1200" dirty="0"/>
          </a:p>
          <a:p>
            <a:pPr>
              <a:buFont typeface="Wingdings" panose="05000000000000000000" pitchFamily="2" charset="2"/>
              <a:buChar char="q"/>
            </a:pPr>
            <a:r>
              <a:rPr lang="fr-FR" sz="1600" dirty="0"/>
              <a:t>Les organisations syndicales de salariés représentatives dans chacune des </a:t>
            </a:r>
            <a:r>
              <a:rPr lang="fr-FR" sz="1600" b="1" dirty="0"/>
              <a:t>entreprises</a:t>
            </a:r>
            <a:r>
              <a:rPr lang="fr-FR" sz="1600" dirty="0"/>
              <a:t> ou chacun des </a:t>
            </a:r>
            <a:r>
              <a:rPr lang="fr-FR" sz="1600" b="1" dirty="0"/>
              <a:t>établissements</a:t>
            </a:r>
            <a:r>
              <a:rPr lang="fr-FR" sz="1600" dirty="0"/>
              <a:t> compris dans le périmètre de l'accord de groupe doivent, désormais, être </a:t>
            </a:r>
            <a:r>
              <a:rPr lang="fr-FR" sz="1600" b="1" dirty="0"/>
              <a:t>informées</a:t>
            </a:r>
            <a:r>
              <a:rPr lang="fr-FR" sz="1600" dirty="0"/>
              <a:t> préalablement de l'ouverture d'une négociation dans ce périmètre (C. </a:t>
            </a:r>
            <a:r>
              <a:rPr lang="fr-FR" sz="1600" dirty="0" err="1"/>
              <a:t>trav</a:t>
            </a:r>
            <a:r>
              <a:rPr lang="fr-FR" sz="1600" dirty="0"/>
              <a:t>. art. L 2232-32 modifié).</a:t>
            </a:r>
          </a:p>
          <a:p>
            <a:pPr>
              <a:buFont typeface="Wingdings" panose="05000000000000000000" pitchFamily="2" charset="2"/>
              <a:buChar char="q"/>
            </a:pPr>
            <a:endParaRPr lang="fr-FR" sz="1600" dirty="0"/>
          </a:p>
          <a:p>
            <a:pPr>
              <a:buFont typeface="Wingdings" panose="05000000000000000000" pitchFamily="2" charset="2"/>
              <a:buChar char="q"/>
            </a:pPr>
            <a:r>
              <a:rPr lang="fr-FR" sz="1600" dirty="0"/>
              <a:t>L’articulation des accords groupe/entreprise/établissement : une substitution automatique des dispositions du niveau supérieur.</a:t>
            </a:r>
          </a:p>
          <a:p>
            <a:pPr>
              <a:buFont typeface="Wingdings" panose="05000000000000000000" pitchFamily="2" charset="2"/>
              <a:buChar char="q"/>
            </a:pPr>
            <a:endParaRPr lang="fr-FR" sz="1600" dirty="0"/>
          </a:p>
          <a:p>
            <a:pPr lvl="1"/>
            <a:endParaRPr lang="fr-FR" sz="1050" dirty="0">
              <a:solidFill>
                <a:srgbClr val="000000"/>
              </a:solidFill>
            </a:endParaRPr>
          </a:p>
          <a:p>
            <a:pPr>
              <a:buFont typeface="Wingdings" panose="05000000000000000000" pitchFamily="2" charset="2"/>
              <a:buChar char="q"/>
            </a:pPr>
            <a:r>
              <a:rPr lang="fr-FR" sz="1600" dirty="0">
                <a:solidFill>
                  <a:srgbClr val="000000"/>
                </a:solidFill>
              </a:rPr>
              <a:t>La validité des accords de groupe est soumise à la règle majoritaire, les pourcentages de 30 % et de 50 % des suffrages exprimés en faveur d'organisations représentatives sont appréciés à l'échelle de l'ensemble des entreprises ou établissements compris dans le périmètre de cet accord. La consultation des salariés, le cas échéant, est également effectuée dans ce périmètre.</a:t>
            </a:r>
          </a:p>
        </p:txBody>
      </p:sp>
      <p:sp>
        <p:nvSpPr>
          <p:cNvPr id="4" name="Espace réservé de la date 3"/>
          <p:cNvSpPr>
            <a:spLocks noGrp="1"/>
          </p:cNvSpPr>
          <p:nvPr>
            <p:ph type="dt" sz="half" idx="10"/>
          </p:nvPr>
        </p:nvSpPr>
        <p:spPr/>
        <p:txBody>
          <a:bodyPr/>
          <a:lstStyle/>
          <a:p>
            <a:fld id="{7FE684C6-7DF3-4671-9D9A-DBF5231C48F6}" type="datetime1">
              <a:rPr lang="fr-FR" smtClean="0">
                <a:solidFill>
                  <a:prstClr val="white">
                    <a:tint val="95000"/>
                  </a:prstClr>
                </a:solidFill>
              </a:rPr>
              <a:pPr/>
              <a:t>24/11/16</a:t>
            </a:fld>
            <a:endParaRPr lang="fr-FR">
              <a:solidFill>
                <a:prstClr val="white">
                  <a:tint val="95000"/>
                </a:prstClr>
              </a:solidFill>
            </a:endParaRP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8</a:t>
            </a:fld>
            <a:endParaRPr lang="fr-FR">
              <a:solidFill>
                <a:prstClr val="white">
                  <a:tint val="95000"/>
                </a:prstClr>
              </a:solidFill>
            </a:endParaRPr>
          </a:p>
        </p:txBody>
      </p:sp>
    </p:spTree>
    <p:extLst>
      <p:ext uri="{BB962C8B-B14F-4D97-AF65-F5344CB8AC3E}">
        <p14:creationId xmlns:p14="http://schemas.microsoft.com/office/powerpoint/2010/main" val="1849865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Plus de travail, plus de moyens pour les IRP…</a:t>
            </a:r>
          </a:p>
        </p:txBody>
      </p:sp>
      <p:sp>
        <p:nvSpPr>
          <p:cNvPr id="3" name="Espace réservé du contenu 2"/>
          <p:cNvSpPr>
            <a:spLocks noGrp="1"/>
          </p:cNvSpPr>
          <p:nvPr>
            <p:ph idx="1"/>
          </p:nvPr>
        </p:nvSpPr>
        <p:spPr/>
        <p:txBody>
          <a:bodyPr>
            <a:normAutofit fontScale="55000" lnSpcReduction="20000"/>
          </a:bodyPr>
          <a:lstStyle/>
          <a:p>
            <a:r>
              <a:rPr lang="fr-FR" dirty="0"/>
              <a:t>Augmentation de 20% des crédits d’heures des représentants syndicaux (DS = 12h de 50 jusqu’à 150 /18h de 150 à 499/ 24h – DSC = 24h – Section Syndicale: 12h quand 500/ 18h quand 1000);</a:t>
            </a:r>
          </a:p>
          <a:p>
            <a:endParaRPr lang="fr-FR" dirty="0"/>
          </a:p>
          <a:p>
            <a:r>
              <a:rPr lang="fr-FR" dirty="0"/>
              <a:t>Extension de la couverture AT pour les missions syndicales hors de l’entreprise ;</a:t>
            </a:r>
          </a:p>
          <a:p>
            <a:endParaRPr lang="fr-FR" dirty="0"/>
          </a:p>
          <a:p>
            <a:r>
              <a:rPr lang="fr-FR" dirty="0"/>
              <a:t>Diffusion des tracts syndicaux par intranet</a:t>
            </a:r>
          </a:p>
          <a:p>
            <a:pPr lvl="1"/>
            <a:r>
              <a:rPr lang="fr-FR" dirty="0"/>
              <a:t>La diffusion des informations syndicales est désormais autorisée, par tous les outils numériques de l’entreprise.</a:t>
            </a:r>
          </a:p>
          <a:p>
            <a:pPr marL="118872" indent="0">
              <a:buNone/>
            </a:pPr>
            <a:endParaRPr lang="fr-FR" dirty="0"/>
          </a:p>
          <a:p>
            <a:r>
              <a:rPr lang="fr-FR" dirty="0"/>
              <a:t>Expertises CHSCT</a:t>
            </a:r>
          </a:p>
          <a:p>
            <a:pPr lvl="1"/>
            <a:r>
              <a:rPr lang="fr-FR" dirty="0"/>
              <a:t>La saisine du juge judiciaire sur la délibération du CHSCT suspend les délais de consultation (CE y compris).</a:t>
            </a:r>
          </a:p>
          <a:p>
            <a:pPr lvl="1"/>
            <a:r>
              <a:rPr lang="fr-FR" dirty="0"/>
              <a:t>Si les frais d’expertise restent, en principe, à la charge de l’employeur, l’expert doit rembourser les sommes qu’il a perçues dans le cas où la décision de l’instance consultative est annulée </a:t>
            </a:r>
            <a:r>
              <a:rPr lang="fr-FR" u="sng" dirty="0"/>
              <a:t>définitivement</a:t>
            </a:r>
            <a:r>
              <a:rPr lang="fr-FR" dirty="0"/>
              <a:t>.</a:t>
            </a:r>
          </a:p>
          <a:p>
            <a:pPr marL="457200" lvl="1" indent="0">
              <a:buNone/>
            </a:pPr>
            <a:endParaRPr lang="fr-FR" dirty="0"/>
          </a:p>
          <a:p>
            <a:r>
              <a:rPr lang="fr-FR" dirty="0"/>
              <a:t>Décomptes des heures de délégation pour les salariés mandatés en forfait jours</a:t>
            </a:r>
          </a:p>
          <a:p>
            <a:pPr lvl="1"/>
            <a:endParaRPr lang="fr-FR" dirty="0"/>
          </a:p>
          <a:p>
            <a:pPr lvl="1"/>
            <a:endParaRPr lang="fr-FR" dirty="0"/>
          </a:p>
        </p:txBody>
      </p:sp>
      <p:sp>
        <p:nvSpPr>
          <p:cNvPr id="4" name="Espace réservé de la date 3"/>
          <p:cNvSpPr>
            <a:spLocks noGrp="1"/>
          </p:cNvSpPr>
          <p:nvPr>
            <p:ph type="dt" sz="half" idx="10"/>
          </p:nvPr>
        </p:nvSpPr>
        <p:spPr/>
        <p:txBody>
          <a:bodyPr/>
          <a:lstStyle/>
          <a:p>
            <a:fld id="{7FE684C6-7DF3-4671-9D9A-DBF5231C48F6}" type="datetime1">
              <a:rPr lang="fr-FR" smtClean="0">
                <a:solidFill>
                  <a:prstClr val="white">
                    <a:tint val="95000"/>
                  </a:prstClr>
                </a:solidFill>
              </a:rPr>
              <a:pPr/>
              <a:t>24/11/16</a:t>
            </a:fld>
            <a:endParaRPr lang="fr-FR">
              <a:solidFill>
                <a:prstClr val="white">
                  <a:tint val="95000"/>
                </a:prstClr>
              </a:solidFill>
            </a:endParaRP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9</a:t>
            </a:fld>
            <a:endParaRPr lang="fr-FR">
              <a:solidFill>
                <a:prstClr val="white">
                  <a:tint val="95000"/>
                </a:prstClr>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2_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28786</TotalTime>
  <Words>3568</Words>
  <Application>Microsoft Office PowerPoint</Application>
  <PresentationFormat>Affichage à l'écran (4:3)</PresentationFormat>
  <Paragraphs>797</Paragraphs>
  <Slides>21</Slides>
  <Notes>19</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21</vt:i4>
      </vt:variant>
    </vt:vector>
  </HeadingPairs>
  <TitlesOfParts>
    <vt:vector size="31" baseType="lpstr">
      <vt:lpstr>Arial</vt:lpstr>
      <vt:lpstr>Arial Narrow</vt:lpstr>
      <vt:lpstr>Avenir LT Std 35 Light</vt:lpstr>
      <vt:lpstr>Calibri</vt:lpstr>
      <vt:lpstr>Corbel</vt:lpstr>
      <vt:lpstr>Times New Roman</vt:lpstr>
      <vt:lpstr>Wingdings</vt:lpstr>
      <vt:lpstr>Wingdings 2</vt:lpstr>
      <vt:lpstr>Wingdings 3</vt:lpstr>
      <vt:lpstr>2_Module</vt:lpstr>
      <vt:lpstr>La nouvelle loi Travail…   ou « l’importance des détails » </vt:lpstr>
      <vt:lpstr>Place à la négociation.. Et à la légitimité!</vt:lpstr>
      <vt:lpstr>La négociation dans un maximum d’entreprises…</vt:lpstr>
      <vt:lpstr>L’accord dans le temps… Un souhait de « respiration » conventionnelle!</vt:lpstr>
      <vt:lpstr>La souplesse des nouvelles négociations…</vt:lpstr>
      <vt:lpstr>Le conventionnel dans les cessions d’entreprise: anticiper/ sécuriser</vt:lpstr>
      <vt:lpstr>La disparition de l’avantage individuel acquis?</vt:lpstr>
      <vt:lpstr>La montée en puissance du « groupe »</vt:lpstr>
      <vt:lpstr>Plus de travail, plus de moyens pour les IRP…</vt:lpstr>
      <vt:lpstr> L’adaptation du droit à l’ère numérique  </vt:lpstr>
      <vt:lpstr>La durée du travail :  Extension du champ de l’accord d’entreprise</vt:lpstr>
      <vt:lpstr> La durée du travail :  Plus de souplesse </vt:lpstr>
      <vt:lpstr>La durée du travail :  Le point sur les forfaits annuels </vt:lpstr>
      <vt:lpstr>La durée du travail :  Congés payés : les nouveautés </vt:lpstr>
      <vt:lpstr>La durée du travail :  La branche comme «  garde fou » ? </vt:lpstr>
      <vt:lpstr>Licenciement économique :  Nouvelle définition </vt:lpstr>
      <vt:lpstr>Santé des salariés :  D’un suivi obligatoire à un suivi personnalisé </vt:lpstr>
      <vt:lpstr>Santé des salariés :  Réforme de l’inaptitude</vt:lpstr>
      <vt:lpstr>Santé des salariés :  Réforme de l’inaptitude</vt:lpstr>
      <vt:lpstr>Le harcèlement : Risque d’inflation ?</vt:lpstr>
      <vt:lpstr>Travail illégal :  Toujours plus de sévérité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mtanguy</dc:creator>
  <cp:lastModifiedBy>Jean-Paul LAFAY</cp:lastModifiedBy>
  <cp:revision>1616</cp:revision>
  <cp:lastPrinted>2016-09-15T06:34:30Z</cp:lastPrinted>
  <dcterms:created xsi:type="dcterms:W3CDTF">2014-11-05T17:41:46Z</dcterms:created>
  <dcterms:modified xsi:type="dcterms:W3CDTF">2016-11-24T19:12:08Z</dcterms:modified>
</cp:coreProperties>
</file>