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6356B-4231-4548-9131-5828AAABA6A4}" type="datetimeFigureOut">
              <a:rPr lang="fr-FR" smtClean="0"/>
              <a:t>14/04/17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61FC0-41CE-413A-A9A4-3D5F30CF7413}" type="slidenum">
              <a:rPr lang="fr-FR" smtClean="0"/>
              <a:t>‹N°›</a:t>
            </a:fld>
            <a:endParaRPr lang="fr-FR"/>
          </a:p>
        </p:txBody>
      </p:sp>
    </p:spTree>
    <p:extLst>
      <p:ext uri="{BB962C8B-B14F-4D97-AF65-F5344CB8AC3E}">
        <p14:creationId xmlns:p14="http://schemas.microsoft.com/office/powerpoint/2010/main" val="4040158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A61FC0-41CE-413A-A9A4-3D5F30CF7413}" type="slidenum">
              <a:rPr lang="fr-FR" smtClean="0"/>
              <a:t>4</a:t>
            </a:fld>
            <a:endParaRPr lang="fr-FR"/>
          </a:p>
        </p:txBody>
      </p:sp>
    </p:spTree>
    <p:extLst>
      <p:ext uri="{BB962C8B-B14F-4D97-AF65-F5344CB8AC3E}">
        <p14:creationId xmlns:p14="http://schemas.microsoft.com/office/powerpoint/2010/main" val="2856605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4/14/2017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4/14/2017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92398" y="1828601"/>
            <a:ext cx="6890097" cy="1531287"/>
          </a:xfrm>
        </p:spPr>
        <p:txBody>
          <a:bodyPr/>
          <a:lstStyle/>
          <a:p>
            <a:r>
              <a:rPr lang="fr-FR" sz="4400" dirty="0"/>
              <a:t>Extra sous </a:t>
            </a:r>
            <a:r>
              <a:rPr lang="fr-FR" sz="4400"/>
              <a:t>régime            Auto-Entrepreneur</a:t>
            </a:r>
            <a:endParaRPr lang="fr-FR" sz="4400" dirty="0"/>
          </a:p>
        </p:txBody>
      </p:sp>
      <p:sp>
        <p:nvSpPr>
          <p:cNvPr id="3" name="Sous-titre 2"/>
          <p:cNvSpPr>
            <a:spLocks noGrp="1"/>
          </p:cNvSpPr>
          <p:nvPr>
            <p:ph type="subTitle" idx="1"/>
          </p:nvPr>
        </p:nvSpPr>
        <p:spPr>
          <a:xfrm>
            <a:off x="2692398" y="3923413"/>
            <a:ext cx="6815669" cy="1054985"/>
          </a:xfrm>
        </p:spPr>
        <p:txBody>
          <a:bodyPr>
            <a:normAutofit/>
          </a:bodyPr>
          <a:lstStyle/>
          <a:p>
            <a:r>
              <a:rPr lang="fr-FR" dirty="0"/>
              <a:t>Analyse technique </a:t>
            </a:r>
          </a:p>
        </p:txBody>
      </p:sp>
    </p:spTree>
    <p:extLst>
      <p:ext uri="{BB962C8B-B14F-4D97-AF65-F5344CB8AC3E}">
        <p14:creationId xmlns:p14="http://schemas.microsoft.com/office/powerpoint/2010/main" val="2868982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t>Le contexte :</a:t>
            </a:r>
          </a:p>
        </p:txBody>
      </p:sp>
      <p:sp>
        <p:nvSpPr>
          <p:cNvPr id="3" name="Espace réservé du contenu 2"/>
          <p:cNvSpPr>
            <a:spLocks noGrp="1"/>
          </p:cNvSpPr>
          <p:nvPr>
            <p:ph idx="1"/>
          </p:nvPr>
        </p:nvSpPr>
        <p:spPr/>
        <p:txBody>
          <a:bodyPr>
            <a:normAutofit fontScale="92500" lnSpcReduction="10000"/>
          </a:bodyPr>
          <a:lstStyle/>
          <a:p>
            <a:r>
              <a:rPr lang="fr-FR" dirty="0"/>
              <a:t>Le Club a été approché pour étudier la pertinence d’une communication destinée aux adhérents et portant sur la possibilité d’optimiser économiquement la mise à disposition d’extras.</a:t>
            </a:r>
          </a:p>
          <a:p>
            <a:r>
              <a:rPr lang="fr-FR" dirty="0"/>
              <a:t>Ce dispositif est pour l’instant centré sur Paris et région Ile de France</a:t>
            </a:r>
          </a:p>
          <a:p>
            <a:r>
              <a:rPr lang="fr-FR" dirty="0"/>
              <a:t>Il propose la mise à disposition d’une entreprise un « extra » correspondant à la demande de l’entreprise et </a:t>
            </a:r>
            <a:r>
              <a:rPr lang="fr-FR" dirty="0" err="1"/>
              <a:t>géolocalisé</a:t>
            </a:r>
            <a:r>
              <a:rPr lang="fr-FR" dirty="0"/>
              <a:t> à proximité du lieu de l’emploi.</a:t>
            </a:r>
          </a:p>
          <a:p>
            <a:r>
              <a:rPr lang="fr-FR" dirty="0"/>
              <a:t>Ce dispositif s’adresse pour 85 % des cas à des collaborateurs salariés d’une entreprise et qui ont opté pour un statut d’auto entrepreneur afin de compléter leurs revenus. Les 15 % restant peuvent être des étudiants, des chômeurs….</a:t>
            </a:r>
          </a:p>
          <a:p>
            <a:endParaRPr lang="fr-FR" dirty="0"/>
          </a:p>
        </p:txBody>
      </p:sp>
    </p:spTree>
    <p:extLst>
      <p:ext uri="{BB962C8B-B14F-4D97-AF65-F5344CB8AC3E}">
        <p14:creationId xmlns:p14="http://schemas.microsoft.com/office/powerpoint/2010/main" val="196085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t>Analyse de la situation</a:t>
            </a:r>
          </a:p>
        </p:txBody>
      </p:sp>
      <p:sp>
        <p:nvSpPr>
          <p:cNvPr id="3" name="Espace réservé du contenu 2"/>
          <p:cNvSpPr>
            <a:spLocks noGrp="1"/>
          </p:cNvSpPr>
          <p:nvPr>
            <p:ph idx="1"/>
          </p:nvPr>
        </p:nvSpPr>
        <p:spPr/>
        <p:txBody>
          <a:bodyPr>
            <a:normAutofit fontScale="77500" lnSpcReduction="20000"/>
          </a:bodyPr>
          <a:lstStyle/>
          <a:p>
            <a:r>
              <a:rPr lang="fr-FR" dirty="0"/>
              <a:t>Il s’agit de répondre aux sollicitations d’une entreprise via une plate forme qui enregistres la demande et cherche la mise en relation avec ses propres fichiers (compétence, disponibilité, acceptation d’un prix de prestation)</a:t>
            </a:r>
          </a:p>
          <a:p>
            <a:r>
              <a:rPr lang="fr-FR" dirty="0"/>
              <a:t>Celui que nous continuerons à appeler extra (terme impropre) fera émettre par la plate forme une facture nominative (sans identification de la plate forme) correspondant à la réalisation de la mission.</a:t>
            </a:r>
          </a:p>
          <a:p>
            <a:r>
              <a:rPr lang="fr-FR" dirty="0"/>
              <a:t>La plate forme est rémunérée à hauteur de 10 % du montant de la prestation facturée par « l’extra »</a:t>
            </a:r>
          </a:p>
          <a:p>
            <a:r>
              <a:rPr lang="fr-FR" dirty="0"/>
              <a:t>Pour l’entreprise économie des charges sociales qui auraient été dues par l’intervention d’un extra</a:t>
            </a:r>
          </a:p>
          <a:p>
            <a:r>
              <a:rPr lang="fr-FR" dirty="0"/>
              <a:t>Pour l’auto entrepreneur absence de charges fiscales et sociales dans les limites (de plus en plus réduites) </a:t>
            </a:r>
          </a:p>
        </p:txBody>
      </p:sp>
    </p:spTree>
    <p:extLst>
      <p:ext uri="{BB962C8B-B14F-4D97-AF65-F5344CB8AC3E}">
        <p14:creationId xmlns:p14="http://schemas.microsoft.com/office/powerpoint/2010/main" val="158070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846668"/>
          </a:xfrm>
        </p:spPr>
        <p:txBody>
          <a:bodyPr>
            <a:normAutofit/>
          </a:bodyPr>
          <a:lstStyle/>
          <a:p>
            <a:r>
              <a:rPr lang="fr-FR" sz="4000" dirty="0">
                <a:cs typeface="Arial" panose="020B0604020202020204" pitchFamily="34" charset="0"/>
              </a:rPr>
              <a:t>Notre analyse</a:t>
            </a:r>
          </a:p>
        </p:txBody>
      </p:sp>
      <p:sp>
        <p:nvSpPr>
          <p:cNvPr id="3" name="Espace réservé du contenu 2"/>
          <p:cNvSpPr>
            <a:spLocks noGrp="1"/>
          </p:cNvSpPr>
          <p:nvPr>
            <p:ph idx="1"/>
          </p:nvPr>
        </p:nvSpPr>
        <p:spPr>
          <a:xfrm>
            <a:off x="1295402" y="2434856"/>
            <a:ext cx="9601196" cy="2994444"/>
          </a:xfrm>
        </p:spPr>
        <p:txBody>
          <a:bodyPr>
            <a:normAutofit fontScale="32500" lnSpcReduction="20000"/>
          </a:bodyPr>
          <a:lstStyle/>
          <a:p>
            <a:r>
              <a:rPr lang="fr-FR" sz="3200" dirty="0">
                <a:latin typeface="Arial" panose="020B0604020202020204" pitchFamily="34" charset="0"/>
                <a:cs typeface="Arial" panose="020B0604020202020204" pitchFamily="34" charset="0"/>
              </a:rPr>
              <a:t>Il n’existe pas de lien de subordination entre l’intervenant et l’entreprise</a:t>
            </a:r>
          </a:p>
          <a:p>
            <a:r>
              <a:rPr lang="fr-FR" sz="3200" dirty="0">
                <a:latin typeface="Arial" panose="020B0604020202020204" pitchFamily="34" charset="0"/>
                <a:cs typeface="Arial" panose="020B0604020202020204" pitchFamily="34" charset="0"/>
              </a:rPr>
              <a:t>Il n’existe pas non plus de lien entre la plate forme et l’intervenant </a:t>
            </a:r>
          </a:p>
          <a:p>
            <a:r>
              <a:rPr lang="fr-FR" sz="3200" dirty="0">
                <a:latin typeface="Arial" panose="020B0604020202020204" pitchFamily="34" charset="0"/>
                <a:cs typeface="Arial" panose="020B0604020202020204" pitchFamily="34" charset="0"/>
              </a:rPr>
              <a:t>Il n’existe pas de contrat de travail et les litiges éventuels relèvent du Tribunal de Commerce et non des prud’hommes</a:t>
            </a:r>
          </a:p>
          <a:p>
            <a:r>
              <a:rPr lang="fr-FR" sz="3200" dirty="0">
                <a:latin typeface="Arial" panose="020B0604020202020204" pitchFamily="34" charset="0"/>
                <a:cs typeface="Arial" panose="020B0604020202020204" pitchFamily="34" charset="0"/>
              </a:rPr>
              <a:t>L’ensemble des cotisations liées à l’exécution d’un contrat de travail sont contournées</a:t>
            </a:r>
          </a:p>
          <a:p>
            <a:r>
              <a:rPr lang="fr-FR" sz="3200" dirty="0">
                <a:latin typeface="Arial" panose="020B0604020202020204" pitchFamily="34" charset="0"/>
                <a:cs typeface="Arial" panose="020B0604020202020204" pitchFamily="34" charset="0"/>
              </a:rPr>
              <a:t>Comment est vérifiée l’aptitude médicale de l’intervenant</a:t>
            </a:r>
          </a:p>
          <a:p>
            <a:r>
              <a:rPr lang="fr-FR" sz="3200" dirty="0">
                <a:latin typeface="Arial" panose="020B0604020202020204" pitchFamily="34" charset="0"/>
                <a:cs typeface="Arial" panose="020B0604020202020204" pitchFamily="34" charset="0"/>
              </a:rPr>
              <a:t>Comment la sincérité du statut d’auto entrepreneur est elle vérifiée</a:t>
            </a:r>
          </a:p>
          <a:p>
            <a:r>
              <a:rPr lang="fr-FR" sz="3200" dirty="0">
                <a:latin typeface="Arial" panose="020B0604020202020204" pitchFamily="34" charset="0"/>
                <a:cs typeface="Arial" panose="020B0604020202020204" pitchFamily="34" charset="0"/>
              </a:rPr>
              <a:t>Comment la conformité du paiement des cotisations par l’auto entrepreneur est elle vérifiée et à défaut quels sont les risques pour l’entreprise utilisatrice</a:t>
            </a:r>
          </a:p>
          <a:p>
            <a:r>
              <a:rPr lang="fr-FR" sz="3200" dirty="0">
                <a:latin typeface="Arial" panose="020B0604020202020204" pitchFamily="34" charset="0"/>
                <a:cs typeface="Arial" panose="020B0604020202020204" pitchFamily="34" charset="0"/>
              </a:rPr>
              <a:t>La prestation ne peut être qualifiée d’extra car le cadre juridique de ce contrat d’usage, dérogatoire au droit commun des CDD n’est pas respecté</a:t>
            </a:r>
          </a:p>
          <a:p>
            <a:r>
              <a:rPr lang="fr-FR" sz="3200" dirty="0">
                <a:latin typeface="Arial" panose="020B0604020202020204" pitchFamily="34" charset="0"/>
                <a:cs typeface="Arial" panose="020B0604020202020204" pitchFamily="34" charset="0"/>
              </a:rPr>
              <a:t>Qui contracte l’assurance dommages ou risques civils professionnels ? Qui en assure la saisine ? On évoque AXA et 900000 € de couverture</a:t>
            </a:r>
          </a:p>
          <a:p>
            <a:r>
              <a:rPr lang="fr-FR" sz="3200" dirty="0">
                <a:latin typeface="Arial" panose="020B0604020202020204" pitchFamily="34" charset="0"/>
                <a:cs typeface="Arial" panose="020B0604020202020204" pitchFamily="34" charset="0"/>
              </a:rPr>
              <a:t>Comment expliquer qu’une même activité peut être confiée à la fois à des collaborateurs de l’entreprise,  des extras au sens classique du terme et à des auto entrepreneurs</a:t>
            </a:r>
          </a:p>
          <a:p>
            <a:r>
              <a:rPr lang="fr-FR" sz="3200" dirty="0">
                <a:latin typeface="Arial" panose="020B0604020202020204" pitchFamily="34" charset="0"/>
                <a:cs typeface="Arial" panose="020B0604020202020204" pitchFamily="34" charset="0"/>
              </a:rPr>
              <a:t>Un avis de l’administration  de l’URSSAF pourrait être utile avant de « s’embarquer » dans un tel système</a:t>
            </a:r>
          </a:p>
          <a:p>
            <a:r>
              <a:rPr lang="fr-FR" sz="3200" dirty="0">
                <a:latin typeface="Arial" panose="020B0604020202020204" pitchFamily="34" charset="0"/>
                <a:cs typeface="Arial" panose="020B0604020202020204" pitchFamily="34" charset="0"/>
              </a:rPr>
              <a:t>De nombreux prestataires sont lancés dans ce créneau</a:t>
            </a:r>
          </a:p>
          <a:p>
            <a:endParaRPr lang="fr-FR" dirty="0"/>
          </a:p>
        </p:txBody>
      </p:sp>
      <p:sp>
        <p:nvSpPr>
          <p:cNvPr id="4" name="Espace réservé du pied de page 3"/>
          <p:cNvSpPr>
            <a:spLocks noGrp="1"/>
          </p:cNvSpPr>
          <p:nvPr>
            <p:ph type="ftr" sz="quarter" idx="11"/>
          </p:nvPr>
        </p:nvSpPr>
        <p:spPr/>
        <p:txBody>
          <a:bodyPr/>
          <a:lstStyle/>
          <a:p>
            <a:r>
              <a:rPr lang="fr-FR"/>
              <a:t>CLUB DES DIRIGEANTS : Analyse prestation Club des Extras</a:t>
            </a:r>
            <a:endParaRPr lang="en-US" dirty="0"/>
          </a:p>
        </p:txBody>
      </p:sp>
      <p:sp>
        <p:nvSpPr>
          <p:cNvPr id="5" name="Espace réservé du numéro de diapositive 4"/>
          <p:cNvSpPr>
            <a:spLocks noGrp="1"/>
          </p:cNvSpPr>
          <p:nvPr>
            <p:ph type="sldNum" sz="quarter" idx="12"/>
          </p:nvPr>
        </p:nvSpPr>
        <p:spPr/>
        <p:txBody>
          <a:bodyPr/>
          <a:lstStyle/>
          <a:p>
            <a:fld id="{E97799C9-84D9-46D2-A11E-BCF8A720529D}" type="slidenum">
              <a:rPr lang="en-US" smtClean="0"/>
              <a:t>4</a:t>
            </a:fld>
            <a:endParaRPr lang="en-US" dirty="0"/>
          </a:p>
        </p:txBody>
      </p:sp>
    </p:spTree>
    <p:extLst>
      <p:ext uri="{BB962C8B-B14F-4D97-AF65-F5344CB8AC3E}">
        <p14:creationId xmlns:p14="http://schemas.microsoft.com/office/powerpoint/2010/main" val="29317877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58</TotalTime>
  <Words>352</Words>
  <Application>Microsoft Office PowerPoint</Application>
  <PresentationFormat>Grand écran</PresentationFormat>
  <Paragraphs>29</Paragraphs>
  <Slides>4</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vt:i4>
      </vt:variant>
    </vt:vector>
  </HeadingPairs>
  <TitlesOfParts>
    <vt:vector size="8" baseType="lpstr">
      <vt:lpstr>Arial</vt:lpstr>
      <vt:lpstr>Calibri</vt:lpstr>
      <vt:lpstr>Garamond</vt:lpstr>
      <vt:lpstr>Organique</vt:lpstr>
      <vt:lpstr>Extra sous régime            Auto-Entrepreneur</vt:lpstr>
      <vt:lpstr>Le contexte :</vt:lpstr>
      <vt:lpstr>Analyse de la situation</vt:lpstr>
      <vt:lpstr>Notre analyse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club des extras</dc:title>
  <dc:creator>Alain</dc:creator>
  <cp:lastModifiedBy>LAFAY</cp:lastModifiedBy>
  <cp:revision>8</cp:revision>
  <cp:lastPrinted>2016-11-22T14:09:04Z</cp:lastPrinted>
  <dcterms:created xsi:type="dcterms:W3CDTF">2016-11-22T13:38:28Z</dcterms:created>
  <dcterms:modified xsi:type="dcterms:W3CDTF">2017-04-14T13:25:52Z</dcterms:modified>
</cp:coreProperties>
</file>