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F291D-6F90-4EAA-B01D-C8DFBEBC6BEE}" type="datetimeFigureOut">
              <a:rPr lang="fr-FR" smtClean="0"/>
              <a:t>15/05/17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6B200-195B-45DC-8CF3-30D39B27F0F8}" type="slidenum">
              <a:rPr lang="fr-FR" smtClean="0"/>
              <a:t>‹N°›</a:t>
            </a:fld>
            <a:endParaRPr lang="fr-FR"/>
          </a:p>
        </p:txBody>
      </p:sp>
    </p:spTree>
    <p:extLst>
      <p:ext uri="{BB962C8B-B14F-4D97-AF65-F5344CB8AC3E}">
        <p14:creationId xmlns:p14="http://schemas.microsoft.com/office/powerpoint/2010/main" val="36759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BE6B200-195B-45DC-8CF3-30D39B27F0F8}" type="slidenum">
              <a:rPr lang="fr-FR" smtClean="0"/>
              <a:t>6</a:t>
            </a:fld>
            <a:endParaRPr lang="fr-FR"/>
          </a:p>
        </p:txBody>
      </p:sp>
    </p:spTree>
    <p:extLst>
      <p:ext uri="{BB962C8B-B14F-4D97-AF65-F5344CB8AC3E}">
        <p14:creationId xmlns:p14="http://schemas.microsoft.com/office/powerpoint/2010/main" val="425811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9F8E54-EF8F-478A-8D94-5A9146E14D85}" type="datetime1">
              <a:rPr lang="en-US" smtClean="0"/>
              <a:t>5/15/2017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B492BF7-8E28-4BAD-BE1B-E0C0AD944AB7}" type="datetime1">
              <a:rPr lang="en-US" smtClean="0"/>
              <a:t>5/15/2017</a:t>
            </a:fld>
            <a:endParaRPr lang="en-US" dirty="0"/>
          </a:p>
        </p:txBody>
      </p:sp>
      <p:sp>
        <p:nvSpPr>
          <p:cNvPr id="6" name="Footer Placeholder 5"/>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AF81D6C-ED85-474D-8763-D9FFF0BECCB1}"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B6BC89-E3CD-4583-BF67-CB2A9D09BBDC}"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B132346-3698-4ADE-B74E-1B018749FF23}"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2A21DE4-9953-4E46-B3F2-86E562036915}"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F1E7CDA-B904-4276-B5FD-CB3618A0AC0F}"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F03E85-7928-403D-BF3D-B234CF0A9545}"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779B43-BCCF-44A5-8112-76F997BF5822}"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28AEB2-7D2C-494F-85F9-BB1D69516DEE}"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C5B4940-9FDA-492E-970C-A837453E87E5}" type="datetime1">
              <a:rPr lang="en-US" smtClean="0"/>
              <a:t>5/15/2017</a:t>
            </a:fld>
            <a:endParaRPr lang="en-US" dirty="0"/>
          </a:p>
        </p:txBody>
      </p:sp>
      <p:sp>
        <p:nvSpPr>
          <p:cNvPr id="5" name="Footer Placeholder 4"/>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433AAF-8028-4237-A4E6-E7080A0BA33B}" type="datetime1">
              <a:rPr lang="en-US" smtClean="0"/>
              <a:t>5/15/2017</a:t>
            </a:fld>
            <a:endParaRPr lang="en-US" dirty="0"/>
          </a:p>
        </p:txBody>
      </p:sp>
      <p:sp>
        <p:nvSpPr>
          <p:cNvPr id="6" name="Footer Placeholder 5"/>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1428086-2247-42EC-A95D-8604B373FA7D}" type="datetime1">
              <a:rPr lang="en-US" smtClean="0"/>
              <a:t>5/15/2017</a:t>
            </a:fld>
            <a:endParaRPr lang="en-US" dirty="0"/>
          </a:p>
        </p:txBody>
      </p:sp>
      <p:sp>
        <p:nvSpPr>
          <p:cNvPr id="8" name="Footer Placeholder 7"/>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6D0B746-99F5-40B8-92FA-DF4222DF6D62}" type="datetime1">
              <a:rPr lang="en-US" smtClean="0"/>
              <a:t>5/15/2017</a:t>
            </a:fld>
            <a:endParaRPr lang="en-US" dirty="0"/>
          </a:p>
        </p:txBody>
      </p:sp>
      <p:sp>
        <p:nvSpPr>
          <p:cNvPr id="4" name="Footer Placeholder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78F22-B870-4EA6-B070-64753ECB115F}" type="datetime1">
              <a:rPr lang="en-US" smtClean="0"/>
              <a:t>5/15/2017</a:t>
            </a:fld>
            <a:endParaRPr lang="en-US" dirty="0"/>
          </a:p>
        </p:txBody>
      </p:sp>
      <p:sp>
        <p:nvSpPr>
          <p:cNvPr id="3" name="Footer Placeholder 2"/>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9357D01-CD20-43D3-9094-19B8D7E54A55}" type="datetime1">
              <a:rPr lang="en-US" smtClean="0"/>
              <a:t>5/15/2017</a:t>
            </a:fld>
            <a:endParaRPr lang="en-US" dirty="0"/>
          </a:p>
        </p:txBody>
      </p:sp>
      <p:sp>
        <p:nvSpPr>
          <p:cNvPr id="6" name="Footer Placeholder 5"/>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2EFB569-ED12-42EE-BB43-35426DB3A6A8}" type="datetime1">
              <a:rPr lang="en-US" smtClean="0"/>
              <a:t>5/15/2017</a:t>
            </a:fld>
            <a:endParaRPr lang="en-US" dirty="0"/>
          </a:p>
        </p:txBody>
      </p:sp>
      <p:sp>
        <p:nvSpPr>
          <p:cNvPr id="6" name="Footer Placeholder 5"/>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FC3047-EB82-44B4-BFDF-CF96BE883E38}" type="datetime1">
              <a:rPr lang="en-US" smtClean="0"/>
              <a:t>5/15/2017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a:t>Club des Dirigeants Hôtellerie Internationale et de Prestige  Club RH  avril 2017</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a:t>CUMUL D’EMPLOIS ET TEMPS DE TRAVAIL</a:t>
            </a:r>
          </a:p>
        </p:txBody>
      </p:sp>
      <p:sp>
        <p:nvSpPr>
          <p:cNvPr id="3" name="Sous-titre 2"/>
          <p:cNvSpPr>
            <a:spLocks noGrp="1"/>
          </p:cNvSpPr>
          <p:nvPr>
            <p:ph type="subTitle" idx="1"/>
          </p:nvPr>
        </p:nvSpPr>
        <p:spPr/>
        <p:txBody>
          <a:bodyPr/>
          <a:lstStyle/>
          <a:p>
            <a:r>
              <a:rPr lang="fr-FR" dirty="0"/>
              <a:t>Complémentaire aux éléments présentés lors de la réunion du Club des Dirigeants de l’Hôtellerie Internationale et de Prestige</a:t>
            </a:r>
          </a:p>
          <a:p>
            <a:r>
              <a:rPr lang="fr-FR" dirty="0"/>
              <a:t>Le Bristol 24 mars 2017 (RH et DAF)</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41778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emplois et temps de travail</a:t>
            </a:r>
          </a:p>
        </p:txBody>
      </p:sp>
      <p:sp>
        <p:nvSpPr>
          <p:cNvPr id="3" name="Espace réservé du contenu 2"/>
          <p:cNvSpPr>
            <a:spLocks noGrp="1"/>
          </p:cNvSpPr>
          <p:nvPr>
            <p:ph idx="1"/>
          </p:nvPr>
        </p:nvSpPr>
        <p:spPr/>
        <p:txBody>
          <a:bodyPr/>
          <a:lstStyle/>
          <a:p>
            <a:r>
              <a:rPr lang="fr-FR" dirty="0"/>
              <a:t>Le contexte : </a:t>
            </a:r>
          </a:p>
          <a:p>
            <a:pPr>
              <a:buFontTx/>
              <a:buChar char="-"/>
            </a:pPr>
            <a:r>
              <a:rPr lang="fr-FR" dirty="0"/>
              <a:t>depuis plusieurs mois les établissements adhérents au Club sont interpellés sur l’utilisation des contrats précaires ou d’usage et le contrôle de régularité des temps de travail</a:t>
            </a:r>
          </a:p>
          <a:p>
            <a:pPr>
              <a:buFontTx/>
              <a:buChar char="-"/>
            </a:pPr>
            <a:r>
              <a:rPr lang="fr-FR" dirty="0"/>
              <a:t>Par ailleurs et vis-à-vis de ce personnel en « contrat d’usage » nous avons eu aussi à étudier la possibilité d’utiliser ou non  les dispositifs de mise à disposition d’extras (via des </a:t>
            </a:r>
            <a:r>
              <a:rPr lang="fr-FR" dirty="0" err="1"/>
              <a:t>plaformes</a:t>
            </a:r>
            <a:r>
              <a:rPr lang="fr-FR" dirty="0"/>
              <a:t>, via les entreprises d’intérim, les statuts d’auto entrepreneurs….)</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4472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Cumul d’emplois et temps de travail</a:t>
            </a:r>
          </a:p>
        </p:txBody>
      </p:sp>
      <p:sp>
        <p:nvSpPr>
          <p:cNvPr id="3" name="Espace réservé du contenu 2"/>
          <p:cNvSpPr>
            <a:spLocks noGrp="1"/>
          </p:cNvSpPr>
          <p:nvPr>
            <p:ph idx="1"/>
          </p:nvPr>
        </p:nvSpPr>
        <p:spPr/>
        <p:txBody>
          <a:bodyPr>
            <a:normAutofit fontScale="62500" lnSpcReduction="20000"/>
          </a:bodyPr>
          <a:lstStyle/>
          <a:p>
            <a:r>
              <a:rPr lang="fr-FR" dirty="0"/>
              <a:t>La liberté du travail autorise le cumul d’emplois</a:t>
            </a:r>
          </a:p>
          <a:p>
            <a:r>
              <a:rPr lang="fr-FR" dirty="0"/>
              <a:t>Toutefois le cumul est encadré par le code du travail</a:t>
            </a:r>
          </a:p>
          <a:p>
            <a:r>
              <a:rPr lang="fr-FR" dirty="0"/>
              <a:t>Art L8261 – 1 : aucun salarié ne peut accomplir des travaux rémunérés au-delà de la durée légale maximale du travail telle qu’elle ressort des dispositions légales de la profession : CCN Avenant 2 du 5 février 2007 durée quotidienne</a:t>
            </a:r>
          </a:p>
          <a:p>
            <a:pPr>
              <a:buFontTx/>
              <a:buChar char="-"/>
            </a:pPr>
            <a:r>
              <a:rPr lang="fr-FR" dirty="0"/>
              <a:t>Cuisine : 11 h</a:t>
            </a:r>
          </a:p>
          <a:p>
            <a:pPr>
              <a:buFontTx/>
              <a:buChar char="-"/>
            </a:pPr>
            <a:r>
              <a:rPr lang="fr-FR" dirty="0"/>
              <a:t>Autre personnel : 11 h 30</a:t>
            </a:r>
          </a:p>
          <a:p>
            <a:pPr>
              <a:buFontTx/>
              <a:buChar char="-"/>
            </a:pPr>
            <a:r>
              <a:rPr lang="fr-FR" dirty="0"/>
              <a:t>Réception :12</a:t>
            </a:r>
          </a:p>
          <a:p>
            <a:pPr>
              <a:buFontTx/>
              <a:buChar char="-"/>
            </a:pPr>
            <a:r>
              <a:rPr lang="fr-FR" dirty="0"/>
              <a:t>Veilleur de nuit : 12</a:t>
            </a:r>
          </a:p>
          <a:p>
            <a:pPr>
              <a:buFontTx/>
              <a:buChar char="-"/>
            </a:pPr>
            <a:r>
              <a:rPr lang="fr-FR" dirty="0"/>
              <a:t>Moyenne maximum sur 12 semaines (46 h semaine)</a:t>
            </a:r>
          </a:p>
          <a:p>
            <a:pPr>
              <a:buFontTx/>
              <a:buChar char="-"/>
            </a:pPr>
            <a:r>
              <a:rPr lang="fr-FR" dirty="0"/>
              <a:t>Durée absolue : 48 h semaine</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81274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emplois et temps de travail</a:t>
            </a:r>
          </a:p>
        </p:txBody>
      </p:sp>
      <p:sp>
        <p:nvSpPr>
          <p:cNvPr id="3" name="Espace réservé du contenu 2"/>
          <p:cNvSpPr>
            <a:spLocks noGrp="1"/>
          </p:cNvSpPr>
          <p:nvPr>
            <p:ph idx="1"/>
          </p:nvPr>
        </p:nvSpPr>
        <p:spPr/>
        <p:txBody>
          <a:bodyPr>
            <a:normAutofit fontScale="92500" lnSpcReduction="10000"/>
          </a:bodyPr>
          <a:lstStyle/>
          <a:p>
            <a:r>
              <a:rPr lang="fr-FR" dirty="0"/>
              <a:t>Un salarié peut accomplir un cumul d’emplois à condition à considérer que les durées maximales quotidiennes ou hebdomadaires soient respectées. Les HS sont décomptées chez chaque employeur. </a:t>
            </a:r>
          </a:p>
          <a:p>
            <a:r>
              <a:rPr lang="fr-FR" dirty="0"/>
              <a:t>Lorsque l’employeur d’un salarié apprend que ce dernier occupe un ou plusieurs autres emplois, il est en droit  de lui demander de justifier de ces durées du travail afin de vérifier qu’il n’emploie pas un salarié qui méconnait les dispositions du Code de Travail relatives aux durées maximales du Travail</a:t>
            </a:r>
          </a:p>
          <a:p>
            <a:r>
              <a:rPr lang="fr-FR" dirty="0"/>
              <a:t>Art L 8261-2 « nul ne peut recourir aux services d’une personne qui méconnait les dispositions de la présente section »</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49162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emplois et temps de travail</a:t>
            </a:r>
          </a:p>
        </p:txBody>
      </p:sp>
      <p:sp>
        <p:nvSpPr>
          <p:cNvPr id="3" name="Espace réservé du contenu 2"/>
          <p:cNvSpPr>
            <a:spLocks noGrp="1"/>
          </p:cNvSpPr>
          <p:nvPr>
            <p:ph idx="1"/>
          </p:nvPr>
        </p:nvSpPr>
        <p:spPr/>
        <p:txBody>
          <a:bodyPr>
            <a:normAutofit fontScale="85000" lnSpcReduction="10000"/>
          </a:bodyPr>
          <a:lstStyle/>
          <a:p>
            <a:r>
              <a:rPr lang="fr-FR" dirty="0"/>
              <a:t>Si le salarié ne remet pas à l’employeur les documents permettant à celui-ci de vérifier la durée du travail, il met son employeur  en situation d’infraction, les agissements du salarié sont alors constitutifs d’une faute grave rendant impossible un maintien dans l’emploi (Cour de Cas Chambre Sociale 19 05 2010 pourvoi 09/40923)</a:t>
            </a:r>
          </a:p>
          <a:p>
            <a:r>
              <a:rPr lang="fr-FR" dirty="0"/>
              <a:t>Si le salarié remet les documents permettant à celui-ci de vérifier et que la durée maximale est dépassée l’employeur doit mettre le salarié en demeure de choisir l’emploi qu’il souhaite conserver afin de retrouver un temps de travail dans la limite maximale et en lui laissant un délai pour choisir (Cas Chambre Sociale 4/06/98 95 44693). S’il ne lui adresse pas cette mise en demeure il ne peut se prévaloir de la faute grave.</a:t>
            </a:r>
          </a:p>
          <a:p>
            <a:r>
              <a:rPr lang="fr-FR" dirty="0"/>
              <a:t>Origines : </a:t>
            </a:r>
            <a:r>
              <a:rPr lang="fr-FR" dirty="0" err="1"/>
              <a:t>Lallier</a:t>
            </a:r>
            <a:r>
              <a:rPr lang="fr-FR" dirty="0"/>
              <a:t> Avocats.</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24338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Cumul Emplois et temps de travail</a:t>
            </a:r>
          </a:p>
        </p:txBody>
      </p:sp>
      <p:sp>
        <p:nvSpPr>
          <p:cNvPr id="3" name="Espace réservé du contenu 2"/>
          <p:cNvSpPr>
            <a:spLocks noGrp="1"/>
          </p:cNvSpPr>
          <p:nvPr>
            <p:ph idx="1"/>
          </p:nvPr>
        </p:nvSpPr>
        <p:spPr/>
        <p:txBody>
          <a:bodyPr>
            <a:normAutofit fontScale="77500" lnSpcReduction="20000"/>
          </a:bodyPr>
          <a:lstStyle/>
          <a:p>
            <a:r>
              <a:rPr lang="fr-FR" b="1" dirty="0"/>
              <a:t>Proposition de rédaction des contrats extras : </a:t>
            </a:r>
          </a:p>
          <a:p>
            <a:pPr marL="0" indent="0">
              <a:buNone/>
            </a:pPr>
            <a:r>
              <a:rPr lang="fr-FR" dirty="0"/>
              <a:t>Dans le cas où il exerce son travail dans différents établissements, le vacataire doit en informer l’employeur afin de justifier qu’il respecte les dispositions de l’article L 261 -2 du Code du Travail relatif aux durées maximale de travail.</a:t>
            </a:r>
          </a:p>
          <a:p>
            <a:pPr marL="0" indent="0">
              <a:buNone/>
            </a:pPr>
            <a:r>
              <a:rPr lang="fr-FR" dirty="0"/>
              <a:t>Si le vacataire ne remet pas à son employeur les documents permettant de vérifier, la faute grave peut être invoquée à son encontre car il met l’employeur en situation d’infraction.</a:t>
            </a:r>
          </a:p>
          <a:p>
            <a:pPr marL="0" indent="0">
              <a:buNone/>
            </a:pPr>
            <a:r>
              <a:rPr lang="fr-FR" dirty="0"/>
              <a:t>Dans le cas où la vérification met à jour un dépassement des durées de travail (journalière ou hebdomadaire) le vacataire doit choisir entre ses employeurs celui ou ceux qu’il souhaite conserver afin de répondre aux obligations légales</a:t>
            </a:r>
          </a:p>
          <a:p>
            <a:pPr marL="0" indent="0">
              <a:buNone/>
            </a:pPr>
            <a:r>
              <a:rPr lang="fr-FR" dirty="0"/>
              <a:t>Rappelons que le vacataire ne peut être ni fonctionnaire, ni agent de la fonction publique (L 324 -1 du Code du Travail)</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418581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Cumul emplois et temps de travail</a:t>
            </a:r>
          </a:p>
        </p:txBody>
      </p:sp>
      <p:sp>
        <p:nvSpPr>
          <p:cNvPr id="3" name="Espace réservé du contenu 2"/>
          <p:cNvSpPr>
            <a:spLocks noGrp="1"/>
          </p:cNvSpPr>
          <p:nvPr>
            <p:ph idx="1"/>
          </p:nvPr>
        </p:nvSpPr>
        <p:spPr/>
        <p:txBody>
          <a:bodyPr/>
          <a:lstStyle/>
          <a:p>
            <a:r>
              <a:rPr lang="fr-FR" dirty="0"/>
              <a:t>Il peut être utile de faire figurer sur vos « contrats d’extras » outre le rappel des principes évoqués ci avant les durées maximales de travail pour une journée, pour une semaine, pour un mois.</a:t>
            </a:r>
          </a:p>
          <a:p>
            <a:r>
              <a:rPr lang="fr-FR" dirty="0"/>
              <a:t>Ces durées sont celles fixées par la Convention collective ou vos propres accords (entreprise, établissement</a:t>
            </a:r>
            <a:r>
              <a:rPr lang="fr-FR"/>
              <a:t>, place)</a:t>
            </a:r>
          </a:p>
        </p:txBody>
      </p:sp>
      <p:sp>
        <p:nvSpPr>
          <p:cNvPr id="4" name="Espace réservé du pied de page 3"/>
          <p:cNvSpPr>
            <a:spLocks noGrp="1"/>
          </p:cNvSpPr>
          <p:nvPr>
            <p:ph type="ftr" sz="quarter" idx="11"/>
          </p:nvPr>
        </p:nvSpPr>
        <p:spPr/>
        <p:txBody>
          <a:bodyPr/>
          <a:lstStyle/>
          <a:p>
            <a:r>
              <a:rPr lang="fr-FR"/>
              <a:t>Club des Dirigeants Hôtellerie Internationale et de Prestige  Club RH  avril 2017</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6907533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55</TotalTime>
  <Words>664</Words>
  <Application>Microsoft Office PowerPoint</Application>
  <PresentationFormat>Grand écran</PresentationFormat>
  <Paragraphs>49</Paragraphs>
  <Slides>7</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Garamond</vt:lpstr>
      <vt:lpstr>Organique</vt:lpstr>
      <vt:lpstr>CUMUL D’EMPLOIS ET TEMPS DE TRAVAIL</vt:lpstr>
      <vt:lpstr>Cumul emplois et temps de travail</vt:lpstr>
      <vt:lpstr>Cumul d’emplois et temps de travail</vt:lpstr>
      <vt:lpstr>Cumul emplois et temps de travail</vt:lpstr>
      <vt:lpstr>Cumul emplois et temps de travail</vt:lpstr>
      <vt:lpstr> Cumul Emplois et temps de travail</vt:lpstr>
      <vt:lpstr>Cumul emplois et temps de travail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CUMUL D’EMPLOIS ET TEMPS DE TRAVAIL</dc:title>
  <dc:creator>Alain</dc:creator>
  <cp:lastModifiedBy>LAFAY</cp:lastModifiedBy>
  <cp:revision>7</cp:revision>
  <dcterms:created xsi:type="dcterms:W3CDTF">2017-04-11T05:33:30Z</dcterms:created>
  <dcterms:modified xsi:type="dcterms:W3CDTF">2017-05-15T17:26:00Z</dcterms:modified>
</cp:coreProperties>
</file>