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3" r:id="rId2"/>
    <p:sldId id="335" r:id="rId3"/>
    <p:sldId id="363" r:id="rId4"/>
    <p:sldId id="259" r:id="rId5"/>
    <p:sldId id="374" r:id="rId6"/>
    <p:sldId id="385" r:id="rId7"/>
    <p:sldId id="393" r:id="rId8"/>
    <p:sldId id="386" r:id="rId9"/>
    <p:sldId id="390" r:id="rId10"/>
    <p:sldId id="394" r:id="rId11"/>
    <p:sldId id="389" r:id="rId12"/>
    <p:sldId id="388" r:id="rId13"/>
    <p:sldId id="383" r:id="rId14"/>
    <p:sldId id="395" r:id="rId15"/>
    <p:sldId id="32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aleksandrowicz" initials="na" lastIdx="0" clrIdx="0">
    <p:extLst>
      <p:ext uri="{19B8F6BF-5375-455C-9EA6-DF929625EA0E}">
        <p15:presenceInfo xmlns:p15="http://schemas.microsoft.com/office/powerpoint/2012/main" userId="99b3a093b709f2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89702" autoAdjust="0"/>
  </p:normalViewPr>
  <p:slideViewPr>
    <p:cSldViewPr>
      <p:cViewPr varScale="1">
        <p:scale>
          <a:sx n="81" d="100"/>
          <a:sy n="81" d="100"/>
        </p:scale>
        <p:origin x="16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C0A68-6EB2-43E1-9C4B-DA6D3B869EE3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B3681-F97A-4DEB-A71D-51D20F17F2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0B241-A79A-4768-8B3D-40ED64DF7909}" type="datetimeFigureOut">
              <a:rPr lang="fr-FR" smtClean="0"/>
              <a:pPr/>
              <a:t>24/05/17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7665-4356-41CD-AD45-8D562A3DF1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jp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.jpe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3.jpe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3.jpeg"/><Relationship Id="rId18" Type="http://schemas.openxmlformats.org/officeDocument/2006/relationships/image" Target="../media/image87.png"/><Relationship Id="rId26" Type="http://schemas.openxmlformats.org/officeDocument/2006/relationships/image" Target="../media/image93.png"/><Relationship Id="rId3" Type="http://schemas.openxmlformats.org/officeDocument/2006/relationships/image" Target="../media/image74.png"/><Relationship Id="rId21" Type="http://schemas.openxmlformats.org/officeDocument/2006/relationships/image" Target="../media/image88.jpeg"/><Relationship Id="rId34" Type="http://schemas.openxmlformats.org/officeDocument/2006/relationships/image" Target="../media/image99.png"/><Relationship Id="rId7" Type="http://schemas.openxmlformats.org/officeDocument/2006/relationships/image" Target="../media/image78.jpeg"/><Relationship Id="rId12" Type="http://schemas.openxmlformats.org/officeDocument/2006/relationships/image" Target="../media/image82.jpeg"/><Relationship Id="rId17" Type="http://schemas.openxmlformats.org/officeDocument/2006/relationships/image" Target="../media/image86.png"/><Relationship Id="rId25" Type="http://schemas.openxmlformats.org/officeDocument/2006/relationships/image" Target="../media/image92.png"/><Relationship Id="rId33" Type="http://schemas.openxmlformats.org/officeDocument/2006/relationships/image" Target="../media/image72.jpg"/><Relationship Id="rId2" Type="http://schemas.openxmlformats.org/officeDocument/2006/relationships/image" Target="../media/image4.jpeg"/><Relationship Id="rId16" Type="http://schemas.openxmlformats.org/officeDocument/2006/relationships/image" Target="../media/image85.png"/><Relationship Id="rId20" Type="http://schemas.openxmlformats.org/officeDocument/2006/relationships/image" Target="../media/image73.jpe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jpeg"/><Relationship Id="rId24" Type="http://schemas.openxmlformats.org/officeDocument/2006/relationships/image" Target="../media/image91.png"/><Relationship Id="rId32" Type="http://schemas.openxmlformats.org/officeDocument/2006/relationships/image" Target="../media/image98.png"/><Relationship Id="rId5" Type="http://schemas.openxmlformats.org/officeDocument/2006/relationships/image" Target="../media/image76.jpeg"/><Relationship Id="rId15" Type="http://schemas.openxmlformats.org/officeDocument/2006/relationships/image" Target="../media/image84.png"/><Relationship Id="rId23" Type="http://schemas.openxmlformats.org/officeDocument/2006/relationships/image" Target="../media/image90.jpeg"/><Relationship Id="rId28" Type="http://schemas.openxmlformats.org/officeDocument/2006/relationships/image" Target="../media/image95.png"/><Relationship Id="rId10" Type="http://schemas.openxmlformats.org/officeDocument/2006/relationships/image" Target="../media/image51.jpeg"/><Relationship Id="rId19" Type="http://schemas.openxmlformats.org/officeDocument/2006/relationships/image" Target="../media/image49.png"/><Relationship Id="rId31" Type="http://schemas.openxmlformats.org/officeDocument/2006/relationships/image" Target="../media/image97.jpe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50.jpe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6.png"/><Relationship Id="rId35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ervicecommercial@is-hospitality.com" TargetMode="External"/><Relationship Id="rId4" Type="http://schemas.openxmlformats.org/officeDocument/2006/relationships/hyperlink" Target="mailto:naleksandrowicz@is-hospitality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4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3419872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</a:t>
            </a:fld>
            <a:endParaRPr lang="en-US" sz="1000" dirty="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60" name="Rectangle 12"/>
          <p:cNvSpPr>
            <a:spLocks/>
          </p:cNvSpPr>
          <p:nvPr/>
        </p:nvSpPr>
        <p:spPr bwMode="auto">
          <a:xfrm>
            <a:off x="3275856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3993134" y="6099965"/>
            <a:ext cx="4536504" cy="609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1300"/>
              </a:spcBef>
            </a:pPr>
            <a:br>
              <a:rPr lang="en-US" sz="900" dirty="0">
                <a:solidFill>
                  <a:srgbClr val="7F7F7F"/>
                </a:solidFill>
                <a:latin typeface="Arial" charset="0"/>
                <a:sym typeface="Arial" charset="0"/>
              </a:rPr>
            </a:br>
            <a:endParaRPr lang="en-US" sz="900" dirty="0">
              <a:solidFill>
                <a:srgbClr val="7F7F7F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3779912" y="5013176"/>
            <a:ext cx="4824536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US" sz="3000" b="1" dirty="0">
              <a:solidFill>
                <a:srgbClr val="7F7F7F"/>
              </a:solidFill>
              <a:latin typeface="Sansumi-Regular" charset="0"/>
              <a:ea typeface="Sansumi-Regular" charset="0"/>
              <a:cs typeface="Sansumi-Regular" charset="0"/>
              <a:sym typeface="Sansumi-Regular" charset="0"/>
            </a:endParaRPr>
          </a:p>
          <a:p>
            <a:pPr algn="ctr"/>
            <a:endParaRPr lang="en-US" sz="3000" b="1" dirty="0">
              <a:solidFill>
                <a:srgbClr val="8064A2"/>
              </a:solidFill>
              <a:latin typeface="Sansumi-Regular" charset="0"/>
              <a:ea typeface="Sansumi-Regular" charset="0"/>
              <a:cs typeface="Sansumi-Regular" charset="0"/>
              <a:sym typeface="Sansumi-Regular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23928" y="2581543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2">
                    <a:lumMod val="10000"/>
                  </a:schemeClr>
                </a:solidFill>
              </a:rPr>
              <a:t>Avec</a:t>
            </a:r>
            <a:r>
              <a:rPr lang="fr-FR" sz="4000" b="1" dirty="0"/>
              <a:t> </a:t>
            </a:r>
            <a:r>
              <a:rPr lang="fr-FR" sz="4000" b="1" dirty="0">
                <a:solidFill>
                  <a:srgbClr val="7030A0"/>
                </a:solidFill>
              </a:rPr>
              <a:t>IS-H</a:t>
            </a:r>
            <a:r>
              <a:rPr lang="fr-FR" sz="4000" b="1" dirty="0">
                <a:solidFill>
                  <a:srgbClr val="00B050"/>
                </a:solidFill>
              </a:rPr>
              <a:t>O</a:t>
            </a:r>
            <a:r>
              <a:rPr lang="fr-FR" sz="4000" b="1" dirty="0">
                <a:solidFill>
                  <a:srgbClr val="7030A0"/>
                </a:solidFill>
              </a:rPr>
              <a:t>SPITALITY</a:t>
            </a:r>
          </a:p>
          <a:p>
            <a:r>
              <a:rPr lang="fr-FR" sz="4000" b="1" dirty="0">
                <a:solidFill>
                  <a:schemeClr val="bg2">
                    <a:lumMod val="10000"/>
                  </a:schemeClr>
                </a:solidFill>
              </a:rPr>
              <a:t>Tout devient possible!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4572000" y="2420888"/>
            <a:ext cx="35283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572000" y="4077072"/>
            <a:ext cx="35283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9" y="-80377"/>
            <a:ext cx="3312367" cy="20139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36" y="4775823"/>
            <a:ext cx="3414056" cy="10211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37604" y="591377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*Conditions spéciales club des dirigeants en fin de Slide</a:t>
            </a:r>
          </a:p>
        </p:txBody>
      </p:sp>
    </p:spTree>
    <p:extLst>
      <p:ext uri="{BB962C8B-B14F-4D97-AF65-F5344CB8AC3E}">
        <p14:creationId xmlns:p14="http://schemas.microsoft.com/office/powerpoint/2010/main" val="22831295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10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395536" y="234439"/>
            <a:ext cx="6336704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Pourquoi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Optima ?</a:t>
            </a:r>
            <a:endParaRPr lang="en-US" sz="30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06961" y="897402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5C6FC7C1-F2C5-4E56-9A84-E6AF0A7B66D4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10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40751" y="1030923"/>
            <a:ext cx="7283927" cy="441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dirty="0" err="1"/>
              <a:t>Silverbyte</a:t>
            </a:r>
            <a:r>
              <a:rPr lang="fr-FR" dirty="0"/>
              <a:t>, </a:t>
            </a:r>
            <a:r>
              <a:rPr lang="fr-FR" dirty="0" err="1"/>
              <a:t>Editeur</a:t>
            </a:r>
            <a:r>
              <a:rPr lang="fr-FR" dirty="0"/>
              <a:t> d’OPTIMA : Société à taille humaine partageant la même philosophie que nous :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Proximité et Service Clients</a:t>
            </a:r>
            <a:r>
              <a:rPr lang="fr-FR" dirty="0"/>
              <a:t>,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dirty="0"/>
              <a:t>Solution Hôtel éprouvée sur le marché mondial (Première version : 1992), en constante évolution, reconnue sur le marché pour son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expertise dans le domaine de l’</a:t>
            </a:r>
            <a:r>
              <a:rPr lang="fr-FR" b="1" dirty="0" err="1">
                <a:solidFill>
                  <a:schemeClr val="accent4">
                    <a:lumMod val="75000"/>
                  </a:schemeClr>
                </a:solidFill>
              </a:rPr>
              <a:t>Hospitality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Reconnaissance internationale </a:t>
            </a:r>
            <a:r>
              <a:rPr lang="fr-FR" dirty="0"/>
              <a:t>avec des installations en Europe, Amérique, Asie et Afrique, Israël.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Spécialité</a:t>
            </a:r>
            <a:r>
              <a:rPr lang="fr-FR" dirty="0"/>
              <a:t> sur la mise en œuvre de solutions innovantes pour les hôtels, chaînes et </a:t>
            </a:r>
            <a:r>
              <a:rPr lang="fr-FR" dirty="0" err="1"/>
              <a:t>resorts</a:t>
            </a:r>
            <a:r>
              <a:rPr lang="fr-FR" sz="1600" dirty="0"/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16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sz="16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699792" y="5229199"/>
            <a:ext cx="5721687" cy="1257325"/>
            <a:chOff x="4427984" y="1240326"/>
            <a:chExt cx="3066282" cy="1903384"/>
          </a:xfrm>
        </p:grpSpPr>
        <p:pic>
          <p:nvPicPr>
            <p:cNvPr id="16" name="Picture 6" descr="EVEN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802189">
              <a:off x="5435795" y="2319810"/>
              <a:ext cx="912583" cy="823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GO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1126550">
              <a:off x="6518198" y="1303825"/>
              <a:ext cx="976068" cy="871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CR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54414">
              <a:off x="5550066" y="1384786"/>
              <a:ext cx="906235" cy="8254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PM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7984" y="1240326"/>
              <a:ext cx="1087166" cy="8985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פי-אם-אס-חדש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336253">
              <a:off x="4437507" y="2232498"/>
              <a:ext cx="974481" cy="8239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 descr="בוקינגחדש חדש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76689">
              <a:off x="6461063" y="2222974"/>
              <a:ext cx="961784" cy="8191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05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9348" y="-24276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1997" y="632433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11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355029" y="216543"/>
            <a:ext cx="6336704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8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Convient</a:t>
            </a:r>
            <a:r>
              <a:rPr lang="en-US" sz="28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à </a:t>
            </a:r>
            <a:r>
              <a:rPr lang="en-US" sz="28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tous</a:t>
            </a:r>
            <a:r>
              <a:rPr lang="en-US" sz="28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types </a:t>
            </a:r>
            <a:r>
              <a:rPr lang="en-US" sz="28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d’hôtels</a:t>
            </a:r>
            <a:r>
              <a:rPr lang="en-US" sz="28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:</a:t>
            </a:r>
            <a:endParaRPr lang="en-US" sz="28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38018" y="880971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21997" y="6324335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5C6FC7C1-F2C5-4E56-9A84-E6AF0A7B66D4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11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" name="Picture 5" descr="C:\Users\pshir\Desktop\wix- Silverbyte.co.il\logo-hotels\רשתות\leonar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36" y="3413157"/>
            <a:ext cx="8477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2820" y="4346876"/>
            <a:ext cx="2930561" cy="1169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/>
              <a:t>85 hôtels *** &amp; **** </a:t>
            </a:r>
            <a:br>
              <a:rPr lang="fr-FR" sz="1400"/>
            </a:br>
            <a:r>
              <a:rPr lang="fr-FR" sz="1400"/>
              <a:t>en Allemagne, Hollande, Suisse, Belgique, Espagne, Italie, Royaume Uni, Autriche, Hongrie</a:t>
            </a:r>
          </a:p>
          <a:p>
            <a:pPr algn="ctr"/>
            <a:r>
              <a:rPr lang="fr-FR" sz="1400"/>
              <a:t>Etablissements de </a:t>
            </a:r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fr-FR" sz="1400"/>
              <a:t> à </a:t>
            </a:r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fr-FR" sz="1400"/>
              <a:t> chambres</a:t>
            </a:r>
          </a:p>
        </p:txBody>
      </p:sp>
      <p:pic>
        <p:nvPicPr>
          <p:cNvPr id="1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46" y="1596042"/>
            <a:ext cx="1111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232629" y="2235173"/>
            <a:ext cx="2775014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FR" sz="1400"/>
              <a:t>35 hôtels en Israël représentant  7500 chambres. </a:t>
            </a:r>
            <a:br>
              <a:rPr lang="fr-FR" sz="1400"/>
            </a:br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Hôtels Spa</a:t>
            </a:r>
            <a:r>
              <a:rPr lang="fr-FR" sz="1400"/>
              <a:t>, Hôtels Business, </a:t>
            </a:r>
            <a:r>
              <a:rPr lang="fr-FR" sz="1400" err="1"/>
              <a:t>Resorts</a:t>
            </a:r>
            <a:r>
              <a:rPr lang="fr-FR" sz="1400"/>
              <a:t>, </a:t>
            </a:r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Hôtels de luxe</a:t>
            </a:r>
            <a:r>
              <a:rPr lang="fr-FR" sz="1400"/>
              <a:t>, </a:t>
            </a:r>
            <a:br>
              <a:rPr lang="fr-FR" sz="1400"/>
            </a:br>
            <a:r>
              <a:rPr lang="fr-FR" sz="1400"/>
              <a:t>Boutique-Hôtels</a:t>
            </a:r>
          </a:p>
        </p:txBody>
      </p:sp>
      <p:pic>
        <p:nvPicPr>
          <p:cNvPr id="17" name="Picture 38" descr="C:\Users\dboker.SILVERBYTE\Pictures\Logos\PremierHotels_SouthAfrica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63" y="3635508"/>
            <a:ext cx="1205876" cy="53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815579" y="4242299"/>
            <a:ext cx="2227244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r"/>
          </a:lstStyle>
          <a:p>
            <a:pPr algn="ctr"/>
            <a:r>
              <a:rPr lang="fr-FR" sz="1400"/>
              <a:t>16 hôtels </a:t>
            </a:r>
            <a:r>
              <a:rPr lang="fr-FR" sz="1400" b="1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Resorts</a:t>
            </a:r>
            <a:r>
              <a:rPr lang="fr-FR" sz="1400"/>
              <a:t> </a:t>
            </a:r>
            <a:br>
              <a:rPr lang="fr-FR" sz="1400"/>
            </a:br>
            <a:r>
              <a:rPr lang="fr-FR" sz="1400"/>
              <a:t>en Afrique du Sud</a:t>
            </a:r>
          </a:p>
          <a:p>
            <a:pPr algn="l"/>
            <a:endParaRPr lang="fr-FR" sz="1200"/>
          </a:p>
        </p:txBody>
      </p:sp>
      <p:pic>
        <p:nvPicPr>
          <p:cNvPr id="20" name="Picture 8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88" y="1565560"/>
            <a:ext cx="602928" cy="71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569070" y="2438689"/>
            <a:ext cx="2224365" cy="7386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Boutique-Hôtel </a:t>
            </a:r>
            <a:br>
              <a:rPr lang="fr-FR" sz="1400"/>
            </a:br>
            <a:r>
              <a:rPr lang="fr-FR" sz="1400"/>
              <a:t>de 64 chambres </a:t>
            </a:r>
            <a:br>
              <a:rPr lang="fr-FR" sz="1400"/>
            </a:br>
            <a:r>
              <a:rPr lang="fr-FR" sz="1400"/>
              <a:t>à Singapour</a:t>
            </a:r>
            <a:endParaRPr lang="fr-FR" sz="1200"/>
          </a:p>
        </p:txBody>
      </p:sp>
      <p:sp>
        <p:nvSpPr>
          <p:cNvPr id="23" name="ZoneTexte 22"/>
          <p:cNvSpPr txBox="1"/>
          <p:nvPr/>
        </p:nvSpPr>
        <p:spPr>
          <a:xfrm>
            <a:off x="505734" y="2519945"/>
            <a:ext cx="2572959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FR" sz="1400"/>
              <a:t>Jan </a:t>
            </a:r>
            <a:r>
              <a:rPr lang="fr-FR" sz="1400" err="1"/>
              <a:t>Hotels</a:t>
            </a:r>
            <a:r>
              <a:rPr lang="fr-FR" sz="1400"/>
              <a:t>  700 chambres </a:t>
            </a:r>
            <a:br>
              <a:rPr lang="fr-FR" sz="1400"/>
            </a:br>
            <a:r>
              <a:rPr lang="fr-FR" sz="1400"/>
              <a:t>et </a:t>
            </a:r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de conférences </a:t>
            </a:r>
          </a:p>
        </p:txBody>
      </p:sp>
      <p:grpSp>
        <p:nvGrpSpPr>
          <p:cNvPr id="24" name="Group 13"/>
          <p:cNvGrpSpPr/>
          <p:nvPr/>
        </p:nvGrpSpPr>
        <p:grpSpPr>
          <a:xfrm>
            <a:off x="368189" y="6335263"/>
            <a:ext cx="8497192" cy="352425"/>
            <a:chOff x="395288" y="6381750"/>
            <a:chExt cx="8497192" cy="352425"/>
          </a:xfrm>
        </p:grpSpPr>
        <p:pic>
          <p:nvPicPr>
            <p:cNvPr id="25" name="Picture 1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94664" y="6381750"/>
              <a:ext cx="392112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62" descr="Switzerla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40638" y="6381750"/>
              <a:ext cx="447675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63" descr="South Afric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85025" y="6381750"/>
              <a:ext cx="449263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4" descr="Russian Federatio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31000" y="6381750"/>
              <a:ext cx="449263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6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5394325" y="6381750"/>
              <a:ext cx="449263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68" descr="Malt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84688" y="6381750"/>
              <a:ext cx="449262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69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4938713" y="6381750"/>
              <a:ext cx="449262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77"/>
            <p:cNvPicPr>
              <a:picLocks noChangeAspect="1" noChangeArrowheads="1"/>
            </p:cNvPicPr>
            <p:nvPr/>
          </p:nvPicPr>
          <p:blipFill>
            <a:blip r:embed="rId14"/>
            <a:stretch>
              <a:fillRect/>
            </a:stretch>
          </p:blipFill>
          <p:spPr bwMode="auto">
            <a:xfrm>
              <a:off x="6289675" y="6381750"/>
              <a:ext cx="436563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9"/>
            <p:cNvPicPr>
              <a:picLocks noChangeAspect="1" noChangeArrowheads="1"/>
            </p:cNvPicPr>
            <p:nvPr/>
          </p:nvPicPr>
          <p:blipFill>
            <a:blip r:embed="rId15"/>
            <a:stretch>
              <a:fillRect/>
            </a:stretch>
          </p:blipFill>
          <p:spPr bwMode="auto">
            <a:xfrm>
              <a:off x="5848350" y="6381750"/>
              <a:ext cx="434975" cy="3524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80" descr="Belgium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95288" y="6381750"/>
              <a:ext cx="449262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81" descr="Ukraine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758950" y="6381750"/>
              <a:ext cx="449263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2" descr="Hungary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113088" y="6381750"/>
              <a:ext cx="450850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84" descr="Ireland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570288" y="6381750"/>
              <a:ext cx="449262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85" descr="Cyprus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49313" y="6381750"/>
              <a:ext cx="449262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86" descr="Czech Republic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304925" y="6381750"/>
              <a:ext cx="449263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87" descr="Germany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657475" y="6381750"/>
              <a:ext cx="450850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88" descr="Austria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212975" y="6381750"/>
              <a:ext cx="438150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0"/>
            <p:cNvPicPr>
              <a:picLocks noChangeAspect="1" noChangeArrowheads="1"/>
            </p:cNvPicPr>
            <p:nvPr/>
          </p:nvPicPr>
          <p:blipFill>
            <a:blip r:embed="rId24"/>
            <a:stretch>
              <a:fillRect/>
            </a:stretch>
          </p:blipFill>
          <p:spPr bwMode="auto">
            <a:xfrm>
              <a:off x="4024313" y="6381750"/>
              <a:ext cx="455612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6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5924" y="6381750"/>
              <a:ext cx="386556" cy="352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727424" y="5653307"/>
            <a:ext cx="7810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Berlin |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</a:rPr>
              <a:t>Londres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| Zurich| Amsterdam |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</a:rPr>
              <a:t>Bruxelles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</a:rPr>
              <a:t>Barcelone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| Budapest | Vienne |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</a:rPr>
              <a:t>Moscou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| Kiev | Prague | Milan  | Tel Aviv | Pretoria |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</a:rPr>
              <a:t>Manille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</a:rPr>
              <a:t>Singapour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| Yangon | Munich | Cape-Town | Nassau | </a:t>
            </a:r>
          </a:p>
        </p:txBody>
      </p:sp>
      <p:pic>
        <p:nvPicPr>
          <p:cNvPr id="45" name="Picture 1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07" y="3546478"/>
            <a:ext cx="1329532" cy="481507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3882678" y="4127723"/>
            <a:ext cx="2224365" cy="95410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FR" sz="1400"/>
              <a:t>7 hôtels indépendants </a:t>
            </a:r>
            <a:br>
              <a:rPr lang="fr-FR" sz="1400"/>
            </a:br>
            <a:r>
              <a:rPr lang="fr-FR" sz="1400"/>
              <a:t>*** &amp; **** en Allemagne, Autriche et Hongrie </a:t>
            </a:r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fr-FR" sz="1400"/>
              <a:t> &amp; </a:t>
            </a:r>
            <a:r>
              <a:rPr lang="fr-FR" sz="1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Loisirs</a:t>
            </a:r>
            <a:endParaRPr lang="fr-FR" sz="12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48428" y="899192"/>
            <a:ext cx="726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Des hôtels de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fr-FR" sz="2400" dirty="0"/>
              <a:t>à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850 </a:t>
            </a:r>
            <a:r>
              <a:rPr lang="fr-FR" sz="2400" dirty="0"/>
              <a:t>chambres sont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pilotés </a:t>
            </a:r>
            <a:r>
              <a:rPr lang="fr-FR" sz="2400" dirty="0"/>
              <a:t>par OPTIMA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  <p:pic>
        <p:nvPicPr>
          <p:cNvPr id="49" name="Picture 92" descr="logo Jan Hotels small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10449"/>
          <a:stretch>
            <a:fillRect/>
          </a:stretch>
        </p:blipFill>
        <p:spPr bwMode="auto">
          <a:xfrm>
            <a:off x="1251234" y="1584094"/>
            <a:ext cx="9636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253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3931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1828106"/>
            <a:ext cx="8604002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12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395536" y="234439"/>
            <a:ext cx="6336704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Quelques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références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d’Optima</a:t>
            </a:r>
            <a:endParaRPr lang="en-US" sz="30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38018" y="871641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5C6FC7C1-F2C5-4E56-9A84-E6AF0A7B66D4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12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92" y="1662714"/>
            <a:ext cx="3504496" cy="192598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r="13814"/>
          <a:stretch>
            <a:fillRect/>
          </a:stretch>
        </p:blipFill>
        <p:spPr bwMode="auto">
          <a:xfrm>
            <a:off x="3341687" y="4720060"/>
            <a:ext cx="106521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6" descr="thumb_3539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80" y="3101926"/>
            <a:ext cx="955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8" descr="Aquamarin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4" y="5086772"/>
            <a:ext cx="1211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8" descr="CityParkHotel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9" y="5859885"/>
            <a:ext cx="94138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3" descr="Arg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4934372"/>
            <a:ext cx="822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0" descr="amcol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3943772"/>
            <a:ext cx="17287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C:\Users\dboker.SILVERBYTE\Pictures\Logos\PremierHotels_SouthAfrica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3883447"/>
            <a:ext cx="1530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0" descr="C:\Users\dboker.SILVERBYTE\Pictures\Logos\Grand Hotel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5013747"/>
            <a:ext cx="127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4" y="4982791"/>
            <a:ext cx="83978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4818485"/>
            <a:ext cx="10271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" y="3102397"/>
            <a:ext cx="1111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4" y="2040360"/>
            <a:ext cx="5635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5" descr="logoRenaissanc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r="12894" b="25867"/>
          <a:stretch>
            <a:fillRect/>
          </a:stretch>
        </p:blipFill>
        <p:spPr bwMode="auto">
          <a:xfrm>
            <a:off x="7826374" y="3945360"/>
            <a:ext cx="1066800" cy="552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7" descr="Palazzi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5021685"/>
            <a:ext cx="5857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19" y="5013747"/>
            <a:ext cx="7175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 descr="C:\Users\pshir\Desktop\wix- Silverbyte.co.il\logo-hotels\רשתות\leonard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" y="2013372"/>
            <a:ext cx="8477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2" descr="logo Jan Hotels smal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 b="10449"/>
          <a:stretch>
            <a:fillRect/>
          </a:stretch>
        </p:blipFill>
        <p:spPr bwMode="auto">
          <a:xfrm>
            <a:off x="3097212" y="3856460"/>
            <a:ext cx="9636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2107035"/>
            <a:ext cx="9096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12360" r="1019"/>
          <a:stretch>
            <a:fillRect/>
          </a:stretch>
        </p:blipFill>
        <p:spPr bwMode="auto">
          <a:xfrm>
            <a:off x="539749" y="3900910"/>
            <a:ext cx="1071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 descr="C:\Users\pshir\Desktop\wix- Silverbyte.co.il\logo-hotels\מלונות בודדים\ramada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3910435"/>
            <a:ext cx="11477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49" y="6023397"/>
            <a:ext cx="14319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0" b="18449"/>
          <a:stretch>
            <a:fillRect/>
          </a:stretch>
        </p:blipFill>
        <p:spPr bwMode="auto">
          <a:xfrm>
            <a:off x="3098799" y="5877347"/>
            <a:ext cx="12239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8" descr="Relais Chateaux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4304"/>
          <a:stretch>
            <a:fillRect/>
          </a:stretch>
        </p:blipFill>
        <p:spPr bwMode="auto">
          <a:xfrm>
            <a:off x="523874" y="5899572"/>
            <a:ext cx="644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9" descr="HINNLO~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7" y="2102272"/>
            <a:ext cx="1447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4" descr="crowne_plaza_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4" y="2172122"/>
            <a:ext cx="129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8" descr="Logo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49" y="4904210"/>
            <a:ext cx="6826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4" y="5977360"/>
            <a:ext cx="86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65" y="3050010"/>
            <a:ext cx="14112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8" y="5983710"/>
            <a:ext cx="1714500" cy="457200"/>
          </a:xfrm>
          <a:prstGeom prst="rect">
            <a:avLst/>
          </a:prstGeom>
        </p:spPr>
      </p:pic>
      <p:pic>
        <p:nvPicPr>
          <p:cNvPr id="66" name="Picture 1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92" y="6019728"/>
            <a:ext cx="1329532" cy="481507"/>
          </a:xfrm>
          <a:prstGeom prst="rect">
            <a:avLst/>
          </a:prstGeom>
        </p:spPr>
      </p:pic>
      <p:pic>
        <p:nvPicPr>
          <p:cNvPr id="67" name="Picture 1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38" y="3156931"/>
            <a:ext cx="1421433" cy="471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62608" y="1087393"/>
            <a:ext cx="442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</a:t>
            </a:r>
            <a:r>
              <a:rPr lang="fr-FR" sz="2400"/>
              <a:t> hôtels installés dans </a:t>
            </a:r>
            <a:r>
              <a:rPr lang="fr-FR" sz="2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fr-FR" sz="2400"/>
              <a:t> pays</a:t>
            </a: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5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13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395536" y="234439"/>
            <a:ext cx="6336704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La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Philosophie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d’Optima</a:t>
            </a:r>
            <a:endParaRPr lang="en-US" sz="30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38018" y="890302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5C6FC7C1-F2C5-4E56-9A84-E6AF0A7B66D4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13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" name="Zone de texte 124"/>
          <p:cNvSpPr txBox="1"/>
          <p:nvPr/>
        </p:nvSpPr>
        <p:spPr>
          <a:xfrm>
            <a:off x="1330305" y="1283013"/>
            <a:ext cx="6696743" cy="21812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6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should be made as simple as possible, </a:t>
            </a:r>
            <a:br>
              <a:rPr lang="en-US" sz="16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not one bit simple.</a:t>
            </a:r>
            <a:r>
              <a:rPr lang="en-US" sz="1600" i="1" dirty="0">
                <a:solidFill>
                  <a:srgbClr val="81838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400" i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fr-FR" sz="1400" i="1" dirty="0">
                <a:solidFill>
                  <a:srgbClr val="81838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devrait être rendu aussi simple que possible, mais pas juste un peu plus simple.</a:t>
            </a:r>
            <a:r>
              <a:rPr lang="fr-FR" sz="200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80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45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Eurostile"/>
                <a:ea typeface="Calibri" panose="020F0502020204030204" pitchFamily="34" charset="0"/>
                <a:cs typeface="Eurostile"/>
              </a:rPr>
              <a:t>Albert Einstein 1879-1955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4523" y="4344973"/>
            <a:ext cx="53479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S’affranchir</a:t>
            </a:r>
            <a:r>
              <a:rPr lang="fr-FR" sz="2400" dirty="0"/>
              <a:t> de procédures informatiques compliquées pour permettre une </a:t>
            </a:r>
            <a:br>
              <a:rPr lang="fr-FR" sz="2400" dirty="0"/>
            </a:br>
            <a:r>
              <a:rPr lang="fr-FR" sz="2400" b="1" dirty="0">
                <a:solidFill>
                  <a:srgbClr val="C00000"/>
                </a:solidFill>
              </a:rPr>
              <a:t>meilleure expérience à vos Clients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sz="2400" dirty="0"/>
              <a:t>et </a:t>
            </a:r>
            <a:r>
              <a:rPr lang="fr-FR" sz="2800" b="1" dirty="0">
                <a:solidFill>
                  <a:srgbClr val="C00000"/>
                </a:solidFill>
              </a:rPr>
              <a:t>augmenter les profits</a:t>
            </a:r>
          </a:p>
        </p:txBody>
      </p:sp>
      <p:pic>
        <p:nvPicPr>
          <p:cNvPr id="16" name="Image 15" descr="http://www.hotel-sonia.gr/hotel/images/Images/reception_be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57" y="3195955"/>
            <a:ext cx="4705350" cy="352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05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3123" y="-53179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14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60" name="Rectangle 12"/>
          <p:cNvSpPr>
            <a:spLocks/>
          </p:cNvSpPr>
          <p:nvPr/>
        </p:nvSpPr>
        <p:spPr bwMode="auto">
          <a:xfrm>
            <a:off x="395536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483768" y="3861048"/>
            <a:ext cx="914400" cy="914400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fr-FR" sz="2400" b="1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373"/>
            <a:ext cx="3744416" cy="19689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7796" y="1889563"/>
            <a:ext cx="79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promesses…mais pas que ….</a:t>
            </a:r>
          </a:p>
          <a:p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05339" y="1756008"/>
            <a:ext cx="7940154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IS-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HOPITALITY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Daniel Cohen concrétisent leurs engagements pris lors de la présentation du Mercredi 17 Mai 2017 à l’hôtel Intercontinental en faisant bénéficier d’une réduction de 30% sur les licences OPTIMA, à tous les établissements membres du 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club des dirigeants de l’hôtellerie internationale et de prestige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pour toute commande passée sur le dernier semestre 2017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Contacter notre service commercial pour l’organisation d’une démo de notre progiciel et un devis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ALEKSANDROWICZ</a:t>
            </a:r>
            <a:endParaRPr kumimoji="0" lang="fr-FR" altLang="fr-F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commercial</a:t>
            </a:r>
            <a:endParaRPr kumimoji="0" lang="fr-FR" altLang="fr-F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: +33. 6.21.14.88.37</a:t>
            </a:r>
            <a:endParaRPr kumimoji="0" lang="fr-FR" altLang="fr-F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naleksandrowicz@is-hospitality.com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kumimoji="0" lang="fr-FR" altLang="fr-F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servicecommercial@is-hospitality.com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116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3169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15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60" name="Rectangle 12"/>
          <p:cNvSpPr>
            <a:spLocks/>
          </p:cNvSpPr>
          <p:nvPr/>
        </p:nvSpPr>
        <p:spPr bwMode="auto">
          <a:xfrm>
            <a:off x="395536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60170" y="2492896"/>
            <a:ext cx="6264696" cy="3528392"/>
            <a:chOff x="0" y="0"/>
            <a:chExt cx="6648" cy="374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648" cy="373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6" y="2614"/>
              <a:ext cx="1216" cy="112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2483768" y="3861048"/>
            <a:ext cx="914400" cy="914400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fr-FR" sz="2400" b="1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37" y="-37369"/>
            <a:ext cx="4536504" cy="238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568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431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341987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2</a:t>
            </a:fld>
            <a:endParaRPr lang="en-US" sz="1000" dirty="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3779912" y="3501008"/>
            <a:ext cx="4824536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US" sz="3000" b="1" dirty="0">
              <a:solidFill>
                <a:srgbClr val="8064A2"/>
              </a:solidFill>
              <a:latin typeface="Sansumi-Regular" charset="0"/>
              <a:ea typeface="Sansumi-Regular" charset="0"/>
              <a:cs typeface="Sansumi-Regular" charset="0"/>
              <a:sym typeface="Sansumi-Regular" charset="0"/>
            </a:endParaRPr>
          </a:p>
        </p:txBody>
      </p:sp>
      <p:sp>
        <p:nvSpPr>
          <p:cNvPr id="2060" name="Rectangle 12"/>
          <p:cNvSpPr>
            <a:spLocks/>
          </p:cNvSpPr>
          <p:nvPr/>
        </p:nvSpPr>
        <p:spPr bwMode="auto">
          <a:xfrm>
            <a:off x="3286977" y="0"/>
            <a:ext cx="288032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971122" cy="3619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/>
          </p:cNvSpPr>
          <p:nvPr/>
        </p:nvSpPr>
        <p:spPr bwMode="auto">
          <a:xfrm>
            <a:off x="3932312" y="3653408"/>
            <a:ext cx="4824536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sz="3000" b="1" dirty="0">
                <a:solidFill>
                  <a:srgbClr val="7F7F7F"/>
                </a:solidFill>
                <a:latin typeface="Sansumi-Regular" charset="0"/>
                <a:ea typeface="Sansumi-Regular" charset="0"/>
                <a:cs typeface="Sansumi-Regular" charset="0"/>
                <a:sym typeface="Sansumi-Regular" charset="0"/>
              </a:rPr>
              <a:t>Qui </a:t>
            </a:r>
            <a:r>
              <a:rPr lang="en-US" sz="3000" b="1" dirty="0" err="1">
                <a:solidFill>
                  <a:srgbClr val="7F7F7F"/>
                </a:solidFill>
                <a:latin typeface="Sansumi-Regular" charset="0"/>
                <a:ea typeface="Sansumi-Regular" charset="0"/>
                <a:cs typeface="Sansumi-Regular" charset="0"/>
                <a:sym typeface="Sansumi-Regular" charset="0"/>
              </a:rPr>
              <a:t>sommes</a:t>
            </a:r>
            <a:r>
              <a:rPr lang="en-US" sz="3000" b="1">
                <a:solidFill>
                  <a:srgbClr val="7F7F7F"/>
                </a:solidFill>
                <a:latin typeface="Sansumi-Regular" charset="0"/>
                <a:ea typeface="Sansumi-Regular" charset="0"/>
                <a:cs typeface="Sansumi-Regular" charset="0"/>
                <a:sym typeface="Sansumi-Regular" charset="0"/>
              </a:rPr>
              <a:t> nous ?</a:t>
            </a:r>
            <a:endParaRPr lang="en-US" sz="3000" b="1">
              <a:solidFill>
                <a:srgbClr val="8064A2"/>
              </a:solidFill>
              <a:latin typeface="Sansumi-Regular" charset="0"/>
              <a:ea typeface="Sansumi-Regular" charset="0"/>
              <a:cs typeface="Sansumi-Regular" charset="0"/>
              <a:sym typeface="Sansumi-Regular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00" y="49098"/>
            <a:ext cx="5507959" cy="32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83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3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260389" y="234439"/>
            <a:ext cx="7984019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 dirty="0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Notre Métier... </a:t>
            </a:r>
            <a:r>
              <a:rPr lang="en-US" sz="3000" b="1" u="sng" dirty="0">
                <a:solidFill>
                  <a:srgbClr val="7F7F7F"/>
                </a:solidFill>
                <a:latin typeface="Arial" pitchFamily="34" charset="0"/>
                <a:cs typeface="Arial" pitchFamily="34" charset="0"/>
                <a:sym typeface="Sansumi-Regular" charset="0"/>
              </a:rPr>
              <a:t>LE SERVICE</a:t>
            </a:r>
          </a:p>
        </p:txBody>
      </p:sp>
      <p:cxnSp>
        <p:nvCxnSpPr>
          <p:cNvPr id="13" name="Connecteur droit 12"/>
          <p:cNvCxnSpPr>
            <a:cxnSpLocks/>
          </p:cNvCxnSpPr>
          <p:nvPr/>
        </p:nvCxnSpPr>
        <p:spPr bwMode="auto">
          <a:xfrm>
            <a:off x="251520" y="908720"/>
            <a:ext cx="879847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5C6FC7C1-F2C5-4E56-9A84-E6AF0A7B66D4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3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5927" y="1530783"/>
            <a:ext cx="8424935" cy="4078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fontAlgn="base">
              <a:defRPr/>
            </a:pPr>
            <a:endParaRPr lang="fr-FR" cap="all" dirty="0"/>
          </a:p>
          <a:p>
            <a:r>
              <a:rPr lang="fr-FR" b="1" dirty="0"/>
              <a:t>IS-HOSPITALITY a sélectionné pour vous des solutions innovantes pour faire face aux évolutions du marche. </a:t>
            </a:r>
          </a:p>
          <a:p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Mieux gérer pour diminuer vos dépenses.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Mieux communiquer pour servir et fidéliser 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Mieux contrôler pour au final générer plus de profits.</a:t>
            </a:r>
          </a:p>
          <a:p>
            <a:pPr lvl="0"/>
            <a:endParaRPr lang="fr-FR" dirty="0"/>
          </a:p>
          <a:p>
            <a:r>
              <a:rPr lang="fr-FR" sz="2500" b="1" u="sng" dirty="0"/>
              <a:t>Nous sommes a votre service </a:t>
            </a:r>
          </a:p>
          <a:p>
            <a:endParaRPr lang="fr-FR" sz="1400" b="1" u="sng" dirty="0"/>
          </a:p>
          <a:p>
            <a:r>
              <a:rPr lang="fr-FR" dirty="0"/>
              <a:t>« ÉTHIQUE PROFESSIONNELLE, RIGUEUR, QUALITÉ, EXPERTISE, ADAPTABILITÉ, TRANSPARENCE, CONFORMITÉ, INNOVATION, </a:t>
            </a:r>
            <a:r>
              <a:rPr lang="fr-FR" b="1" dirty="0"/>
              <a:t>SATISFACTION CLIENT</a:t>
            </a:r>
            <a:r>
              <a:rPr lang="fr-FR" dirty="0"/>
              <a:t> »</a:t>
            </a:r>
          </a:p>
          <a:p>
            <a:pPr marL="0" lvl="1" algn="ctr" fontAlgn="base">
              <a:defRPr/>
            </a:pPr>
            <a:endParaRPr lang="fr-FR" sz="2000" b="1" dirty="0">
              <a:solidFill>
                <a:srgbClr val="000000"/>
              </a:solidFill>
            </a:endParaRPr>
          </a:p>
          <a:p>
            <a:pPr marL="0" lvl="1" algn="ctr" fontAlgn="base">
              <a:defRPr/>
            </a:pP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70547" y="5924431"/>
            <a:ext cx="3024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Optima </a:t>
            </a:r>
            <a:r>
              <a:rPr lang="fr-FR" sz="2800" b="1" dirty="0" err="1"/>
              <a:t>Since</a:t>
            </a:r>
            <a:r>
              <a:rPr lang="fr-FR" sz="2800" b="1" dirty="0"/>
              <a:t> 1992</a:t>
            </a:r>
            <a:endParaRPr lang="fr-FR" sz="2800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7402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431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4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323528" y="188640"/>
            <a:ext cx="7560840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Intégration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, Installations &amp; Services</a:t>
            </a:r>
            <a:endParaRPr lang="en-US" sz="30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38018" y="871641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Ellipse 16"/>
          <p:cNvSpPr/>
          <p:nvPr/>
        </p:nvSpPr>
        <p:spPr>
          <a:xfrm rot="2422108">
            <a:off x="3218231" y="1865705"/>
            <a:ext cx="2994433" cy="361572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593659" y="6256151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D448BCB7-6BC3-4E9D-95D6-C1BF7E7863DC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4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9" name="Picture 2" descr="C:\Users\sroche.INIBAR\AppData\Local\Microsoft\Windows\Temporary Internet Files\Content.IE5\JNHA7ZXG\MP9004277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3845" y="3387266"/>
            <a:ext cx="1584176" cy="116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797" y="1803090"/>
            <a:ext cx="1463819" cy="135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243533" y="1686458"/>
            <a:ext cx="1763688" cy="1179512"/>
            <a:chOff x="2313" y="2164"/>
            <a:chExt cx="1523" cy="857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3" y="2164"/>
              <a:ext cx="1523" cy="8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2754"/>
              <a:ext cx="286" cy="2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Groupe 3"/>
          <p:cNvGrpSpPr/>
          <p:nvPr/>
        </p:nvGrpSpPr>
        <p:grpSpPr>
          <a:xfrm>
            <a:off x="2151237" y="1559682"/>
            <a:ext cx="1584960" cy="1584960"/>
            <a:chOff x="1800206" y="0"/>
            <a:chExt cx="1584960" cy="1584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ctangle à coins arrondis 24"/>
            <p:cNvSpPr/>
            <p:nvPr/>
          </p:nvSpPr>
          <p:spPr>
            <a:xfrm>
              <a:off x="1800206" y="0"/>
              <a:ext cx="1584960" cy="15849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1877577" y="77371"/>
              <a:ext cx="1430218" cy="14302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>
                  <a:solidFill>
                    <a:schemeClr val="tx1"/>
                  </a:solidFill>
                </a:rPr>
                <a:t>Intégration et préparation Matérielle</a:t>
              </a:r>
            </a:p>
          </p:txBody>
        </p:sp>
      </p:grpSp>
      <p:grpSp>
        <p:nvGrpSpPr>
          <p:cNvPr id="27" name="Groupe 6"/>
          <p:cNvGrpSpPr/>
          <p:nvPr/>
        </p:nvGrpSpPr>
        <p:grpSpPr>
          <a:xfrm>
            <a:off x="5535613" y="1659074"/>
            <a:ext cx="1584960" cy="1584960"/>
            <a:chOff x="3816419" y="0"/>
            <a:chExt cx="1584960" cy="15849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Rectangle à coins arrondis 27"/>
            <p:cNvSpPr/>
            <p:nvPr/>
          </p:nvSpPr>
          <p:spPr>
            <a:xfrm>
              <a:off x="3816419" y="0"/>
              <a:ext cx="1584960" cy="158496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816419" y="77371"/>
              <a:ext cx="1579597" cy="14302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>
                  <a:solidFill>
                    <a:schemeClr val="tx1"/>
                  </a:solidFill>
                </a:rPr>
                <a:t>Intégration de logiciels et matériels sur site</a:t>
              </a:r>
            </a:p>
          </p:txBody>
        </p:sp>
      </p:grpSp>
      <p:grpSp>
        <p:nvGrpSpPr>
          <p:cNvPr id="30" name="Groupe 12"/>
          <p:cNvGrpSpPr/>
          <p:nvPr/>
        </p:nvGrpSpPr>
        <p:grpSpPr>
          <a:xfrm>
            <a:off x="1683693" y="3198626"/>
            <a:ext cx="1584960" cy="1584960"/>
            <a:chOff x="1810972" y="2048336"/>
            <a:chExt cx="1584960" cy="15849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ectangle à coins arrondis 30"/>
            <p:cNvSpPr/>
            <p:nvPr/>
          </p:nvSpPr>
          <p:spPr>
            <a:xfrm>
              <a:off x="1810972" y="2048336"/>
              <a:ext cx="1584960" cy="158496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882980" y="2120344"/>
              <a:ext cx="1430218" cy="14302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>
                  <a:solidFill>
                    <a:schemeClr val="tx1"/>
                  </a:solidFill>
                </a:rPr>
                <a:t>Paramétrage Applicatif</a:t>
              </a:r>
            </a:p>
          </p:txBody>
        </p:sp>
      </p:grpSp>
      <p:grpSp>
        <p:nvGrpSpPr>
          <p:cNvPr id="33" name="Groupe 21"/>
          <p:cNvGrpSpPr/>
          <p:nvPr/>
        </p:nvGrpSpPr>
        <p:grpSpPr>
          <a:xfrm>
            <a:off x="5967661" y="3315258"/>
            <a:ext cx="1584960" cy="1584960"/>
            <a:chOff x="3625356" y="2092960"/>
            <a:chExt cx="1584960" cy="15849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Rectangle à coins arrondis 33"/>
            <p:cNvSpPr/>
            <p:nvPr/>
          </p:nvSpPr>
          <p:spPr>
            <a:xfrm>
              <a:off x="3625356" y="2092960"/>
              <a:ext cx="1584960" cy="158496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3702727" y="2170331"/>
              <a:ext cx="1430218" cy="14302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>
                  <a:solidFill>
                    <a:schemeClr val="tx1"/>
                  </a:solidFill>
                </a:rPr>
                <a:t>Formation aux applications métiers</a:t>
              </a:r>
            </a:p>
          </p:txBody>
        </p:sp>
      </p:grpSp>
      <p:grpSp>
        <p:nvGrpSpPr>
          <p:cNvPr id="36" name="Groupe 24"/>
          <p:cNvGrpSpPr/>
          <p:nvPr/>
        </p:nvGrpSpPr>
        <p:grpSpPr>
          <a:xfrm>
            <a:off x="2907829" y="4782802"/>
            <a:ext cx="1584960" cy="1584960"/>
            <a:chOff x="1402080" y="386080"/>
            <a:chExt cx="1584960" cy="158496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Rectangle à coins arrondis 36"/>
            <p:cNvSpPr/>
            <p:nvPr/>
          </p:nvSpPr>
          <p:spPr>
            <a:xfrm>
              <a:off x="1402080" y="386080"/>
              <a:ext cx="1584960" cy="158496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1479451" y="463451"/>
              <a:ext cx="1430218" cy="143021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>
                  <a:solidFill>
                    <a:schemeClr val="tx1"/>
                  </a:solidFill>
                </a:rPr>
                <a:t>Centre d’appels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>
                  <a:solidFill>
                    <a:schemeClr val="tx1"/>
                  </a:solidFill>
                </a:rPr>
                <a:t>7/7 24/24</a:t>
              </a:r>
            </a:p>
          </p:txBody>
        </p:sp>
      </p:grpSp>
      <p:grpSp>
        <p:nvGrpSpPr>
          <p:cNvPr id="39" name="Groupe 25"/>
          <p:cNvGrpSpPr/>
          <p:nvPr/>
        </p:nvGrpSpPr>
        <p:grpSpPr>
          <a:xfrm>
            <a:off x="4564013" y="4854810"/>
            <a:ext cx="1584960" cy="1584960"/>
            <a:chOff x="1402080" y="2092960"/>
            <a:chExt cx="1584960" cy="158496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Rectangle à coins arrondis 39"/>
            <p:cNvSpPr/>
            <p:nvPr/>
          </p:nvSpPr>
          <p:spPr>
            <a:xfrm>
              <a:off x="1402080" y="2092960"/>
              <a:ext cx="1584960" cy="158496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479451" y="2170331"/>
              <a:ext cx="1430218" cy="143021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>
                  <a:solidFill>
                    <a:schemeClr val="tx1"/>
                  </a:solidFill>
                </a:rPr>
                <a:t>Maintenance</a:t>
              </a:r>
              <a:br>
                <a:rPr lang="fr-FR" sz="1400" kern="1200">
                  <a:solidFill>
                    <a:schemeClr val="tx1"/>
                  </a:solidFill>
                </a:rPr>
              </a:br>
              <a:r>
                <a:rPr lang="fr-FR" sz="1400" kern="1200">
                  <a:solidFill>
                    <a:schemeClr val="tx1"/>
                  </a:solidFill>
                </a:rPr>
                <a:t>s</a:t>
              </a:r>
              <a:r>
                <a:rPr lang="fr-FR" sz="1400">
                  <a:solidFill>
                    <a:schemeClr val="tx1"/>
                  </a:solidFill>
                </a:rPr>
                <a:t>ur site </a:t>
              </a:r>
              <a:endParaRPr lang="fr-FR" sz="1400" kern="1200">
                <a:solidFill>
                  <a:schemeClr val="tx1"/>
                </a:solidFill>
              </a:endParaRPr>
            </a:p>
          </p:txBody>
        </p:sp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3" y="3531282"/>
            <a:ext cx="1368152" cy="98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89" y="5582070"/>
            <a:ext cx="1463891" cy="104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1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9149" y="5331482"/>
            <a:ext cx="1368152" cy="12961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45" name="Groupe 44"/>
          <p:cNvGrpSpPr/>
          <p:nvPr/>
        </p:nvGrpSpPr>
        <p:grpSpPr>
          <a:xfrm>
            <a:off x="3843933" y="1110394"/>
            <a:ext cx="1584960" cy="1584960"/>
            <a:chOff x="1918476" y="2092960"/>
            <a:chExt cx="1584960" cy="158496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6" name="Rectangle à coins arrondis 45"/>
            <p:cNvSpPr/>
            <p:nvPr/>
          </p:nvSpPr>
          <p:spPr>
            <a:xfrm>
              <a:off x="1918476" y="2092960"/>
              <a:ext cx="1584960" cy="158496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1995847" y="2170331"/>
              <a:ext cx="1430218" cy="143021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>
                  <a:solidFill>
                    <a:schemeClr val="tx1"/>
                  </a:solidFill>
                </a:rPr>
                <a:t>Assistance Maitrise d’ouvrage / Gestion de Projets</a:t>
              </a:r>
              <a:endParaRPr lang="fr-FR" sz="14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3552656" y="3377148"/>
            <a:ext cx="231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POINT DE CONTACT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UNIQUE 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4133" y="822362"/>
            <a:ext cx="1296144" cy="79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431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5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3779912" y="3501008"/>
            <a:ext cx="4824536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US" sz="3000" b="1">
              <a:solidFill>
                <a:srgbClr val="8064A2"/>
              </a:solidFill>
              <a:latin typeface="Sansumi-Regular" charset="0"/>
              <a:ea typeface="Sansumi-Regular" charset="0"/>
              <a:cs typeface="Sansumi-Regular" charset="0"/>
              <a:sym typeface="Sansumi-Regular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995936" y="4138747"/>
            <a:ext cx="4904928" cy="131398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sz="3000" b="1" dirty="0" err="1">
                <a:solidFill>
                  <a:srgbClr val="7F7F7F"/>
                </a:solidFill>
                <a:latin typeface="Sansumi-Regular" charset="0"/>
                <a:ea typeface="Sansumi-Regular" charset="0"/>
                <a:cs typeface="Sansumi-Regular" charset="0"/>
                <a:sym typeface="Sansumi-Regular" charset="0"/>
              </a:rPr>
              <a:t>Présentation</a:t>
            </a:r>
            <a:r>
              <a:rPr lang="en-US" sz="3000" b="1" dirty="0">
                <a:solidFill>
                  <a:srgbClr val="7F7F7F"/>
                </a:solidFill>
                <a:latin typeface="Sansumi-Regular" charset="0"/>
                <a:ea typeface="Sansumi-Regular" charset="0"/>
                <a:cs typeface="Sansumi-Regular" charset="0"/>
                <a:sym typeface="Sansumi-Regular" charset="0"/>
              </a:rPr>
              <a:t> de la solution OPTIMA</a:t>
            </a:r>
            <a:endParaRPr lang="en-US" sz="3000" b="1" dirty="0">
              <a:solidFill>
                <a:srgbClr val="8064A2"/>
              </a:solidFill>
              <a:latin typeface="Sansumi-Regular" charset="0"/>
              <a:ea typeface="Sansumi-Regular" charset="0"/>
              <a:cs typeface="Sansumi-Regular" charset="0"/>
              <a:sym typeface="Sansumi-Regular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6" y="0"/>
            <a:ext cx="3484042" cy="6858000"/>
          </a:xfrm>
          <a:prstGeom prst="rect">
            <a:avLst/>
          </a:prstGeom>
        </p:spPr>
      </p:pic>
      <p:sp>
        <p:nvSpPr>
          <p:cNvPr id="2060" name="Rectangle 12"/>
          <p:cNvSpPr>
            <a:spLocks/>
          </p:cNvSpPr>
          <p:nvPr/>
        </p:nvSpPr>
        <p:spPr bwMode="auto">
          <a:xfrm>
            <a:off x="3286977" y="0"/>
            <a:ext cx="288032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0" name="Picture 35" descr="Optima_Logo Shak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67" y="1556792"/>
            <a:ext cx="41481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56212" y="275380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FR" b="1" dirty="0"/>
              <a:t>Optima </a:t>
            </a:r>
            <a:r>
              <a:rPr lang="fr-FR" b="1" dirty="0" err="1"/>
              <a:t>Since</a:t>
            </a:r>
            <a:r>
              <a:rPr lang="fr-FR" b="1" dirty="0"/>
              <a:t> 1992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1779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431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56376" y="6485951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6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395536" y="234439"/>
            <a:ext cx="6336704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Une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solution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complète</a:t>
            </a:r>
            <a:endParaRPr lang="en-US" sz="30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38018" y="866371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56376" y="6485951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5C6FC7C1-F2C5-4E56-9A84-E6AF0A7B66D4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6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5269" y="2739070"/>
            <a:ext cx="1987200" cy="19884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33" y="2813819"/>
            <a:ext cx="648072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/>
              <a:t>Débiteurs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51694" y="4665641"/>
            <a:ext cx="910800" cy="91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OSCAR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4214" y="2770987"/>
            <a:ext cx="910800" cy="91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1694" y="3721911"/>
            <a:ext cx="910800" cy="91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SPA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2870" y="5618072"/>
            <a:ext cx="910800" cy="91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OSCAR ANYWHERE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1694" y="5609371"/>
            <a:ext cx="910800" cy="91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RECEPTION ANYWHERE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59869" y="5618072"/>
            <a:ext cx="910800" cy="91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MANAGER ANYWHERE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81045" y="5609371"/>
            <a:ext cx="910800" cy="91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MEAL CHECKER ANYWHERE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72870" y="874103"/>
            <a:ext cx="910800" cy="910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CONNEXION GLOBALE OPTIMA (GOC)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95400" y="1822792"/>
            <a:ext cx="910800" cy="910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BI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56032" y="3992295"/>
            <a:ext cx="648072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/>
              <a:t>OTS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51694" y="873471"/>
            <a:ext cx="910800" cy="91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EVENTS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02608" y="4664038"/>
            <a:ext cx="910800" cy="910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INTERFACE SIXCARDS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81045" y="874103"/>
            <a:ext cx="910800" cy="910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/>
              <a:t>MOTEUR RESERVATION WEB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90138" y="874103"/>
            <a:ext cx="910800" cy="910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/>
              <a:t>MOTEUR RESERVATION MOBILE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44214" y="1824395"/>
            <a:ext cx="910800" cy="91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CRM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90138" y="5618072"/>
            <a:ext cx="910800" cy="910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INTERFACES TELEPHONE</a:t>
            </a:r>
          </a:p>
          <a:p>
            <a:pPr algn="ctr"/>
            <a:r>
              <a:rPr lang="fr-FR" sz="1100"/>
              <a:t>VIDEO</a:t>
            </a:r>
          </a:p>
          <a:p>
            <a:pPr algn="ctr"/>
            <a:r>
              <a:rPr lang="fr-FR" sz="1100"/>
              <a:t>MINIBAR…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90138" y="2774016"/>
            <a:ext cx="910800" cy="910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SNAPSHOT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02608" y="3721911"/>
            <a:ext cx="910800" cy="910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INTERFACE BACK OFFICE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59869" y="873703"/>
            <a:ext cx="910800" cy="9103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/>
              <a:t>MULTI PMS (CRS)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48615"/>
            <a:ext cx="2011689" cy="273887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5" name="Rectangle 7"/>
          <p:cNvSpPr>
            <a:spLocks/>
          </p:cNvSpPr>
          <p:nvPr/>
        </p:nvSpPr>
        <p:spPr bwMode="auto">
          <a:xfrm>
            <a:off x="395536" y="234439"/>
            <a:ext cx="7421328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La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Mobilité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dans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tous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ses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sens</a:t>
            </a:r>
            <a:r>
              <a:rPr lang="en-US" sz="30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!</a:t>
            </a:r>
            <a:endParaRPr lang="en-US" sz="30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38018" y="846949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196975"/>
            <a:ext cx="12890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196975"/>
            <a:ext cx="12890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27488"/>
            <a:ext cx="33528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196975"/>
            <a:ext cx="1371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7819" y="4010621"/>
            <a:ext cx="1620584" cy="22383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686" y="1615764"/>
            <a:ext cx="3003001" cy="1688364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254" y="1166603"/>
            <a:ext cx="1369615" cy="2644775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9" y="4038998"/>
            <a:ext cx="1187357" cy="219335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68" y="4043959"/>
            <a:ext cx="1245480" cy="21933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44559" y="873955"/>
            <a:ext cx="1309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</a:rPr>
              <a:t>OSCAR </a:t>
            </a:r>
            <a:r>
              <a:rPr lang="fr-FR" sz="1200" b="1" err="1">
                <a:solidFill>
                  <a:srgbClr val="C00000"/>
                </a:solidFill>
              </a:rPr>
              <a:t>Anywhere</a:t>
            </a:r>
            <a:endParaRPr lang="fr-FR" sz="1200" b="1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51718" y="889604"/>
            <a:ext cx="1551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</a:rPr>
              <a:t>MANAGER </a:t>
            </a:r>
            <a:r>
              <a:rPr lang="fr-FR" sz="1200" b="1" err="1">
                <a:solidFill>
                  <a:srgbClr val="C00000"/>
                </a:solidFill>
              </a:rPr>
              <a:t>Anywhere</a:t>
            </a:r>
            <a:endParaRPr lang="fr-FR" sz="1200" b="1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17963" y="6276499"/>
            <a:ext cx="1593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</a:rPr>
              <a:t>RECEPTION </a:t>
            </a:r>
            <a:r>
              <a:rPr lang="fr-FR" sz="1200" b="1" err="1">
                <a:solidFill>
                  <a:srgbClr val="C00000"/>
                </a:solidFill>
              </a:rPr>
              <a:t>Anywhere</a:t>
            </a:r>
            <a:endParaRPr lang="fr-FR" sz="1200" b="1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482" y="816726"/>
            <a:ext cx="880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</a:rPr>
              <a:t>SNAPSHOT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433106" y="1294028"/>
            <a:ext cx="1219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</a:rPr>
              <a:t>Tableau de Bord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180142" y="6318034"/>
            <a:ext cx="1422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</a:rPr>
              <a:t>Réservation mobile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60567" y="6346438"/>
            <a:ext cx="1619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</a:rPr>
              <a:t>Utilisation sur tablette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66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821880" y="3643847"/>
            <a:ext cx="6494536" cy="24863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092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607" tIns="28804" rIns="57607" bIns="28804" anchor="ctr"/>
          <a:lstStyle/>
          <a:p>
            <a:pPr algn="r"/>
            <a:fld id="{2073DE2C-6CF8-463E-867E-8367ECFE8AB3}" type="slidenum">
              <a:rPr lang="en-US" sz="10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8</a:t>
            </a:fld>
            <a:endParaRPr lang="en-US" sz="1000">
              <a:solidFill>
                <a:srgbClr val="878787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055" name="Rectangle 7"/>
          <p:cNvSpPr>
            <a:spLocks/>
          </p:cNvSpPr>
          <p:nvPr/>
        </p:nvSpPr>
        <p:spPr bwMode="auto">
          <a:xfrm>
            <a:off x="435273" y="99273"/>
            <a:ext cx="6336704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8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Optima : </a:t>
            </a:r>
            <a:br>
              <a:rPr lang="en-US" sz="28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</a:br>
            <a:r>
              <a:rPr lang="en-US" sz="28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un </a:t>
            </a:r>
            <a:r>
              <a:rPr lang="en-US" sz="28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véritable</a:t>
            </a:r>
            <a:r>
              <a:rPr lang="en-US" sz="2800" b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Centre de </a:t>
            </a:r>
            <a:r>
              <a:rPr lang="en-US" sz="2800" b="1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Revenus</a:t>
            </a:r>
            <a:endParaRPr lang="en-US" sz="2800" b="1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77957" y="980728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29638" y="6486525"/>
            <a:ext cx="166687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7607" tIns="28804" rIns="57607" bIns="28804" anchor="ctr"/>
          <a:lstStyle/>
          <a:p>
            <a:pPr algn="r" eaLnBrk="1" hangingPunct="1"/>
            <a:fld id="{5C6FC7C1-F2C5-4E56-9A84-E6AF0A7B66D4}" type="slidenum">
              <a:rPr lang="en-US" altLang="fr-FR" sz="10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 eaLnBrk="1" hangingPunct="1"/>
              <a:t>8</a:t>
            </a:fld>
            <a:endParaRPr lang="en-US" altLang="fr-FR" sz="10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568" y="1499514"/>
            <a:ext cx="7272808" cy="231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Connexion directe </a:t>
            </a:r>
            <a:r>
              <a:rPr lang="fr-FR" sz="2000" dirty="0"/>
              <a:t>en ligne vers les </a:t>
            </a:r>
            <a:r>
              <a:rPr lang="fr-FR" sz="2000" dirty="0" err="1"/>
              <a:t>GDS</a:t>
            </a:r>
            <a:r>
              <a:rPr lang="fr-FR" sz="2000" dirty="0"/>
              <a:t>, </a:t>
            </a:r>
            <a:r>
              <a:rPr lang="fr-FR" sz="2000" dirty="0" err="1"/>
              <a:t>IDS</a:t>
            </a:r>
            <a:r>
              <a:rPr lang="fr-FR" sz="2000" dirty="0"/>
              <a:t> et </a:t>
            </a:r>
            <a:r>
              <a:rPr lang="fr-FR" sz="2000" dirty="0" err="1"/>
              <a:t>OTA</a:t>
            </a:r>
            <a:endParaRPr lang="fr-F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sz="2000" dirty="0"/>
              <a:t>Distribution des prix, des restrictions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directement depuis le </a:t>
            </a:r>
            <a:r>
              <a:rPr lang="fr-FR" sz="2000" b="1" dirty="0" err="1">
                <a:solidFill>
                  <a:schemeClr val="accent4">
                    <a:lumMod val="75000"/>
                  </a:schemeClr>
                </a:solidFill>
              </a:rPr>
              <a:t>PMS</a:t>
            </a:r>
            <a:endParaRPr lang="fr-FR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sz="2000" dirty="0" err="1"/>
              <a:t>Echange</a:t>
            </a:r>
            <a:r>
              <a:rPr lang="fr-FR" sz="2000" dirty="0"/>
              <a:t>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automatique</a:t>
            </a:r>
            <a:r>
              <a:rPr lang="fr-FR" sz="2000" dirty="0"/>
              <a:t> de réservations (interface 2 </a:t>
            </a:r>
            <a:r>
              <a:rPr lang="fr-FR" sz="2000" dirty="0" err="1"/>
              <a:t>ways</a:t>
            </a:r>
            <a:r>
              <a:rPr lang="fr-FR" sz="2000" dirty="0"/>
              <a:t>) (nouvelle réservation, modification et annulation)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sz="1600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6540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ravelocity Shak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24" y="5650706"/>
            <a:ext cx="1157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2" y="3814763"/>
            <a:ext cx="1616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otelde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5019675"/>
            <a:ext cx="882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048250"/>
            <a:ext cx="10112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981575"/>
            <a:ext cx="8826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synxis-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56" y="4456954"/>
            <a:ext cx="11033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3" descr="Agoda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70" y="4299053"/>
            <a:ext cx="882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106863"/>
            <a:ext cx="154781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421188"/>
            <a:ext cx="1144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618937"/>
            <a:ext cx="1000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Venere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9350"/>
            <a:ext cx="9382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5097463"/>
            <a:ext cx="10588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94" y="4448872"/>
            <a:ext cx="1249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45" y="3693550"/>
            <a:ext cx="1608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7" y="3737854"/>
            <a:ext cx="1173326" cy="56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26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65431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5" name="Rectangle 7"/>
          <p:cNvSpPr>
            <a:spLocks/>
          </p:cNvSpPr>
          <p:nvPr/>
        </p:nvSpPr>
        <p:spPr bwMode="auto">
          <a:xfrm>
            <a:off x="395536" y="234439"/>
            <a:ext cx="7560840" cy="54646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3000" b="1" dirty="0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Les Points </a:t>
            </a:r>
            <a:r>
              <a:rPr lang="en-US" sz="3000" b="1" dirty="0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Clés</a:t>
            </a:r>
            <a:r>
              <a:rPr lang="en-US" sz="3000" b="1" dirty="0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&amp; </a:t>
            </a:r>
            <a:r>
              <a:rPr lang="en-US" sz="3000" b="1" dirty="0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Avantages</a:t>
            </a:r>
            <a:r>
              <a:rPr lang="en-US" sz="3000" b="1" dirty="0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 </a:t>
            </a:r>
            <a:r>
              <a:rPr lang="en-US" sz="3000" b="1" dirty="0" err="1">
                <a:solidFill>
                  <a:srgbClr val="7F7F7F"/>
                </a:solidFill>
                <a:latin typeface="Arial" pitchFamily="34" charset="0"/>
                <a:ea typeface="Sansumi-Regular" charset="0"/>
                <a:cs typeface="Arial" pitchFamily="34" charset="0"/>
                <a:sym typeface="Sansumi-Regular" charset="0"/>
              </a:rPr>
              <a:t>d’Optima</a:t>
            </a:r>
            <a:endParaRPr lang="en-US" sz="3000" b="1" dirty="0">
              <a:solidFill>
                <a:srgbClr val="8064A2"/>
              </a:solidFill>
              <a:latin typeface="Arial" pitchFamily="34" charset="0"/>
              <a:ea typeface="Sansumi-Regular" charset="0"/>
              <a:cs typeface="Arial" pitchFamily="34" charset="0"/>
              <a:sym typeface="Sansumi-Regular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238018" y="880971"/>
            <a:ext cx="89059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60" name="Rectangle 12"/>
          <p:cNvSpPr>
            <a:spLocks/>
          </p:cNvSpPr>
          <p:nvPr/>
        </p:nvSpPr>
        <p:spPr bwMode="auto">
          <a:xfrm>
            <a:off x="-8869" y="0"/>
            <a:ext cx="260389" cy="6858000"/>
          </a:xfrm>
          <a:prstGeom prst="rect">
            <a:avLst/>
          </a:prstGeom>
          <a:solidFill>
            <a:srgbClr val="7030A0">
              <a:alpha val="52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95536" y="999767"/>
            <a:ext cx="8568952" cy="697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dirty="0"/>
              <a:t>Une base de données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unique,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une interface utilisateur similaire sur les différents modules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Tableaux de bord </a:t>
            </a:r>
            <a:r>
              <a:rPr lang="fr-FR" dirty="0"/>
              <a:t>et graphiques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dynamique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dirty="0"/>
              <a:t>Outil de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revenu management </a:t>
            </a:r>
            <a:r>
              <a:rPr lang="fr-FR" dirty="0"/>
              <a:t>performant pour la gestion du </a:t>
            </a:r>
            <a:r>
              <a:rPr lang="fr-FR" b="1" dirty="0" err="1">
                <a:solidFill>
                  <a:schemeClr val="accent4">
                    <a:lumMod val="75000"/>
                  </a:schemeClr>
                </a:solidFill>
              </a:rPr>
              <a:t>YIELD</a:t>
            </a:r>
            <a:r>
              <a:rPr lang="fr-FR" dirty="0"/>
              <a:t>: vous gérez le niveau de prix souhaité très simplement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dirty="0"/>
              <a:t>Connexion facile aux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 canaux de distribution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Accès facile </a:t>
            </a:r>
            <a:r>
              <a:rPr lang="fr-FR" dirty="0"/>
              <a:t>à l’information souhaitée par un seul clic (Drill Down)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Traçabilité </a:t>
            </a:r>
            <a:r>
              <a:rPr lang="fr-FR" dirty="0"/>
              <a:t>de toutes les actions menées dans le système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r>
              <a:rPr lang="fr-FR" dirty="0"/>
              <a:t>Modules avancés pour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l’amélioration du service </a:t>
            </a:r>
            <a:r>
              <a:rPr lang="fr-FR" dirty="0"/>
              <a:t>auprès de vos Clients (</a:t>
            </a:r>
            <a:r>
              <a:rPr lang="fr-FR" dirty="0" err="1"/>
              <a:t>GSC</a:t>
            </a:r>
            <a:r>
              <a:rPr lang="fr-FR" dirty="0"/>
              <a:t>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20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20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sz="1600" dirty="0"/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20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buFont typeface="Calibri" pitchFamily="34" charset="0"/>
              <a:buChar char="•"/>
              <a:defRPr/>
            </a:pPr>
            <a:endParaRPr lang="fr-FR" sz="20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150000"/>
              <a:defRPr/>
            </a:pPr>
            <a:endParaRPr lang="fr-FR" sz="1600" dirty="0"/>
          </a:p>
        </p:txBody>
      </p:sp>
      <p:pic>
        <p:nvPicPr>
          <p:cNvPr id="29" name="Picture 6" descr="C:\Users\pshir\Desktop\photoshop\main-pic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72" y="5298439"/>
            <a:ext cx="6398271" cy="15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0" y="0"/>
            <a:ext cx="1540237" cy="8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20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8042</TotalTime>
  <Words>593</Words>
  <Application>Microsoft Office PowerPoint</Application>
  <PresentationFormat>Affichage à l'écran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Eurostile</vt:lpstr>
      <vt:lpstr>Sansumi-Regular</vt:lpstr>
      <vt:lpstr>Segoe UI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LAFAY</dc:creator>
  <cp:lastModifiedBy>LAFAY</cp:lastModifiedBy>
  <cp:revision>374</cp:revision>
  <dcterms:created xsi:type="dcterms:W3CDTF">2013-01-21T17:56:25Z</dcterms:created>
  <dcterms:modified xsi:type="dcterms:W3CDTF">2017-05-24T09:25:21Z</dcterms:modified>
</cp:coreProperties>
</file>