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866" r:id="rId2"/>
    <p:sldMasterId id="2147483878" r:id="rId3"/>
  </p:sldMasterIdLst>
  <p:notesMasterIdLst>
    <p:notesMasterId r:id="rId24"/>
  </p:notesMasterIdLst>
  <p:handoutMasterIdLst>
    <p:handoutMasterId r:id="rId25"/>
  </p:handoutMasterIdLst>
  <p:sldIdLst>
    <p:sldId id="415" r:id="rId4"/>
    <p:sldId id="417" r:id="rId5"/>
    <p:sldId id="355" r:id="rId6"/>
    <p:sldId id="352" r:id="rId7"/>
    <p:sldId id="407" r:id="rId8"/>
    <p:sldId id="416" r:id="rId9"/>
    <p:sldId id="418" r:id="rId10"/>
    <p:sldId id="419" r:id="rId11"/>
    <p:sldId id="420" r:id="rId12"/>
    <p:sldId id="422" r:id="rId13"/>
    <p:sldId id="421" r:id="rId14"/>
    <p:sldId id="423" r:id="rId15"/>
    <p:sldId id="360" r:id="rId16"/>
    <p:sldId id="371" r:id="rId17"/>
    <p:sldId id="369" r:id="rId18"/>
    <p:sldId id="370" r:id="rId19"/>
    <p:sldId id="414" r:id="rId20"/>
    <p:sldId id="424" r:id="rId21"/>
    <p:sldId id="425" r:id="rId22"/>
    <p:sldId id="273" r:id="rId2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39966"/>
    <a:srgbClr val="FFFFFF"/>
    <a:srgbClr val="FFCC00"/>
    <a:srgbClr val="FFC000"/>
    <a:srgbClr val="6699FF"/>
    <a:srgbClr val="CCCCFF"/>
    <a:srgbClr val="B2B2B2"/>
    <a:srgbClr val="B9C1C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 autoAdjust="0"/>
  </p:normalViewPr>
  <p:slideViewPr>
    <p:cSldViewPr showGuides="1">
      <p:cViewPr varScale="1">
        <p:scale>
          <a:sx n="90" d="100"/>
          <a:sy n="90" d="100"/>
        </p:scale>
        <p:origin x="1404" y="90"/>
      </p:cViewPr>
      <p:guideLst>
        <p:guide orient="horz" pos="2160"/>
        <p:guide pos="17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14BC46-0E0A-4E46-B2C6-5444FAB30A76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50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E723EA-F00D-45BF-B902-CD1B72CC9926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382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9D0759-798F-480E-B700-3A825AE186DD}" type="slidenum">
              <a:rPr lang="de-DE" altLang="de-DE" smtClean="0"/>
              <a:pPr/>
              <a:t>1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94B6E0-44D2-4CB6-B38F-8CE568E26F12}" type="slidenum">
              <a:rPr lang="de-DE" altLang="fr-FR" smtClean="0"/>
              <a:pPr/>
              <a:t>11</a:t>
            </a:fld>
            <a:endParaRPr lang="de-DE" alt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8EAD16-E25A-4F12-8E69-4C348BE187C9}" type="slidenum">
              <a:rPr lang="de-DE" altLang="fr-FR" smtClean="0"/>
              <a:pPr/>
              <a:t>12</a:t>
            </a:fld>
            <a:endParaRPr lang="de-DE" altLang="fr-F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370F2C-5364-4F5B-BDDC-4AF01A88D1BF}" type="slidenum">
              <a:rPr lang="de-DE" altLang="de-DE" smtClean="0">
                <a:latin typeface="Arial" pitchFamily="34" charset="0"/>
              </a:rPr>
              <a:pPr/>
              <a:t>18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370F2C-5364-4F5B-BDDC-4AF01A88D1BF}" type="slidenum">
              <a:rPr lang="de-DE" altLang="de-DE" smtClean="0">
                <a:latin typeface="Arial" pitchFamily="34" charset="0"/>
              </a:rPr>
              <a:pPr/>
              <a:t>19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9D0759-798F-480E-B700-3A825AE186DD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EE7F3E-9ADE-4A9E-B69A-6B68C5185DE1}" type="slidenum">
              <a:rPr lang="en-US" smtClean="0">
                <a:solidFill>
                  <a:srgbClr val="000000"/>
                </a:solidFill>
                <a:latin typeface="Frutiger 55" pitchFamily="34" charset="0"/>
              </a:rPr>
              <a:pPr/>
              <a:t>3</a:t>
            </a:fld>
            <a:endParaRPr lang="en-US" dirty="0">
              <a:solidFill>
                <a:srgbClr val="000000"/>
              </a:solidFill>
              <a:latin typeface="Frutiger 55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181">
              <a:defRPr sz="2400">
                <a:solidFill>
                  <a:schemeClr val="tx1"/>
                </a:solidFill>
                <a:latin typeface="Frutiger 55"/>
              </a:defRPr>
            </a:lvl1pPr>
            <a:lvl2pPr marL="753054" indent="-289636" defTabSz="917181">
              <a:defRPr sz="2400">
                <a:solidFill>
                  <a:schemeClr val="tx1"/>
                </a:solidFill>
                <a:latin typeface="Frutiger 55"/>
              </a:defRPr>
            </a:lvl2pPr>
            <a:lvl3pPr marL="1158545" indent="-231709" defTabSz="917181">
              <a:defRPr sz="2400">
                <a:solidFill>
                  <a:schemeClr val="tx1"/>
                </a:solidFill>
                <a:latin typeface="Frutiger 55"/>
              </a:defRPr>
            </a:lvl3pPr>
            <a:lvl4pPr marL="1621963" indent="-231709" defTabSz="917181">
              <a:defRPr sz="2400">
                <a:solidFill>
                  <a:schemeClr val="tx1"/>
                </a:solidFill>
                <a:latin typeface="Frutiger 55"/>
              </a:defRPr>
            </a:lvl4pPr>
            <a:lvl5pPr marL="2085381" indent="-231709" defTabSz="917181">
              <a:defRPr sz="2400">
                <a:solidFill>
                  <a:schemeClr val="tx1"/>
                </a:solidFill>
                <a:latin typeface="Frutiger 55"/>
              </a:defRPr>
            </a:lvl5pPr>
            <a:lvl6pPr marL="2548799" indent="-231709" defTabSz="91718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"/>
              </a:defRPr>
            </a:lvl6pPr>
            <a:lvl7pPr marL="3012216" indent="-231709" defTabSz="91718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"/>
              </a:defRPr>
            </a:lvl7pPr>
            <a:lvl8pPr marL="3475634" indent="-231709" defTabSz="91718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"/>
              </a:defRPr>
            </a:lvl8pPr>
            <a:lvl9pPr marL="3939052" indent="-231709" defTabSz="917181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utiger 55"/>
              </a:defRPr>
            </a:lvl9pPr>
          </a:lstStyle>
          <a:p>
            <a:fld id="{2F503B11-3DAF-4062-AF27-0B0507418501}" type="slidenum">
              <a:rPr lang="en-US" sz="1100">
                <a:solidFill>
                  <a:prstClr val="black"/>
                </a:solidFill>
              </a:rPr>
              <a:pPr/>
              <a:t>5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2DA484-4B12-4CEF-B6C8-528A04E434BE}" type="slidenum">
              <a:rPr lang="de-DE" altLang="fr-FR" smtClean="0"/>
              <a:pPr/>
              <a:t>6</a:t>
            </a:fld>
            <a:endParaRPr lang="de-DE" alt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B1BE2C-6580-49B9-A365-DA1C5FF55B60}" type="slidenum">
              <a:rPr lang="de-DE" altLang="fr-FR" smtClean="0"/>
              <a:pPr/>
              <a:t>7</a:t>
            </a:fld>
            <a:endParaRPr lang="de-DE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9CBA33-75C5-4767-A986-C311282DB924}" type="slidenum">
              <a:rPr lang="de-DE" altLang="fr-FR" smtClean="0"/>
              <a:pPr/>
              <a:t>8</a:t>
            </a:fld>
            <a:endParaRPr lang="de-DE" alt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5FA46A-15FE-4939-9B64-EB2B7F33D206}" type="slidenum">
              <a:rPr lang="de-DE" altLang="fr-FR" smtClean="0"/>
              <a:pPr/>
              <a:t>9</a:t>
            </a:fld>
            <a:endParaRPr lang="de-DE" alt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316B03-0E13-4963-B1C1-F05CD5D20FCC}" type="slidenum">
              <a:rPr lang="de-DE" altLang="fr-FR" smtClean="0"/>
              <a:pPr/>
              <a:t>10</a:t>
            </a:fld>
            <a:endParaRPr lang="de-DE" alt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44463" y="115888"/>
            <a:ext cx="8820150" cy="1527175"/>
            <a:chOff x="144463" y="115888"/>
            <a:chExt cx="8820150" cy="1527175"/>
          </a:xfrm>
        </p:grpSpPr>
        <p:sp>
          <p:nvSpPr>
            <p:cNvPr id="3" name="Text Box 4"/>
            <p:cNvSpPr txBox="1">
              <a:spLocks noChangeArrowheads="1"/>
            </p:cNvSpPr>
            <p:nvPr userDrawn="1"/>
          </p:nvSpPr>
          <p:spPr bwMode="auto">
            <a:xfrm>
              <a:off x="144463" y="115888"/>
              <a:ext cx="8820150" cy="641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dirty="0">
                  <a:solidFill>
                    <a:schemeClr val="tx1"/>
                  </a:solidFill>
                </a:rPr>
                <a:t>CLUB des DIRIGEANTS de L‘HOTELLERIE INTERNATIONALE et de PRESTIGE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CEMAG Groupe – </a:t>
              </a:r>
              <a:r>
                <a:rPr lang="de-DE" dirty="0" err="1">
                  <a:solidFill>
                    <a:schemeClr val="tx1"/>
                  </a:solidFill>
                </a:rPr>
                <a:t>Distributeur</a:t>
              </a:r>
              <a:r>
                <a:rPr lang="de-DE" dirty="0">
                  <a:solidFill>
                    <a:schemeClr val="tx1"/>
                  </a:solidFill>
                </a:rPr>
                <a:t> SAG</a:t>
              </a:r>
            </a:p>
          </p:txBody>
        </p:sp>
        <p:pic>
          <p:nvPicPr>
            <p:cNvPr id="4" name="Picture 3" descr="Logo zum Freistellen2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4975" y="722313"/>
              <a:ext cx="909638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HautCardsystem"/>
            <p:cNvPicPr>
              <a:picLocks noChangeAspect="1" noChangeArrowheads="1"/>
            </p:cNvPicPr>
            <p:nvPr userDrawn="1"/>
          </p:nvPicPr>
          <p:blipFill>
            <a:blip r:embed="rId3"/>
            <a:srcRect l="44606" t="17697" r="46338" b="45953"/>
            <a:stretch>
              <a:fillRect/>
            </a:stretch>
          </p:blipFill>
          <p:spPr bwMode="auto">
            <a:xfrm>
              <a:off x="6918325" y="714375"/>
              <a:ext cx="1166813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968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35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7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4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6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1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00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0597910-DAFC-453A-AEC0-C17F94FB6A11}" type="datetimeFigureOut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243AC59-B3E9-4318-9533-765751DF834F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17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44463" y="115888"/>
            <a:ext cx="8820150" cy="1527175"/>
            <a:chOff x="144463" y="115888"/>
            <a:chExt cx="8820150" cy="1527175"/>
          </a:xfrm>
        </p:grpSpPr>
        <p:sp>
          <p:nvSpPr>
            <p:cNvPr id="3" name="Text Box 4"/>
            <p:cNvSpPr txBox="1">
              <a:spLocks noChangeArrowheads="1"/>
            </p:cNvSpPr>
            <p:nvPr userDrawn="1"/>
          </p:nvSpPr>
          <p:spPr bwMode="auto">
            <a:xfrm>
              <a:off x="144463" y="115888"/>
              <a:ext cx="8820150" cy="641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dirty="0">
                  <a:solidFill>
                    <a:schemeClr val="tx1"/>
                  </a:solidFill>
                </a:rPr>
                <a:t>CLUB des DIRIGEANTS de L‘HOTELLERIE INTERNATIONALE et de PRESTIGE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CEMAG Groupe – </a:t>
              </a:r>
              <a:r>
                <a:rPr lang="de-DE" dirty="0" err="1">
                  <a:solidFill>
                    <a:schemeClr val="tx1"/>
                  </a:solidFill>
                </a:rPr>
                <a:t>Distributeur</a:t>
              </a:r>
              <a:r>
                <a:rPr lang="de-DE" dirty="0">
                  <a:solidFill>
                    <a:schemeClr val="tx1"/>
                  </a:solidFill>
                </a:rPr>
                <a:t> SAG</a:t>
              </a:r>
            </a:p>
          </p:txBody>
        </p:sp>
        <p:pic>
          <p:nvPicPr>
            <p:cNvPr id="4" name="Picture 3" descr="Logo zum Freistellen2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4975" y="722313"/>
              <a:ext cx="909638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HautCardsystem"/>
            <p:cNvPicPr>
              <a:picLocks noChangeAspect="1" noChangeArrowheads="1"/>
            </p:cNvPicPr>
            <p:nvPr userDrawn="1"/>
          </p:nvPicPr>
          <p:blipFill>
            <a:blip r:embed="rId3"/>
            <a:srcRect l="44606" t="17697" r="46338" b="45953"/>
            <a:stretch>
              <a:fillRect/>
            </a:stretch>
          </p:blipFill>
          <p:spPr bwMode="auto">
            <a:xfrm>
              <a:off x="6918325" y="714375"/>
              <a:ext cx="1166813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6059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0597910-DAFC-453A-AEC0-C17F94FB6A11}" type="datetimeFigureOut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243AC59-B3E9-4318-9533-765751DF834F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02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144463" y="115888"/>
            <a:ext cx="8820150" cy="1527175"/>
            <a:chOff x="144463" y="115888"/>
            <a:chExt cx="8820150" cy="1527175"/>
          </a:xfrm>
        </p:grpSpPr>
        <p:sp>
          <p:nvSpPr>
            <p:cNvPr id="3" name="Text Box 4"/>
            <p:cNvSpPr txBox="1">
              <a:spLocks noChangeArrowheads="1"/>
            </p:cNvSpPr>
            <p:nvPr userDrawn="1"/>
          </p:nvSpPr>
          <p:spPr bwMode="auto">
            <a:xfrm>
              <a:off x="144463" y="115888"/>
              <a:ext cx="8820150" cy="641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dirty="0">
                  <a:solidFill>
                    <a:schemeClr val="tx1"/>
                  </a:solidFill>
                </a:rPr>
                <a:t>CLUB des DIRIGEANTS de L‘HOTELLERIE INTERNATIONALE et de PRESTIGE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CEMAG Groupe – </a:t>
              </a:r>
              <a:r>
                <a:rPr lang="de-DE" dirty="0" err="1">
                  <a:solidFill>
                    <a:schemeClr val="tx1"/>
                  </a:solidFill>
                </a:rPr>
                <a:t>Distributeur</a:t>
              </a:r>
              <a:r>
                <a:rPr lang="de-DE" dirty="0">
                  <a:solidFill>
                    <a:schemeClr val="tx1"/>
                  </a:solidFill>
                </a:rPr>
                <a:t> SAG</a:t>
              </a:r>
            </a:p>
          </p:txBody>
        </p:sp>
        <p:pic>
          <p:nvPicPr>
            <p:cNvPr id="4" name="Picture 3" descr="Logo zum Freistellen2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4975" y="722313"/>
              <a:ext cx="909638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HautCardsystem"/>
            <p:cNvPicPr>
              <a:picLocks noChangeAspect="1" noChangeArrowheads="1"/>
            </p:cNvPicPr>
            <p:nvPr userDrawn="1"/>
          </p:nvPicPr>
          <p:blipFill>
            <a:blip r:embed="rId3"/>
            <a:srcRect l="44606" t="17697" r="46338" b="45953"/>
            <a:stretch>
              <a:fillRect/>
            </a:stretch>
          </p:blipFill>
          <p:spPr bwMode="auto">
            <a:xfrm>
              <a:off x="6918325" y="714375"/>
              <a:ext cx="1166813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2967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de-DE" sz="4400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de-DE" sz="3200" dirty="0">
              <a:solidFill>
                <a:srgbClr val="000000"/>
              </a:solidFill>
            </a:endParaRP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144463" y="115888"/>
            <a:ext cx="8820150" cy="1527175"/>
            <a:chOff x="144463" y="115888"/>
            <a:chExt cx="8820150" cy="1527175"/>
          </a:xfrm>
        </p:grpSpPr>
        <p:sp>
          <p:nvSpPr>
            <p:cNvPr id="5" name="Text Box 4"/>
            <p:cNvSpPr txBox="1">
              <a:spLocks noChangeArrowheads="1"/>
            </p:cNvSpPr>
            <p:nvPr userDrawn="1"/>
          </p:nvSpPr>
          <p:spPr bwMode="auto">
            <a:xfrm>
              <a:off x="144463" y="115888"/>
              <a:ext cx="8820150" cy="641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dirty="0">
                  <a:solidFill>
                    <a:schemeClr val="tx1"/>
                  </a:solidFill>
                </a:rPr>
                <a:t>CLUB des DIRIGEANTS de L‘HOTELLERIE INTERNATIONALE et de PRESTIGE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CEMAG Groupe – </a:t>
              </a:r>
              <a:r>
                <a:rPr lang="de-DE" dirty="0" err="1">
                  <a:solidFill>
                    <a:schemeClr val="tx1"/>
                  </a:solidFill>
                </a:rPr>
                <a:t>Distributeur</a:t>
              </a:r>
              <a:r>
                <a:rPr lang="de-DE" dirty="0">
                  <a:solidFill>
                    <a:schemeClr val="tx1"/>
                  </a:solidFill>
                </a:rPr>
                <a:t> SAG</a:t>
              </a:r>
            </a:p>
          </p:txBody>
        </p:sp>
        <p:pic>
          <p:nvPicPr>
            <p:cNvPr id="6" name="Picture 3" descr="Logo zum Freistellen2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4975" y="722313"/>
              <a:ext cx="909638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HautCardsystem"/>
            <p:cNvPicPr>
              <a:picLocks noChangeAspect="1" noChangeArrowheads="1"/>
            </p:cNvPicPr>
            <p:nvPr userDrawn="1"/>
          </p:nvPicPr>
          <p:blipFill>
            <a:blip r:embed="rId3"/>
            <a:srcRect l="44606" t="17697" r="46338" b="45953"/>
            <a:stretch>
              <a:fillRect/>
            </a:stretch>
          </p:blipFill>
          <p:spPr bwMode="auto">
            <a:xfrm>
              <a:off x="6918325" y="714375"/>
              <a:ext cx="1166813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4141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044E6C-EE60-4309-805E-C4718106BB57}" type="datetimeFigureOut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5F2B7D7-2AC4-45CF-8FF8-F2B53A9A682C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44463" y="115888"/>
            <a:ext cx="8820150" cy="1527175"/>
            <a:chOff x="144463" y="115888"/>
            <a:chExt cx="8820150" cy="1527175"/>
          </a:xfrm>
        </p:grpSpPr>
        <p:sp>
          <p:nvSpPr>
            <p:cNvPr id="8" name="Text Box 4"/>
            <p:cNvSpPr txBox="1">
              <a:spLocks noChangeArrowheads="1"/>
            </p:cNvSpPr>
            <p:nvPr userDrawn="1"/>
          </p:nvSpPr>
          <p:spPr bwMode="auto">
            <a:xfrm>
              <a:off x="144463" y="115888"/>
              <a:ext cx="8820150" cy="6413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de-DE" dirty="0">
                  <a:solidFill>
                    <a:schemeClr val="tx1"/>
                  </a:solidFill>
                </a:rPr>
                <a:t>CLUB des DIRIGEANTS de L‘HOTELLERIE INTERNATIONALE et de PRESTIGE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CEMAG Groupe – </a:t>
              </a:r>
              <a:r>
                <a:rPr lang="de-DE" dirty="0" err="1">
                  <a:solidFill>
                    <a:schemeClr val="tx1"/>
                  </a:solidFill>
                </a:rPr>
                <a:t>Distributeur</a:t>
              </a:r>
              <a:r>
                <a:rPr lang="de-DE" dirty="0">
                  <a:solidFill>
                    <a:schemeClr val="tx1"/>
                  </a:solidFill>
                </a:rPr>
                <a:t> SAG</a:t>
              </a:r>
            </a:p>
          </p:txBody>
        </p:sp>
        <p:pic>
          <p:nvPicPr>
            <p:cNvPr id="9" name="Picture 3" descr="Logo zum Freistellen2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54975" y="722313"/>
              <a:ext cx="909638" cy="90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HautCardsystem"/>
            <p:cNvPicPr>
              <a:picLocks noChangeAspect="1" noChangeArrowheads="1"/>
            </p:cNvPicPr>
            <p:nvPr userDrawn="1"/>
          </p:nvPicPr>
          <p:blipFill>
            <a:blip r:embed="rId3"/>
            <a:srcRect l="44606" t="17697" r="46338" b="45953"/>
            <a:stretch>
              <a:fillRect/>
            </a:stretch>
          </p:blipFill>
          <p:spPr bwMode="auto">
            <a:xfrm>
              <a:off x="6918325" y="714375"/>
              <a:ext cx="1166813" cy="92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9457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0597910-DAFC-453A-AEC0-C17F94FB6A11}" type="datetimeFigureOut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23.05.2017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243AC59-B3E9-4318-9533-765751DF834F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02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5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4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3" r:id="rId4"/>
    <p:sldLayoutId id="2147483895" r:id="rId5"/>
    <p:sldLayoutId id="2147483896" r:id="rId6"/>
    <p:sldLayoutId id="214748389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9BCEF0-200D-4CFA-B476-3D6133E043D0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23.05.2017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4B9FCD-2E86-4686-8B47-62E9BF54D738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8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4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5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4.jpeg"/><Relationship Id="rId7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.jpeg"/><Relationship Id="rId7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0" Type="http://schemas.openxmlformats.org/officeDocument/2006/relationships/image" Target="../media/image84.jpeg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jpeg"/><Relationship Id="rId21" Type="http://schemas.openxmlformats.org/officeDocument/2006/relationships/image" Target="../media/image32.png"/><Relationship Id="rId7" Type="http://schemas.openxmlformats.org/officeDocument/2006/relationships/image" Target="../media/image19.jpeg"/><Relationship Id="rId12" Type="http://schemas.microsoft.com/office/2007/relationships/hdphoto" Target="../media/hdphoto1.wdp"/><Relationship Id="rId17" Type="http://schemas.openxmlformats.org/officeDocument/2006/relationships/image" Target="../media/image28.jpeg"/><Relationship Id="rId2" Type="http://schemas.openxmlformats.org/officeDocument/2006/relationships/image" Target="../media/image14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jpeg"/><Relationship Id="rId10" Type="http://schemas.openxmlformats.org/officeDocument/2006/relationships/image" Target="../media/image22.jpeg"/><Relationship Id="rId19" Type="http://schemas.openxmlformats.org/officeDocument/2006/relationships/image" Target="../media/image30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Relationship Id="rId2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5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2.jpeg"/><Relationship Id="rId4" Type="http://schemas.openxmlformats.org/officeDocument/2006/relationships/image" Target="../media/image46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643063"/>
            <a:ext cx="9144000" cy="5214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14348" y="2143116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>
                <a:solidFill>
                  <a:schemeClr val="bg1"/>
                </a:solidFill>
              </a:rPr>
              <a:t>SAFE-O-TRONIC</a:t>
            </a:r>
            <a:r>
              <a:rPr lang="en-US" altLang="de-DE" baseline="30000" dirty="0">
                <a:solidFill>
                  <a:schemeClr val="bg1"/>
                </a:solidFill>
                <a:cs typeface="Arial" charset="0"/>
              </a:rPr>
              <a:t>®</a:t>
            </a:r>
            <a:r>
              <a:rPr lang="de-DE" altLang="de-DE" dirty="0">
                <a:solidFill>
                  <a:schemeClr val="bg1"/>
                </a:solidFill>
              </a:rPr>
              <a:t> </a:t>
            </a:r>
            <a:r>
              <a:rPr lang="de-DE" altLang="de-DE" b="1" dirty="0">
                <a:solidFill>
                  <a:schemeClr val="bg1"/>
                </a:solidFill>
              </a:rPr>
              <a:t>LS 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 err="1">
                <a:solidFill>
                  <a:schemeClr val="bg1"/>
                </a:solidFill>
              </a:rPr>
              <a:t>Système</a:t>
            </a:r>
            <a:r>
              <a:rPr lang="de-DE" altLang="de-DE" dirty="0">
                <a:solidFill>
                  <a:schemeClr val="bg1"/>
                </a:solidFill>
              </a:rPr>
              <a:t> de </a:t>
            </a:r>
            <a:r>
              <a:rPr lang="de-DE" altLang="de-DE" dirty="0" err="1">
                <a:solidFill>
                  <a:schemeClr val="bg1"/>
                </a:solidFill>
              </a:rPr>
              <a:t>fermeture</a:t>
            </a:r>
            <a:r>
              <a:rPr lang="de-DE" altLang="de-DE" dirty="0">
                <a:solidFill>
                  <a:schemeClr val="bg1"/>
                </a:solidFill>
              </a:rPr>
              <a:t> de </a:t>
            </a:r>
            <a:r>
              <a:rPr lang="de-DE" altLang="de-DE" dirty="0" err="1">
                <a:solidFill>
                  <a:schemeClr val="bg1"/>
                </a:solidFill>
              </a:rPr>
              <a:t>casier</a:t>
            </a:r>
            <a:r>
              <a:rPr lang="de-DE" altLang="de-DE" dirty="0">
                <a:solidFill>
                  <a:schemeClr val="bg1"/>
                </a:solidFill>
              </a:rPr>
              <a:t> et </a:t>
            </a:r>
            <a:r>
              <a:rPr lang="de-DE" altLang="de-DE" dirty="0" err="1">
                <a:solidFill>
                  <a:schemeClr val="bg1"/>
                </a:solidFill>
              </a:rPr>
              <a:t>mobilier</a:t>
            </a:r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5124" name="Image 8" descr="cid:image007.png@01D2B908.7C9C4A20"/>
          <p:cNvPicPr>
            <a:picLocks noChangeAspect="1" noChangeArrowheads="1"/>
          </p:cNvPicPr>
          <p:nvPr/>
        </p:nvPicPr>
        <p:blipFill>
          <a:blip r:embed="rId3"/>
          <a:srcRect l="950" r="2091" b="7691"/>
          <a:stretch>
            <a:fillRect/>
          </a:stretch>
        </p:blipFill>
        <p:spPr bwMode="auto">
          <a:xfrm>
            <a:off x="785786" y="3429000"/>
            <a:ext cx="7590286" cy="1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071670" y="621508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de-DE" dirty="0">
                <a:solidFill>
                  <a:schemeClr val="bg1"/>
                </a:solidFill>
              </a:rPr>
              <a:t>Présentation Gérard CHAUVEZ / Alain BRAOUET</a:t>
            </a:r>
            <a:endParaRPr lang="de-DE" altLang="de-DE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64305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de-DE" sz="4000" dirty="0">
                <a:solidFill>
                  <a:schemeClr val="bg1"/>
                </a:solidFill>
              </a:rPr>
              <a:t>Hôtels</a:t>
            </a: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58324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800" baseline="30000" dirty="0">
              <a:solidFill>
                <a:srgbClr val="96969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aseline="30000" dirty="0">
                <a:solidFill>
                  <a:srgbClr val="969696"/>
                </a:solidFill>
                <a:latin typeface="Arial" charset="0"/>
                <a:cs typeface="Arial" charset="0"/>
              </a:rPr>
              <a:t> 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969696"/>
                </a:solidFill>
                <a:latin typeface="+mj-lt"/>
                <a:cs typeface="Arial" charset="0"/>
              </a:rPr>
              <a:t>            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              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/>
          <a:srcRect t="43362"/>
          <a:stretch>
            <a:fillRect/>
          </a:stretch>
        </p:blipFill>
        <p:spPr bwMode="auto">
          <a:xfrm>
            <a:off x="250825" y="4005263"/>
            <a:ext cx="7429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5016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323850" y="1941513"/>
            <a:ext cx="84963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i="1">
                <a:solidFill>
                  <a:schemeClr val="bg1"/>
                </a:solidFill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de-DE" altLang="fr-FR">
              <a:solidFill>
                <a:schemeClr val="bg1"/>
              </a:solidFill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-36513" y="1941513"/>
            <a:ext cx="885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                                                                           </a:t>
            </a:r>
            <a:endParaRPr lang="de-DE" altLang="fr-FR">
              <a:solidFill>
                <a:schemeClr val="bg1"/>
              </a:solidFill>
            </a:endParaRPr>
          </a:p>
        </p:txBody>
      </p:sp>
      <p:pic>
        <p:nvPicPr>
          <p:cNvPr id="19464" name="Image 1"/>
          <p:cNvPicPr>
            <a:picLocks noChangeAspect="1"/>
          </p:cNvPicPr>
          <p:nvPr/>
        </p:nvPicPr>
        <p:blipFill>
          <a:blip r:embed="rId4"/>
          <a:srcRect t="8908" r="-223" b="25875"/>
          <a:stretch>
            <a:fillRect/>
          </a:stretch>
        </p:blipFill>
        <p:spPr bwMode="auto">
          <a:xfrm>
            <a:off x="-84316" y="930138"/>
            <a:ext cx="3870498" cy="327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Imag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" y="4026717"/>
            <a:ext cx="3703631" cy="27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Imag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2688" y="2427288"/>
            <a:ext cx="53117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072066" y="928670"/>
            <a:ext cx="3929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b="1" dirty="0">
                <a:solidFill>
                  <a:schemeClr val="bg2"/>
                </a:solidFill>
              </a:rPr>
              <a:t>HEALTHCITY SAINT GERMAIN DES PRES 75005</a:t>
            </a:r>
            <a:br>
              <a:rPr lang="de-DE" altLang="fr-FR" b="1" dirty="0">
                <a:solidFill>
                  <a:schemeClr val="bg2"/>
                </a:solidFill>
              </a:rPr>
            </a:br>
            <a:r>
              <a:rPr lang="fr-FR" altLang="fr-FR" b="1" dirty="0">
                <a:solidFill>
                  <a:schemeClr val="bg2"/>
                </a:solidFill>
              </a:rPr>
              <a:t> 246 serrures LS 200</a:t>
            </a:r>
            <a:endParaRPr lang="de-DE" altLang="fr-FR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7" descr="Logo zum Freistellen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autCardsystem"/>
          <p:cNvPicPr>
            <a:picLocks noChangeAspect="1" noChangeArrowheads="1"/>
          </p:cNvPicPr>
          <p:nvPr/>
        </p:nvPicPr>
        <p:blipFill>
          <a:blip r:embed="rId8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58324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800" baseline="30000" dirty="0">
              <a:solidFill>
                <a:srgbClr val="96969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aseline="30000" dirty="0">
                <a:solidFill>
                  <a:srgbClr val="969696"/>
                </a:solidFill>
                <a:latin typeface="Arial" charset="0"/>
                <a:cs typeface="Arial" charset="0"/>
              </a:rPr>
              <a:t> 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969696"/>
                </a:solidFill>
                <a:latin typeface="+mj-lt"/>
                <a:cs typeface="Arial" charset="0"/>
              </a:rPr>
              <a:t>            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              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/>
          <a:srcRect t="43362"/>
          <a:stretch>
            <a:fillRect/>
          </a:stretch>
        </p:blipFill>
        <p:spPr bwMode="auto">
          <a:xfrm>
            <a:off x="250825" y="4005263"/>
            <a:ext cx="7429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-20638" y="1771650"/>
            <a:ext cx="9144001" cy="5016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23850" y="1941513"/>
            <a:ext cx="84963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i="1">
                <a:solidFill>
                  <a:schemeClr val="bg1"/>
                </a:solidFill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de-DE" altLang="fr-FR">
              <a:solidFill>
                <a:schemeClr val="bg1"/>
              </a:solidFill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-36513" y="1941513"/>
            <a:ext cx="885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                                                                </a:t>
            </a:r>
            <a:endParaRPr lang="de-DE" altLang="fr-FR">
              <a:solidFill>
                <a:schemeClr val="bg1"/>
              </a:solidFill>
            </a:endParaRPr>
          </a:p>
        </p:txBody>
      </p:sp>
      <p:pic>
        <p:nvPicPr>
          <p:cNvPr id="18440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450" y="2740025"/>
            <a:ext cx="491966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Imag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5000660" y="928670"/>
            <a:ext cx="4429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altLang="fr-FR" sz="1600" b="1" dirty="0">
                <a:solidFill>
                  <a:schemeClr val="bg2"/>
                </a:solidFill>
              </a:rPr>
              <a:t>HEALTHCITY CHAMPS-ELYSEES</a:t>
            </a:r>
            <a:br>
              <a:rPr lang="de-DE" altLang="fr-FR" sz="1600" b="1" dirty="0">
                <a:solidFill>
                  <a:schemeClr val="bg2"/>
                </a:solidFill>
              </a:rPr>
            </a:br>
            <a:r>
              <a:rPr lang="de-DE" altLang="fr-FR" sz="1600" b="1" dirty="0">
                <a:solidFill>
                  <a:schemeClr val="bg2"/>
                </a:solidFill>
              </a:rPr>
              <a:t>75008</a:t>
            </a:r>
            <a:br>
              <a:rPr lang="de-DE" altLang="fr-FR" sz="1600" b="1" dirty="0">
                <a:solidFill>
                  <a:schemeClr val="bg2"/>
                </a:solidFill>
              </a:rPr>
            </a:br>
            <a:r>
              <a:rPr lang="fr-FR" altLang="fr-FR" sz="1600" b="1" dirty="0">
                <a:solidFill>
                  <a:schemeClr val="bg2"/>
                </a:solidFill>
              </a:rPr>
              <a:t>328 serrures LS 200 / 128 serrures LS 300 </a:t>
            </a:r>
            <a:endParaRPr lang="fr-FR" sz="1600" dirty="0">
              <a:solidFill>
                <a:schemeClr val="bg2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-142908" y="1011810"/>
            <a:ext cx="4429156" cy="3505025"/>
            <a:chOff x="-142908" y="1011810"/>
            <a:chExt cx="4429156" cy="3505025"/>
          </a:xfrm>
        </p:grpSpPr>
        <p:pic>
          <p:nvPicPr>
            <p:cNvPr id="18445" name="Image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428736"/>
              <a:ext cx="4236638" cy="30880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446" name="Image 2"/>
            <p:cNvPicPr>
              <a:picLocks noChangeAspect="1"/>
            </p:cNvPicPr>
            <p:nvPr/>
          </p:nvPicPr>
          <p:blipFill>
            <a:blip r:embed="rId7"/>
            <a:srcRect r="-104" b="72185"/>
            <a:stretch>
              <a:fillRect/>
            </a:stretch>
          </p:blipFill>
          <p:spPr bwMode="auto">
            <a:xfrm>
              <a:off x="-142908" y="1011810"/>
              <a:ext cx="4429156" cy="8976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pic>
        <p:nvPicPr>
          <p:cNvPr id="16" name="Picture 7" descr="Logo zum Freistellen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autCardsystem"/>
          <p:cNvPicPr>
            <a:picLocks noChangeAspect="1" noChangeArrowheads="1"/>
          </p:cNvPicPr>
          <p:nvPr/>
        </p:nvPicPr>
        <p:blipFill>
          <a:blip r:embed="rId9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39688" y="798513"/>
            <a:ext cx="5832476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800" baseline="30000" dirty="0">
              <a:solidFill>
                <a:srgbClr val="96969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aseline="30000" dirty="0">
                <a:solidFill>
                  <a:srgbClr val="969696"/>
                </a:solidFill>
                <a:latin typeface="Arial" charset="0"/>
                <a:cs typeface="Arial" charset="0"/>
              </a:rPr>
              <a:t> 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969696"/>
                </a:solidFill>
                <a:latin typeface="+mj-lt"/>
                <a:cs typeface="Arial" charset="0"/>
              </a:rPr>
              <a:t>            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              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/>
          <a:srcRect t="43362"/>
          <a:stretch>
            <a:fillRect/>
          </a:stretch>
        </p:blipFill>
        <p:spPr bwMode="auto">
          <a:xfrm>
            <a:off x="250825" y="4005263"/>
            <a:ext cx="7429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-20638" y="1771650"/>
            <a:ext cx="9144001" cy="5016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23850" y="1941513"/>
            <a:ext cx="84963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i="1">
                <a:solidFill>
                  <a:schemeClr val="bg1"/>
                </a:solidFill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de-DE" altLang="fr-FR">
              <a:solidFill>
                <a:schemeClr val="bg1"/>
              </a:solidFill>
            </a:endParaRPr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786063" y="642938"/>
            <a:ext cx="6357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br>
              <a:rPr lang="de-DE" altLang="fr-FR" sz="1600" b="1">
                <a:solidFill>
                  <a:schemeClr val="bg1"/>
                </a:solidFill>
              </a:rPr>
            </a:br>
            <a:endParaRPr lang="fr-FR" altLang="fr-FR" sz="1600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de-DE" altLang="fr-FR" sz="1600" b="1">
              <a:solidFill>
                <a:schemeClr val="bg1"/>
              </a:solidFill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000628" y="883491"/>
            <a:ext cx="3786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sz="1600" b="1" dirty="0">
                <a:solidFill>
                  <a:schemeClr val="bg2"/>
                </a:solidFill>
              </a:rPr>
              <a:t>MARVELL AVOCATS </a:t>
            </a:r>
            <a:br>
              <a:rPr lang="de-DE" altLang="fr-FR" sz="1600" b="1" dirty="0">
                <a:solidFill>
                  <a:schemeClr val="bg2"/>
                </a:solidFill>
              </a:rPr>
            </a:br>
            <a:r>
              <a:rPr lang="de-DE" altLang="fr-FR" sz="1600" b="1" dirty="0">
                <a:solidFill>
                  <a:schemeClr val="bg2"/>
                </a:solidFill>
              </a:rPr>
              <a:t>75016 PARIS </a:t>
            </a:r>
            <a:br>
              <a:rPr lang="de-DE" altLang="fr-FR" sz="1600" b="1" dirty="0">
                <a:solidFill>
                  <a:schemeClr val="bg2"/>
                </a:solidFill>
              </a:rPr>
            </a:br>
            <a:r>
              <a:rPr lang="de-DE" altLang="fr-FR" sz="1600" b="1" dirty="0">
                <a:solidFill>
                  <a:schemeClr val="bg2"/>
                </a:solidFill>
              </a:rPr>
              <a:t> </a:t>
            </a:r>
            <a:r>
              <a:rPr lang="fr-FR" altLang="fr-FR" sz="1600" b="1" dirty="0">
                <a:solidFill>
                  <a:schemeClr val="bg2"/>
                </a:solidFill>
              </a:rPr>
              <a:t>45 serrures LS 100</a:t>
            </a:r>
            <a:endParaRPr lang="de-DE" altLang="fr-FR" sz="1600" b="1" dirty="0">
              <a:solidFill>
                <a:schemeClr val="bg2"/>
              </a:solidFill>
            </a:endParaRPr>
          </a:p>
        </p:txBody>
      </p:sp>
      <p:pic>
        <p:nvPicPr>
          <p:cNvPr id="22536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638425"/>
            <a:ext cx="3205153" cy="42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Imag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54" y="2357430"/>
            <a:ext cx="5976930" cy="44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pic>
        <p:nvPicPr>
          <p:cNvPr id="15" name="Picture 7" descr="Logo zum Freistellen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autCardsystem"/>
          <p:cNvPicPr>
            <a:picLocks noChangeAspect="1" noChangeArrowheads="1"/>
          </p:cNvPicPr>
          <p:nvPr/>
        </p:nvPicPr>
        <p:blipFill>
          <a:blip r:embed="rId7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Image 3"/>
          <p:cNvPicPr>
            <a:picLocks noChangeAspect="1"/>
          </p:cNvPicPr>
          <p:nvPr/>
        </p:nvPicPr>
        <p:blipFill>
          <a:blip r:embed="rId8"/>
          <a:srcRect r="180" b="51438"/>
          <a:stretch>
            <a:fillRect/>
          </a:stretch>
        </p:blipFill>
        <p:spPr bwMode="auto">
          <a:xfrm>
            <a:off x="0" y="928670"/>
            <a:ext cx="3071802" cy="199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0" y="952500"/>
            <a:ext cx="9144000" cy="59055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7" descr="Logo zum Freistellen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6"/>
          <p:cNvSpPr txBox="1">
            <a:spLocks noChangeArrowheads="1"/>
          </p:cNvSpPr>
          <p:nvPr/>
        </p:nvSpPr>
        <p:spPr bwMode="auto">
          <a:xfrm>
            <a:off x="7020049" y="6536227"/>
            <a:ext cx="2000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800" kern="0" dirty="0">
                <a:solidFill>
                  <a:srgbClr val="FFFFFF"/>
                </a:solidFill>
              </a:rPr>
              <a:t>copyright © Schulte-Schlagbaum AG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11" y="4814326"/>
            <a:ext cx="2411138" cy="1468602"/>
          </a:xfrm>
          <a:prstGeom prst="roundRect">
            <a:avLst>
              <a:gd name="adj" fmla="val 9951"/>
            </a:avLst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1977" b="5264"/>
          <a:stretch/>
        </p:blipFill>
        <p:spPr bwMode="auto">
          <a:xfrm>
            <a:off x="6089434" y="1374676"/>
            <a:ext cx="2324142" cy="1207056"/>
          </a:xfrm>
          <a:prstGeom prst="roundRect">
            <a:avLst>
              <a:gd name="adj" fmla="val 1030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Grafik 15" descr="H:\Marketing\Barnscheidt\Success Stories\Mondorf\Material\Vue aérienne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27" y="2735436"/>
            <a:ext cx="2874293" cy="1917700"/>
          </a:xfrm>
          <a:prstGeom prst="roundRect">
            <a:avLst>
              <a:gd name="adj" fmla="val 10782"/>
            </a:avLst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5" y="4581128"/>
            <a:ext cx="4278468" cy="1701800"/>
          </a:xfrm>
          <a:prstGeom prst="roundRect">
            <a:avLst>
              <a:gd name="adj" fmla="val 8831"/>
            </a:avLst>
          </a:prstGeom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3968"/>
            <a:ext cx="1180057" cy="3068960"/>
          </a:xfrm>
          <a:prstGeom prst="roundRect">
            <a:avLst>
              <a:gd name="adj" fmla="val 12631"/>
            </a:avLst>
          </a:prstGeom>
        </p:spPr>
      </p:pic>
      <p:sp>
        <p:nvSpPr>
          <p:cNvPr id="20" name="Textfeld 19"/>
          <p:cNvSpPr txBox="1"/>
          <p:nvPr/>
        </p:nvSpPr>
        <p:spPr>
          <a:xfrm>
            <a:off x="179512" y="1352550"/>
            <a:ext cx="5826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HOTEL MONDORF LE DOMAINE THERMAL, </a:t>
            </a:r>
            <a:b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 - Mondorf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1.000 pcs SAFE-O-TRONIC</a:t>
            </a:r>
            <a:r>
              <a:rPr lang="en-US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LS300</a:t>
            </a:r>
          </a:p>
        </p:txBody>
      </p:sp>
      <p:pic>
        <p:nvPicPr>
          <p:cNvPr id="13" name="Picture 6" descr="HautCardsystem"/>
          <p:cNvPicPr>
            <a:picLocks noChangeAspect="1" noChangeArrowheads="1"/>
          </p:cNvPicPr>
          <p:nvPr/>
        </p:nvPicPr>
        <p:blipFill>
          <a:blip r:embed="rId8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21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991960"/>
            <a:ext cx="9144000" cy="5965431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6"/>
          <p:cNvSpPr txBox="1">
            <a:spLocks noChangeArrowheads="1"/>
          </p:cNvSpPr>
          <p:nvPr/>
        </p:nvSpPr>
        <p:spPr bwMode="auto">
          <a:xfrm>
            <a:off x="7020049" y="6536227"/>
            <a:ext cx="2000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800" kern="0" dirty="0">
                <a:solidFill>
                  <a:srgbClr val="FFFFFF"/>
                </a:solidFill>
              </a:rPr>
              <a:t>copyright © Schulte-Schlagbaum AG</a:t>
            </a:r>
          </a:p>
        </p:txBody>
      </p:sp>
      <p:pic>
        <p:nvPicPr>
          <p:cNvPr id="10242" name="Picture 2" descr="Burj Khalif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97" y="1276610"/>
            <a:ext cx="3909059" cy="5206868"/>
          </a:xfrm>
          <a:prstGeom prst="roundRect">
            <a:avLst>
              <a:gd name="adj" fmla="val 7213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AFE-O-TRONIC access LS im Burj Khalif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4" y="3828448"/>
            <a:ext cx="3610372" cy="2707779"/>
          </a:xfrm>
          <a:prstGeom prst="roundRect">
            <a:avLst>
              <a:gd name="adj" fmla="val 78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179513" y="1352550"/>
            <a:ext cx="4606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BURJ KHALIFA</a:t>
            </a: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SPA DUBAÏ</a:t>
            </a: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pcs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SAFE-O-TRONIC</a:t>
            </a:r>
            <a:r>
              <a:rPr lang="de-DE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74" y="2924944"/>
            <a:ext cx="1164904" cy="3029552"/>
          </a:xfrm>
          <a:prstGeom prst="roundRect">
            <a:avLst>
              <a:gd name="adj" fmla="val 6914"/>
            </a:avLst>
          </a:prstGeom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858016" y="0"/>
            <a:ext cx="1957394" cy="957293"/>
            <a:chOff x="6858016" y="0"/>
            <a:chExt cx="1957394" cy="957293"/>
          </a:xfrm>
        </p:grpSpPr>
        <p:pic>
          <p:nvPicPr>
            <p:cNvPr id="11" name="Picture 7" descr="Logo zum Freistellen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0"/>
              <a:ext cx="957262" cy="95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HautCardsystem"/>
            <p:cNvPicPr>
              <a:picLocks noChangeAspect="1" noChangeArrowheads="1"/>
            </p:cNvPicPr>
            <p:nvPr/>
          </p:nvPicPr>
          <p:blipFill>
            <a:blip r:embed="rId6"/>
            <a:srcRect l="44606" t="17697" r="46338" b="45953"/>
            <a:stretch>
              <a:fillRect/>
            </a:stretch>
          </p:blipFill>
          <p:spPr bwMode="auto">
            <a:xfrm>
              <a:off x="6858016" y="71414"/>
              <a:ext cx="1000132" cy="7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5913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0" y="952500"/>
            <a:ext cx="9144000" cy="59055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6"/>
          <p:cNvSpPr txBox="1">
            <a:spLocks noChangeArrowheads="1"/>
          </p:cNvSpPr>
          <p:nvPr/>
        </p:nvSpPr>
        <p:spPr bwMode="auto">
          <a:xfrm>
            <a:off x="7020049" y="6536227"/>
            <a:ext cx="2000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800" kern="0" dirty="0">
                <a:solidFill>
                  <a:srgbClr val="FFFFFF"/>
                </a:solidFill>
              </a:rPr>
              <a:t>copyright © Schulte-Schlagbaum AG</a:t>
            </a:r>
          </a:p>
        </p:txBody>
      </p:sp>
      <p:pic>
        <p:nvPicPr>
          <p:cNvPr id="8" name="Grafik 7" descr="H:\Marketing\Barnscheidt\Success Stories\Mein Schiff 3\P1010531_neu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247670"/>
            <a:ext cx="4236244" cy="2261450"/>
          </a:xfrm>
          <a:prstGeom prst="roundRect">
            <a:avLst>
              <a:gd name="adj" fmla="val 7844"/>
            </a:avLst>
          </a:prstGeom>
          <a:noFill/>
          <a:ln>
            <a:noFill/>
          </a:ln>
        </p:spPr>
      </p:pic>
      <p:pic>
        <p:nvPicPr>
          <p:cNvPr id="9" name="Grafik 8" descr="H:\Marketing\Barnscheidt\Success Stories\Mein Schiff 3\Downloads tui\MS30614_digi_rs_04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 bwMode="auto">
          <a:xfrm>
            <a:off x="367963" y="4256925"/>
            <a:ext cx="3852111" cy="2160574"/>
          </a:xfrm>
          <a:prstGeom prst="roundRect">
            <a:avLst>
              <a:gd name="adj" fmla="val 9341"/>
            </a:avLst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 descr="H:\Marketing\Barnscheidt\Success Stories\Mein Schiff 3\IMG_146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92" y="4774748"/>
            <a:ext cx="2925428" cy="1642751"/>
          </a:xfrm>
          <a:prstGeom prst="roundRect">
            <a:avLst>
              <a:gd name="adj" fmla="val 11366"/>
            </a:avLst>
          </a:prstGeom>
          <a:noFill/>
          <a:ln>
            <a:noFill/>
          </a:ln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74361" y="1352550"/>
            <a:ext cx="5826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MEIN SCHIFF 3 et 4, </a:t>
            </a: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SOCIETE TUI CRUISE</a:t>
            </a: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400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pcs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SAFE-O-TRONIC</a:t>
            </a:r>
            <a:r>
              <a:rPr lang="de-DE" b="1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LS200</a:t>
            </a: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Sécurité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casiers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coffres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spa</a:t>
            </a: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3901406"/>
            <a:ext cx="967472" cy="2516094"/>
          </a:xfrm>
          <a:prstGeom prst="roundRect">
            <a:avLst>
              <a:gd name="adj" fmla="val 6914"/>
            </a:avLst>
          </a:prstGeom>
        </p:spPr>
      </p:pic>
      <p:grpSp>
        <p:nvGrpSpPr>
          <p:cNvPr id="12" name="Groupe 11"/>
          <p:cNvGrpSpPr/>
          <p:nvPr/>
        </p:nvGrpSpPr>
        <p:grpSpPr>
          <a:xfrm>
            <a:off x="6858016" y="0"/>
            <a:ext cx="1957394" cy="957293"/>
            <a:chOff x="6858016" y="0"/>
            <a:chExt cx="1957394" cy="957293"/>
          </a:xfrm>
        </p:grpSpPr>
        <p:pic>
          <p:nvPicPr>
            <p:cNvPr id="13" name="Picture 7" descr="Logo zum Freistellen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0"/>
              <a:ext cx="957262" cy="95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HautCardsystem"/>
            <p:cNvPicPr>
              <a:picLocks noChangeAspect="1" noChangeArrowheads="1"/>
            </p:cNvPicPr>
            <p:nvPr/>
          </p:nvPicPr>
          <p:blipFill>
            <a:blip r:embed="rId7"/>
            <a:srcRect l="44606" t="17697" r="46338" b="45953"/>
            <a:stretch>
              <a:fillRect/>
            </a:stretch>
          </p:blipFill>
          <p:spPr bwMode="auto">
            <a:xfrm>
              <a:off x="6858016" y="71414"/>
              <a:ext cx="1000132" cy="7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8840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0" y="952500"/>
            <a:ext cx="9144000" cy="59055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6"/>
          <p:cNvSpPr txBox="1">
            <a:spLocks noChangeArrowheads="1"/>
          </p:cNvSpPr>
          <p:nvPr/>
        </p:nvSpPr>
        <p:spPr bwMode="auto">
          <a:xfrm>
            <a:off x="7020049" y="6536227"/>
            <a:ext cx="2000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800" kern="0" dirty="0">
                <a:solidFill>
                  <a:srgbClr val="FFFFFF"/>
                </a:solidFill>
              </a:rPr>
              <a:t>copyright © Schulte-Schlagbaum AG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90" y="1817787"/>
            <a:ext cx="1826796" cy="1460390"/>
          </a:xfrm>
          <a:prstGeom prst="roundRect">
            <a:avLst>
              <a:gd name="adj" fmla="val 734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1" y="4221093"/>
            <a:ext cx="2714732" cy="2003844"/>
          </a:xfrm>
          <a:prstGeom prst="roundRect">
            <a:avLst>
              <a:gd name="adj" fmla="val 745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00" y="4221093"/>
            <a:ext cx="2681199" cy="2003844"/>
          </a:xfrm>
          <a:prstGeom prst="roundRect">
            <a:avLst>
              <a:gd name="adj" fmla="val 610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11" y="4215024"/>
            <a:ext cx="2719575" cy="2009913"/>
          </a:xfrm>
          <a:prstGeom prst="roundRect">
            <a:avLst>
              <a:gd name="adj" fmla="val 861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7916" r="6341" b="10288"/>
          <a:stretch/>
        </p:blipFill>
        <p:spPr>
          <a:xfrm>
            <a:off x="4716016" y="1304690"/>
            <a:ext cx="2088233" cy="2707461"/>
          </a:xfrm>
          <a:prstGeom prst="roundRect">
            <a:avLst>
              <a:gd name="adj" fmla="val 10912"/>
            </a:avLst>
          </a:prstGeom>
        </p:spPr>
      </p:pic>
      <p:sp>
        <p:nvSpPr>
          <p:cNvPr id="22" name="Textfeld 21"/>
          <p:cNvSpPr txBox="1"/>
          <p:nvPr/>
        </p:nvSpPr>
        <p:spPr>
          <a:xfrm>
            <a:off x="157783" y="1368946"/>
            <a:ext cx="5826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K + K HOTEL PICASSO, </a:t>
            </a: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E - BARCELONE</a:t>
            </a:r>
            <a:b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pcs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SAFE-O-TRONIC</a:t>
            </a:r>
            <a:r>
              <a:rPr lang="de-DE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access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DS300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6858016" y="0"/>
            <a:ext cx="1957394" cy="957293"/>
            <a:chOff x="6858016" y="0"/>
            <a:chExt cx="1957394" cy="957293"/>
          </a:xfrm>
        </p:grpSpPr>
        <p:pic>
          <p:nvPicPr>
            <p:cNvPr id="13" name="Picture 7" descr="Logo zum Freistellen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0"/>
              <a:ext cx="957262" cy="95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HautCardsystem"/>
            <p:cNvPicPr>
              <a:picLocks noChangeAspect="1" noChangeArrowheads="1"/>
            </p:cNvPicPr>
            <p:nvPr/>
          </p:nvPicPr>
          <p:blipFill>
            <a:blip r:embed="rId8"/>
            <a:srcRect l="44606" t="17697" r="46338" b="45953"/>
            <a:stretch>
              <a:fillRect/>
            </a:stretch>
          </p:blipFill>
          <p:spPr bwMode="auto">
            <a:xfrm>
              <a:off x="6858016" y="71414"/>
              <a:ext cx="1000132" cy="7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630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0" y="952500"/>
            <a:ext cx="9144000" cy="5905500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6"/>
          <p:cNvSpPr txBox="1">
            <a:spLocks noChangeArrowheads="1"/>
          </p:cNvSpPr>
          <p:nvPr/>
        </p:nvSpPr>
        <p:spPr bwMode="auto">
          <a:xfrm>
            <a:off x="7020049" y="6536227"/>
            <a:ext cx="2000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800" kern="0" dirty="0">
                <a:solidFill>
                  <a:srgbClr val="FFFFFF"/>
                </a:solidFill>
              </a:rPr>
              <a:t>copyright © Schulte-Schlagbaum AG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grpSp>
        <p:nvGrpSpPr>
          <p:cNvPr id="2" name="Groupe 11"/>
          <p:cNvGrpSpPr/>
          <p:nvPr/>
        </p:nvGrpSpPr>
        <p:grpSpPr>
          <a:xfrm>
            <a:off x="6858016" y="0"/>
            <a:ext cx="1957394" cy="957293"/>
            <a:chOff x="6858016" y="0"/>
            <a:chExt cx="1957394" cy="957293"/>
          </a:xfrm>
        </p:grpSpPr>
        <p:pic>
          <p:nvPicPr>
            <p:cNvPr id="13" name="Picture 7" descr="Logo zum Freistellen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BFBFBF"/>
                </a:clrFrom>
                <a:clrTo>
                  <a:srgbClr val="BFBFB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0"/>
              <a:ext cx="957262" cy="95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HautCardsystem"/>
            <p:cNvPicPr>
              <a:picLocks noChangeAspect="1" noChangeArrowheads="1"/>
            </p:cNvPicPr>
            <p:nvPr/>
          </p:nvPicPr>
          <p:blipFill>
            <a:blip r:embed="rId3"/>
            <a:srcRect l="44606" t="17697" r="46338" b="45953"/>
            <a:stretch>
              <a:fillRect/>
            </a:stretch>
          </p:blipFill>
          <p:spPr bwMode="auto">
            <a:xfrm>
              <a:off x="6858016" y="71414"/>
              <a:ext cx="1000132" cy="79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Grafi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42852"/>
            <a:ext cx="4211960" cy="359344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2" y="1352550"/>
            <a:ext cx="2836600" cy="1932434"/>
          </a:xfrm>
          <a:prstGeom prst="roundRect">
            <a:avLst>
              <a:gd name="adj" fmla="val 77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http://www.resortragaz.ch/fileadmin/_processed_/csm_Resort_Aussenansicht_Luftaufnahme_2010_Schlucht_faecccaa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7" y="2708920"/>
            <a:ext cx="2700000" cy="1800000"/>
          </a:xfrm>
          <a:prstGeom prst="roundRect">
            <a:avLst>
              <a:gd name="adj" fmla="val 925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www.resortragaz.ch/fileadmin/_processed_/csm_TT_Caf%C3%A9Therme_Aussen_G%C3%A4ste_2_e15fb7d5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25144"/>
            <a:ext cx="2700000" cy="1800000"/>
          </a:xfrm>
          <a:prstGeom prst="roundRect">
            <a:avLst>
              <a:gd name="adj" fmla="val 925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http://www.resortragaz.ch/fileadmin/_processed_/csm_TT_Innenansicht_Sprudelbad_Paar_e9663afea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14" y="4728170"/>
            <a:ext cx="2700000" cy="1800000"/>
          </a:xfrm>
          <a:prstGeom prst="roundRect">
            <a:avLst>
              <a:gd name="adj" fmla="val 82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http://www.resortragaz.ch/fileadmin/_processed_/csm_Olives_Service_Weisswein_9a4c9c4eb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344"/>
            <a:ext cx="2700000" cy="1800000"/>
          </a:xfrm>
          <a:prstGeom prst="roundRect">
            <a:avLst>
              <a:gd name="adj" fmla="val 71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http://www.resortragaz.ch/fileadmin/_processed_/csm_WellB_ThermalSpa_Sportbad_Liegeraum_Frau_beschn_8cb83cf46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05" y="2708920"/>
            <a:ext cx="2700000" cy="1800000"/>
          </a:xfrm>
          <a:prstGeom prst="roundRect">
            <a:avLst>
              <a:gd name="adj" fmla="val 873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1"/>
          <p:cNvSpPr txBox="1"/>
          <p:nvPr/>
        </p:nvSpPr>
        <p:spPr>
          <a:xfrm>
            <a:off x="3210096" y="1352550"/>
            <a:ext cx="58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Leader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européen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pour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Wellbeing &amp; Medical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de-DE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resort</a:t>
            </a:r>
            <a:endParaRPr lang="de-DE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fik 3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4" y="3608920"/>
            <a:ext cx="224079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SAGLuftaufnahmeCMYK klein"/>
          <p:cNvPicPr>
            <a:picLocks noChangeAspect="1" noChangeArrowheads="1"/>
          </p:cNvPicPr>
          <p:nvPr/>
        </p:nvPicPr>
        <p:blipFill>
          <a:blip r:embed="rId3"/>
          <a:srcRect t="29924" r="14908" b="-1288"/>
          <a:stretch>
            <a:fillRect/>
          </a:stretch>
        </p:blipFill>
        <p:spPr bwMode="auto">
          <a:xfrm>
            <a:off x="106818" y="1928802"/>
            <a:ext cx="397616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285720" y="1214422"/>
            <a:ext cx="5400675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dirty="0" err="1"/>
              <a:t>Usines</a:t>
            </a:r>
            <a:r>
              <a:rPr lang="de-DE" altLang="de-DE" sz="2800" dirty="0"/>
              <a:t> SAG</a:t>
            </a:r>
          </a:p>
        </p:txBody>
      </p:sp>
      <p:pic>
        <p:nvPicPr>
          <p:cNvPr id="7173" name="Picture 13" descr="Schänis Aussenansicht"/>
          <p:cNvPicPr>
            <a:picLocks noChangeAspect="1" noChangeArrowheads="1"/>
          </p:cNvPicPr>
          <p:nvPr/>
        </p:nvPicPr>
        <p:blipFill>
          <a:blip r:embed="rId4">
            <a:lum bright="-6000"/>
          </a:blip>
          <a:srcRect b="21309"/>
          <a:stretch>
            <a:fillRect/>
          </a:stretch>
        </p:blipFill>
        <p:spPr bwMode="auto">
          <a:xfrm>
            <a:off x="1001713" y="4941888"/>
            <a:ext cx="29130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 descr="NOVACOM_gebäu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438" y="4941888"/>
            <a:ext cx="237648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6" descr="schaeni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7150" y="5045075"/>
            <a:ext cx="2032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7" descr="Logo_NC5cm 300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4748213"/>
            <a:ext cx="16557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214810" y="1928802"/>
            <a:ext cx="4786314" cy="258531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/>
          <a:p>
            <a:pPr>
              <a:lnSpc>
                <a:spcPct val="150000"/>
              </a:lnSpc>
              <a:spcBef>
                <a:spcPct val="25000"/>
              </a:spcBef>
              <a:buClr>
                <a:schemeClr val="tx1"/>
              </a:buClr>
              <a:buSzPct val="130000"/>
            </a:pPr>
            <a:r>
              <a:rPr lang="en-US" altLang="de-DE" b="1" dirty="0"/>
              <a:t>1833 : </a:t>
            </a:r>
            <a:r>
              <a:rPr lang="en-US" altLang="de-DE" dirty="0"/>
              <a:t>Fabrication de </a:t>
            </a:r>
            <a:r>
              <a:rPr lang="en-US" altLang="de-DE" dirty="0" err="1"/>
              <a:t>serrure</a:t>
            </a:r>
            <a:r>
              <a:rPr lang="en-US" altLang="de-DE" dirty="0"/>
              <a:t> de </a:t>
            </a:r>
            <a:r>
              <a:rPr lang="en-US" altLang="de-DE" dirty="0" err="1"/>
              <a:t>porte</a:t>
            </a:r>
            <a:endParaRPr lang="en-US" altLang="de-DE" dirty="0"/>
          </a:p>
          <a:p>
            <a:pPr>
              <a:lnSpc>
                <a:spcPct val="150000"/>
              </a:lnSpc>
              <a:spcBef>
                <a:spcPct val="25000"/>
              </a:spcBef>
              <a:buClr>
                <a:schemeClr val="tx1"/>
              </a:buClr>
              <a:buSzPct val="130000"/>
            </a:pPr>
            <a:r>
              <a:rPr lang="en-US" altLang="de-DE" b="1" dirty="0"/>
              <a:t>1897 : </a:t>
            </a:r>
            <a:r>
              <a:rPr lang="en-US" altLang="de-DE" dirty="0"/>
              <a:t>Transformation en </a:t>
            </a:r>
            <a:r>
              <a:rPr lang="en-US" altLang="de-DE" dirty="0" err="1"/>
              <a:t>Société</a:t>
            </a:r>
            <a:r>
              <a:rPr lang="en-US" altLang="de-DE" dirty="0"/>
              <a:t> </a:t>
            </a:r>
            <a:r>
              <a:rPr lang="en-US" altLang="de-DE" dirty="0" err="1"/>
              <a:t>Anonyme</a:t>
            </a:r>
            <a:r>
              <a:rPr lang="en-US" altLang="de-DE" dirty="0"/>
              <a:t> </a:t>
            </a:r>
          </a:p>
          <a:p>
            <a:pPr>
              <a:lnSpc>
                <a:spcPct val="150000"/>
              </a:lnSpc>
              <a:spcBef>
                <a:spcPct val="25000"/>
              </a:spcBef>
              <a:buClr>
                <a:schemeClr val="tx1"/>
              </a:buClr>
              <a:buSzPct val="130000"/>
            </a:pPr>
            <a:r>
              <a:rPr lang="en-US" altLang="de-DE" b="1" dirty="0"/>
              <a:t>2012 : </a:t>
            </a:r>
            <a:r>
              <a:rPr lang="en-US" altLang="de-DE" dirty="0"/>
              <a:t>3 sites de productions</a:t>
            </a:r>
            <a:br>
              <a:rPr lang="en-US" altLang="de-DE" dirty="0"/>
            </a:br>
            <a:r>
              <a:rPr lang="en-US" altLang="de-DE" dirty="0"/>
              <a:t>280 </a:t>
            </a:r>
            <a:r>
              <a:rPr lang="en-US" altLang="de-DE" dirty="0" err="1"/>
              <a:t>employés</a:t>
            </a:r>
            <a:r>
              <a:rPr lang="en-US" altLang="de-DE" dirty="0"/>
              <a:t> </a:t>
            </a:r>
          </a:p>
          <a:p>
            <a:pPr>
              <a:spcBef>
                <a:spcPct val="25000"/>
              </a:spcBef>
              <a:buClr>
                <a:schemeClr val="tx1"/>
              </a:buClr>
              <a:buSzPct val="130000"/>
            </a:pPr>
            <a:r>
              <a:rPr lang="en-US" altLang="de-DE" dirty="0"/>
              <a:t>40 Mio € de </a:t>
            </a:r>
            <a:r>
              <a:rPr lang="en-US" altLang="de-DE" dirty="0" err="1"/>
              <a:t>chiffre</a:t>
            </a:r>
            <a:r>
              <a:rPr lang="en-US" altLang="de-DE" dirty="0"/>
              <a:t> </a:t>
            </a:r>
            <a:r>
              <a:rPr lang="en-US" altLang="de-DE" dirty="0" err="1"/>
              <a:t>d’affaires</a:t>
            </a:r>
            <a:endParaRPr lang="en-US" altLang="de-DE" dirty="0"/>
          </a:p>
          <a:p>
            <a:pPr>
              <a:spcBef>
                <a:spcPct val="25000"/>
              </a:spcBef>
              <a:buClr>
                <a:schemeClr val="tx1"/>
              </a:buClr>
              <a:buSzPct val="130000"/>
            </a:pPr>
            <a:endParaRPr lang="en-US" alt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785926"/>
            <a:ext cx="1800414" cy="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C:\ZZZZ\TRAVAIL\MARKETING\Lancement Evolis\Accessoir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09" y="3044488"/>
            <a:ext cx="116491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7"/>
          <p:cNvSpPr txBox="1">
            <a:spLocks/>
          </p:cNvSpPr>
          <p:nvPr/>
        </p:nvSpPr>
        <p:spPr>
          <a:xfrm>
            <a:off x="2500298" y="1071546"/>
            <a:ext cx="4071966" cy="857256"/>
          </a:xfrm>
          <a:prstGeom prst="rect">
            <a:avLst/>
          </a:prstGeom>
        </p:spPr>
        <p:txBody>
          <a:bodyPr vert="horz" lIns="88405" tIns="44202" rIns="88405" bIns="4420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700" b="1" dirty="0">
                <a:solidFill>
                  <a:schemeClr val="tx2"/>
                </a:solidFill>
              </a:rPr>
              <a:t>CEMAG /SCOPUS</a:t>
            </a:r>
            <a:br>
              <a:rPr lang="fr-FR" sz="1700" b="1" dirty="0">
                <a:solidFill>
                  <a:schemeClr val="tx2"/>
                </a:solidFill>
              </a:rPr>
            </a:br>
            <a:r>
              <a:rPr lang="fr-FR" sz="1700" b="1" dirty="0">
                <a:solidFill>
                  <a:schemeClr val="tx2"/>
                </a:solidFill>
              </a:rPr>
              <a:t> </a:t>
            </a:r>
            <a:r>
              <a:rPr lang="fr-FR" sz="1400" b="1" dirty="0">
                <a:solidFill>
                  <a:schemeClr val="tx2"/>
                </a:solidFill>
              </a:rPr>
              <a:t>un partenariat pour la fabrication des cartes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3143241" y="2857496"/>
            <a:ext cx="2643206" cy="1214446"/>
            <a:chOff x="6162948" y="2655006"/>
            <a:chExt cx="4069948" cy="102805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948" y="2655006"/>
              <a:ext cx="1759976" cy="1028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Espace réservé du contenu 7"/>
            <p:cNvSpPr txBox="1">
              <a:spLocks/>
            </p:cNvSpPr>
            <p:nvPr/>
          </p:nvSpPr>
          <p:spPr>
            <a:xfrm>
              <a:off x="7680407" y="2777736"/>
              <a:ext cx="2552489" cy="455113"/>
            </a:xfrm>
            <a:prstGeom prst="rect">
              <a:avLst/>
            </a:prstGeom>
          </p:spPr>
          <p:txBody>
            <a:bodyPr vert="horz" lIns="100838" tIns="50419" rIns="100838" bIns="50419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200" b="1" dirty="0">
                  <a:solidFill>
                    <a:schemeClr val="tx2"/>
                  </a:solidFill>
                </a:rPr>
                <a:t>Imprimantes cartes</a:t>
              </a:r>
            </a:p>
            <a:p>
              <a:pPr marL="0" indent="0">
                <a:buNone/>
              </a:pPr>
              <a:r>
                <a:rPr lang="fr-FR" sz="1200" b="1" dirty="0">
                  <a:solidFill>
                    <a:schemeClr val="tx2"/>
                  </a:solidFill>
                </a:rPr>
                <a:t>+ consommables</a:t>
              </a:r>
            </a:p>
          </p:txBody>
        </p:sp>
      </p:grpSp>
      <p:sp>
        <p:nvSpPr>
          <p:cNvPr id="20" name="Espace réservé du contenu 7"/>
          <p:cNvSpPr txBox="1">
            <a:spLocks/>
          </p:cNvSpPr>
          <p:nvPr/>
        </p:nvSpPr>
        <p:spPr>
          <a:xfrm>
            <a:off x="-285784" y="2957226"/>
            <a:ext cx="2183623" cy="822599"/>
          </a:xfrm>
          <a:prstGeom prst="rect">
            <a:avLst/>
          </a:prstGeom>
        </p:spPr>
        <p:txBody>
          <a:bodyPr vert="horz" lIns="88405" tIns="44202" rIns="88405" bIns="4420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200" b="1" dirty="0">
                <a:solidFill>
                  <a:schemeClr val="tx2"/>
                </a:solidFill>
              </a:rPr>
              <a:t>Accessoires cartes</a:t>
            </a:r>
          </a:p>
          <a:p>
            <a:pPr marL="0" indent="0" algn="r">
              <a:buNone/>
            </a:pPr>
            <a:r>
              <a:rPr lang="fr-FR" sz="1200" b="1" dirty="0">
                <a:solidFill>
                  <a:schemeClr val="tx2"/>
                </a:solidFill>
              </a:rPr>
              <a:t>Porte-badges, cordons, etc..</a:t>
            </a:r>
          </a:p>
        </p:txBody>
      </p:sp>
      <p:grpSp>
        <p:nvGrpSpPr>
          <p:cNvPr id="21" name="Groupe 6"/>
          <p:cNvGrpSpPr/>
          <p:nvPr/>
        </p:nvGrpSpPr>
        <p:grpSpPr>
          <a:xfrm>
            <a:off x="5946404" y="2916728"/>
            <a:ext cx="3197628" cy="1158205"/>
            <a:chOff x="6516283" y="4102422"/>
            <a:chExt cx="3737783" cy="1277243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83" y="4199809"/>
              <a:ext cx="1125188" cy="795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Espace réservé du contenu 7"/>
            <p:cNvSpPr txBox="1">
              <a:spLocks/>
            </p:cNvSpPr>
            <p:nvPr/>
          </p:nvSpPr>
          <p:spPr>
            <a:xfrm>
              <a:off x="7701577" y="4102422"/>
              <a:ext cx="2552489" cy="1277243"/>
            </a:xfrm>
            <a:prstGeom prst="rect">
              <a:avLst/>
            </a:prstGeom>
          </p:spPr>
          <p:txBody>
            <a:bodyPr vert="horz" lIns="100838" tIns="50419" rIns="100838" bIns="50419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200" b="1" cap="small" dirty="0">
                  <a:solidFill>
                    <a:schemeClr val="tx2"/>
                  </a:solidFill>
                </a:rPr>
                <a:t>Logiciel</a:t>
              </a:r>
              <a:r>
                <a:rPr lang="fr-FR" sz="1200" b="1" dirty="0">
                  <a:solidFill>
                    <a:schemeClr val="tx2"/>
                  </a:solidFill>
                </a:rPr>
                <a:t> de </a:t>
              </a:r>
              <a:r>
                <a:rPr lang="fr-FR" sz="1200" b="1" cap="small" dirty="0">
                  <a:solidFill>
                    <a:schemeClr val="tx2"/>
                  </a:solidFill>
                </a:rPr>
                <a:t>gestion des identités</a:t>
              </a:r>
            </a:p>
            <a:p>
              <a:pPr marL="0" indent="0">
                <a:buNone/>
              </a:pPr>
              <a:r>
                <a:rPr lang="fr-FR" sz="1100" dirty="0">
                  <a:solidFill>
                    <a:schemeClr val="tx2"/>
                  </a:solidFill>
                </a:rPr>
                <a:t>(BDD Client ou  BDD Interne)</a:t>
              </a:r>
            </a:p>
            <a:p>
              <a:pPr marL="0" indent="0">
                <a:buNone/>
              </a:pPr>
              <a:endParaRPr lang="fr-FR" sz="1100" b="1" dirty="0">
                <a:solidFill>
                  <a:schemeClr val="tx2"/>
                </a:solidFill>
              </a:endParaRPr>
            </a:p>
            <a:p>
              <a:pPr marL="0" indent="0">
                <a:buNone/>
              </a:pPr>
              <a:r>
                <a:rPr lang="fr-FR" sz="1100" b="1" dirty="0">
                  <a:solidFill>
                    <a:schemeClr val="tx2"/>
                  </a:solidFill>
                </a:rPr>
                <a:t> Logiciel EDIGRAPH</a:t>
              </a:r>
              <a:r>
                <a:rPr lang="fr-FR" sz="1100" b="1" baseline="60000" dirty="0">
                  <a:solidFill>
                    <a:schemeClr val="tx2"/>
                  </a:solidFill>
                  <a:cs typeface="Times New Roman"/>
                </a:rPr>
                <a:t>®</a:t>
              </a:r>
              <a:br>
                <a:rPr lang="fr-FR" sz="1100" b="1" baseline="60000" dirty="0">
                  <a:solidFill>
                    <a:schemeClr val="tx2"/>
                  </a:solidFill>
                  <a:cs typeface="Times New Roman"/>
                </a:rPr>
              </a:br>
              <a:r>
                <a:rPr lang="fr-FR" sz="1100" baseline="60000" dirty="0">
                  <a:solidFill>
                    <a:schemeClr val="tx2"/>
                  </a:solidFill>
                  <a:cs typeface="Times New Roman"/>
                </a:rPr>
                <a:t> </a:t>
              </a:r>
              <a:r>
                <a:rPr lang="fr-FR" sz="1100" dirty="0">
                  <a:solidFill>
                    <a:schemeClr val="tx2"/>
                  </a:solidFill>
                </a:rPr>
                <a:t>(Impression-Encodage badges) </a:t>
              </a:r>
            </a:p>
            <a:p>
              <a:pPr marL="0" indent="0">
                <a:buNone/>
              </a:pPr>
              <a:endParaRPr lang="fr-FR" sz="1200" b="1" dirty="0">
                <a:solidFill>
                  <a:schemeClr val="tx2"/>
                </a:solidFill>
              </a:endParaRPr>
            </a:p>
            <a:p>
              <a:pPr marL="0" indent="0">
                <a:buNone/>
              </a:pPr>
              <a:r>
                <a:rPr lang="fr-FR" sz="1200" b="1" dirty="0">
                  <a:solidFill>
                    <a:schemeClr val="tx2"/>
                  </a:solidFill>
                </a:rPr>
                <a:t>Logiciel VISIGRAPH</a:t>
              </a:r>
              <a:r>
                <a:rPr lang="fr-FR" sz="1200" b="1" baseline="60000" dirty="0">
                  <a:solidFill>
                    <a:schemeClr val="tx2"/>
                  </a:solidFill>
                  <a:cs typeface="Times New Roman"/>
                </a:rPr>
                <a:t>®</a:t>
              </a:r>
              <a:endParaRPr lang="fr-FR" sz="1200" b="1" dirty="0">
                <a:solidFill>
                  <a:schemeClr val="tx2"/>
                </a:solidFill>
              </a:endParaRPr>
            </a:p>
            <a:p>
              <a:pPr marL="0" indent="0">
                <a:buNone/>
              </a:pPr>
              <a:r>
                <a:rPr lang="fr-FR" sz="800" b="1" dirty="0">
                  <a:solidFill>
                    <a:schemeClr val="tx2"/>
                  </a:solidFill>
                </a:rPr>
                <a:t>(Gestion de visiteurs)</a:t>
              </a:r>
            </a:p>
            <a:p>
              <a:pPr marL="0" indent="0">
                <a:buNone/>
              </a:pPr>
              <a:endParaRPr lang="fr-FR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-142908" y="4429132"/>
            <a:ext cx="9286908" cy="57339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361950" lvl="2">
              <a:buClr>
                <a:schemeClr val="tx1">
                  <a:lumMod val="85000"/>
                  <a:lumOff val="15000"/>
                </a:schemeClr>
              </a:buClr>
              <a:buSzPct val="120000"/>
            </a:pPr>
            <a:r>
              <a:rPr lang="fr-FR" sz="1400" dirty="0"/>
              <a:t>Maîtrise de procédés d’impression pour cartes de Luxe (évènements VIP, cartes de fidélité, hôtels de luxe, …)</a:t>
            </a:r>
          </a:p>
          <a:p>
            <a:pPr marL="1671506" lvl="3" indent="-300620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fr-FR" sz="1300" dirty="0"/>
              <a:t>Conception graphique, cartes multi-application et multi-technologies, personnalisation et encodage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17" y="5429264"/>
            <a:ext cx="1338277" cy="890781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6866617" y="6429396"/>
            <a:ext cx="1348721" cy="26561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fr-FR" sz="1200" dirty="0"/>
              <a:t>Hôtel de Crillon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5403468"/>
            <a:ext cx="1324295" cy="88148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5429264"/>
            <a:ext cx="1324295" cy="881483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514283" y="6378095"/>
            <a:ext cx="1348721" cy="26561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fr-FR" sz="1200" dirty="0"/>
              <a:t>Crown Plaza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14480" y="6357958"/>
            <a:ext cx="1348721" cy="265615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fr-FR" sz="1200" dirty="0" err="1"/>
              <a:t>Shangri</a:t>
            </a:r>
            <a:r>
              <a:rPr lang="fr-FR" sz="1200" dirty="0"/>
              <a:t>-La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5429264"/>
            <a:ext cx="1493119" cy="9087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 l="29167" t="18333" r="31249" b="29166"/>
          <a:stretch>
            <a:fillRect/>
          </a:stretch>
        </p:blipFill>
        <p:spPr bwMode="auto">
          <a:xfrm>
            <a:off x="8001024" y="754774"/>
            <a:ext cx="1071570" cy="8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ZoneTexte 36"/>
          <p:cNvSpPr txBox="1"/>
          <p:nvPr/>
        </p:nvSpPr>
        <p:spPr>
          <a:xfrm>
            <a:off x="5000628" y="6429396"/>
            <a:ext cx="157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Four </a:t>
            </a:r>
            <a:r>
              <a:rPr lang="fr-FR" sz="1200" dirty="0" err="1"/>
              <a:t>Seasons</a:t>
            </a:r>
            <a:endParaRPr lang="fr-F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643063"/>
            <a:ext cx="9144000" cy="5214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14348" y="1996851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dirty="0">
                <a:solidFill>
                  <a:schemeClr val="bg1"/>
                </a:solidFill>
              </a:rPr>
              <a:t>SAFE-O-TRONIC</a:t>
            </a:r>
            <a:r>
              <a:rPr lang="en-US" altLang="de-DE" baseline="30000" dirty="0">
                <a:solidFill>
                  <a:schemeClr val="bg1"/>
                </a:solidFill>
                <a:cs typeface="Arial" charset="0"/>
              </a:rPr>
              <a:t>®</a:t>
            </a:r>
            <a:r>
              <a:rPr lang="de-DE" altLang="de-DE" dirty="0">
                <a:solidFill>
                  <a:schemeClr val="bg1"/>
                </a:solidFill>
              </a:rPr>
              <a:t> </a:t>
            </a:r>
            <a:r>
              <a:rPr lang="de-DE" altLang="de-DE" b="1" dirty="0">
                <a:solidFill>
                  <a:schemeClr val="bg1"/>
                </a:solidFill>
              </a:rPr>
              <a:t>DS</a:t>
            </a:r>
            <a:r>
              <a:rPr lang="de-DE" altLang="de-DE" dirty="0">
                <a:solidFill>
                  <a:schemeClr val="bg1"/>
                </a:solidFill>
              </a:rPr>
              <a:t> </a:t>
            </a:r>
            <a:br>
              <a:rPr lang="de-DE" altLang="de-DE" dirty="0">
                <a:solidFill>
                  <a:schemeClr val="bg1"/>
                </a:solidFill>
              </a:rPr>
            </a:br>
            <a:r>
              <a:rPr lang="de-DE" altLang="de-DE" dirty="0" err="1">
                <a:solidFill>
                  <a:schemeClr val="bg1"/>
                </a:solidFill>
              </a:rPr>
              <a:t>Système</a:t>
            </a:r>
            <a:r>
              <a:rPr lang="de-DE" altLang="de-DE" dirty="0">
                <a:solidFill>
                  <a:schemeClr val="bg1"/>
                </a:solidFill>
              </a:rPr>
              <a:t> de </a:t>
            </a:r>
            <a:r>
              <a:rPr lang="de-DE" altLang="de-DE" dirty="0" err="1">
                <a:solidFill>
                  <a:schemeClr val="bg1"/>
                </a:solidFill>
              </a:rPr>
              <a:t>fermeture</a:t>
            </a:r>
            <a:r>
              <a:rPr lang="de-DE" altLang="de-DE" dirty="0">
                <a:solidFill>
                  <a:schemeClr val="bg1"/>
                </a:solidFill>
              </a:rPr>
              <a:t> de </a:t>
            </a:r>
            <a:r>
              <a:rPr lang="de-DE" altLang="de-DE" dirty="0" err="1">
                <a:solidFill>
                  <a:schemeClr val="bg1"/>
                </a:solidFill>
              </a:rPr>
              <a:t>porte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69752" tIns="533232" rIns="292008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saFe-O-trOniC</a:t>
            </a:r>
            <a:r>
              <a:rPr kumimoji="0" lang="fr-FR" sz="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®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Ds 200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Frutiger-Roman"/>
                <a:cs typeface="Frutiger-Roman"/>
              </a:rPr>
              <a:t>Système de fermeture de portes par code PIN</a:t>
            </a:r>
            <a:endParaRPr kumimoji="0" 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saFe-O-trOniC</a:t>
            </a:r>
            <a:r>
              <a:rPr kumimoji="0" lang="fr-FR" sz="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®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Ds 300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Frutiger-Roman"/>
                <a:cs typeface="Frutiger-Roman"/>
              </a:rPr>
              <a:t>Système de fermeture de portes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Frutiger-Roman"/>
                <a:cs typeface="Frutiger-Roman"/>
              </a:rPr>
              <a:t>RFID-/NFC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saFe-O-trOniC</a:t>
            </a:r>
            <a:r>
              <a:rPr kumimoji="0" lang="en-US" sz="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®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Times New Roman" pitchFamily="18" charset="0"/>
              </a:rPr>
              <a:t>Ds 400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Frutiger-Roman"/>
                <a:cs typeface="Frutiger-Roman"/>
              </a:rPr>
              <a:t>Système de fermeture de portes combiné</a:t>
            </a:r>
            <a:endParaRPr kumimoji="0" 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Frutiger-Roman"/>
                <a:cs typeface="Frutiger-Roman"/>
              </a:rPr>
              <a:t>RFID-/NFC et par code PIN</a:t>
            </a:r>
            <a:endParaRPr kumimoji="0" 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928662" y="3000372"/>
            <a:ext cx="7358114" cy="4071966"/>
            <a:chOff x="857224" y="2714620"/>
            <a:chExt cx="7500990" cy="4225996"/>
          </a:xfrm>
        </p:grpSpPr>
        <p:grpSp>
          <p:nvGrpSpPr>
            <p:cNvPr id="1026" name="Group 2"/>
            <p:cNvGrpSpPr>
              <a:grpSpLocks/>
            </p:cNvGrpSpPr>
            <p:nvPr/>
          </p:nvGrpSpPr>
          <p:grpSpPr bwMode="auto">
            <a:xfrm>
              <a:off x="3703645" y="2732088"/>
              <a:ext cx="2011363" cy="2870200"/>
              <a:chOff x="4529" y="-5888"/>
              <a:chExt cx="3168" cy="452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29" y="-5888"/>
                <a:ext cx="3168" cy="4520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93" y="-1922"/>
                <a:ext cx="2175" cy="453"/>
              </a:xfrm>
              <a:prstGeom prst="rect">
                <a:avLst/>
              </a:prstGeom>
              <a:noFill/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4789" y="2732088"/>
              <a:ext cx="2003425" cy="2860675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62" y="2714620"/>
              <a:ext cx="2003425" cy="286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857224" y="5786454"/>
              <a:ext cx="250033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err="1">
                  <a:solidFill>
                    <a:schemeClr val="bg1"/>
                  </a:solidFill>
                </a:rPr>
                <a:t>saFe</a:t>
              </a:r>
              <a:r>
                <a:rPr lang="fr-FR" sz="1050" b="1" dirty="0">
                  <a:solidFill>
                    <a:schemeClr val="bg1"/>
                  </a:solidFill>
                </a:rPr>
                <a:t>-O-</a:t>
              </a:r>
              <a:r>
                <a:rPr lang="fr-FR" sz="1050" b="1" dirty="0" err="1">
                  <a:solidFill>
                    <a:schemeClr val="bg1"/>
                  </a:solidFill>
                </a:rPr>
                <a:t>trOniC</a:t>
              </a:r>
              <a:r>
                <a:rPr lang="fr-FR" sz="1050" b="1" dirty="0">
                  <a:solidFill>
                    <a:schemeClr val="bg1"/>
                  </a:solidFill>
                </a:rPr>
                <a:t>®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050" b="1" dirty="0" err="1">
                  <a:solidFill>
                    <a:schemeClr val="bg1"/>
                  </a:solidFill>
                </a:rPr>
                <a:t>Ds</a:t>
              </a:r>
              <a:r>
                <a:rPr lang="fr-FR" sz="1050" b="1" dirty="0">
                  <a:solidFill>
                    <a:schemeClr val="bg1"/>
                  </a:solidFill>
                </a:rPr>
                <a:t> 200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050" dirty="0">
                  <a:solidFill>
                    <a:schemeClr val="bg1"/>
                  </a:solidFill>
                </a:rPr>
                <a:t>Système de fermeture de portes par code PIN</a:t>
              </a:r>
              <a:br>
                <a:rPr lang="fr-FR" sz="1050" dirty="0">
                  <a:solidFill>
                    <a:schemeClr val="bg1"/>
                  </a:solidFill>
                </a:rPr>
              </a:br>
              <a:endParaRPr lang="fr-FR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754435" y="5786454"/>
              <a:ext cx="192882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err="1">
                  <a:solidFill>
                    <a:schemeClr val="bg1"/>
                  </a:solidFill>
                </a:rPr>
                <a:t>saFe</a:t>
              </a:r>
              <a:r>
                <a:rPr lang="fr-FR" sz="1050" b="1" dirty="0">
                  <a:solidFill>
                    <a:schemeClr val="bg1"/>
                  </a:solidFill>
                </a:rPr>
                <a:t>-O-</a:t>
              </a:r>
              <a:r>
                <a:rPr lang="fr-FR" sz="1050" b="1" dirty="0" err="1">
                  <a:solidFill>
                    <a:schemeClr val="bg1"/>
                  </a:solidFill>
                </a:rPr>
                <a:t>trOniC</a:t>
              </a:r>
              <a:r>
                <a:rPr lang="fr-FR" sz="1050" b="1" dirty="0">
                  <a:solidFill>
                    <a:schemeClr val="bg1"/>
                  </a:solidFill>
                </a:rPr>
                <a:t>®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050" b="1" dirty="0" err="1">
                  <a:solidFill>
                    <a:schemeClr val="bg1"/>
                  </a:solidFill>
                </a:rPr>
                <a:t>Ds</a:t>
              </a:r>
              <a:r>
                <a:rPr lang="fr-FR" sz="1050" b="1" dirty="0">
                  <a:solidFill>
                    <a:schemeClr val="bg1"/>
                  </a:solidFill>
                </a:rPr>
                <a:t> 300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050" dirty="0">
                  <a:solidFill>
                    <a:schemeClr val="bg1"/>
                  </a:solidFill>
                </a:rPr>
                <a:t>Système de fermeture de portes</a:t>
              </a:r>
            </a:p>
            <a:p>
              <a:r>
                <a:rPr lang="en-US" sz="1050" dirty="0">
                  <a:solidFill>
                    <a:schemeClr val="bg1"/>
                  </a:solidFill>
                </a:rPr>
                <a:t>RFID-/NFC</a:t>
              </a:r>
              <a:endParaRPr lang="fr-FR" sz="1050" dirty="0">
                <a:solidFill>
                  <a:schemeClr val="bg1"/>
                </a:solidFill>
              </a:endParaRPr>
            </a:p>
            <a:p>
              <a:br>
                <a:rPr lang="en-US" sz="1050" dirty="0">
                  <a:solidFill>
                    <a:schemeClr val="bg1"/>
                  </a:solidFill>
                </a:rPr>
              </a:br>
              <a:endParaRPr lang="fr-FR" sz="6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280182" y="5572140"/>
              <a:ext cx="1928826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b="1" dirty="0" err="1">
                  <a:solidFill>
                    <a:schemeClr val="bg1"/>
                  </a:solidFill>
                </a:rPr>
                <a:t>saFe</a:t>
              </a:r>
              <a:r>
                <a:rPr lang="en-US" sz="1050" b="1" dirty="0">
                  <a:solidFill>
                    <a:schemeClr val="bg1"/>
                  </a:solidFill>
                </a:rPr>
                <a:t>-O-</a:t>
              </a:r>
              <a:r>
                <a:rPr lang="en-US" sz="1050" b="1" dirty="0" err="1">
                  <a:solidFill>
                    <a:schemeClr val="bg1"/>
                  </a:solidFill>
                </a:rPr>
                <a:t>trOniC</a:t>
              </a:r>
              <a:r>
                <a:rPr lang="en-US" sz="1050" b="1" dirty="0">
                  <a:solidFill>
                    <a:schemeClr val="bg1"/>
                  </a:solidFill>
                </a:rPr>
                <a:t>®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050" b="1" dirty="0" err="1">
                  <a:solidFill>
                    <a:schemeClr val="bg1"/>
                  </a:solidFill>
                </a:rPr>
                <a:t>Ds</a:t>
              </a:r>
              <a:r>
                <a:rPr lang="fr-FR" sz="1050" b="1" dirty="0">
                  <a:solidFill>
                    <a:schemeClr val="bg1"/>
                  </a:solidFill>
                </a:rPr>
                <a:t> 400</a:t>
              </a:r>
              <a:endParaRPr lang="fr-FR" sz="1050" dirty="0">
                <a:solidFill>
                  <a:schemeClr val="bg1"/>
                </a:solidFill>
              </a:endParaRPr>
            </a:p>
            <a:p>
              <a:r>
                <a:rPr lang="fr-FR" sz="1050" dirty="0">
                  <a:solidFill>
                    <a:schemeClr val="bg1"/>
                  </a:solidFill>
                </a:rPr>
                <a:t>Système de fermeture de portes combiné</a:t>
              </a:r>
            </a:p>
            <a:p>
              <a:r>
                <a:rPr lang="fr-FR" sz="1050" dirty="0">
                  <a:solidFill>
                    <a:schemeClr val="bg1"/>
                  </a:solidFill>
                </a:rPr>
                <a:t>RFID-/NFC et par code PIN</a:t>
              </a:r>
            </a:p>
            <a:p>
              <a:endParaRPr lang="fr-FR" sz="6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feld 6"/>
          <p:cNvSpPr txBox="1">
            <a:spLocks noChangeArrowheads="1"/>
          </p:cNvSpPr>
          <p:nvPr/>
        </p:nvSpPr>
        <p:spPr bwMode="auto">
          <a:xfrm>
            <a:off x="1439863" y="2932113"/>
            <a:ext cx="6551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chemeClr val="bg1"/>
                </a:solidFill>
              </a:rPr>
              <a:t>Merci!</a:t>
            </a:r>
          </a:p>
          <a:p>
            <a:pPr eaLnBrk="1" hangingPunct="1"/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39862" y="5013176"/>
            <a:ext cx="34201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CEMAG Groupe</a:t>
            </a:r>
          </a:p>
          <a:p>
            <a:r>
              <a:rPr lang="de-DE" sz="1400" dirty="0"/>
              <a:t>7, </a:t>
            </a:r>
            <a:r>
              <a:rPr lang="de-DE" sz="1400" dirty="0" err="1"/>
              <a:t>rue</a:t>
            </a:r>
            <a:r>
              <a:rPr lang="de-DE" sz="1400" dirty="0"/>
              <a:t> Gaston Prétot</a:t>
            </a:r>
            <a:br>
              <a:rPr lang="de-DE" sz="1400" dirty="0"/>
            </a:br>
            <a:r>
              <a:rPr lang="de-DE" sz="1400" dirty="0" err="1"/>
              <a:t>Parc</a:t>
            </a:r>
            <a:r>
              <a:rPr lang="de-DE" sz="1400" dirty="0"/>
              <a:t> </a:t>
            </a:r>
            <a:r>
              <a:rPr lang="de-DE" sz="1400" dirty="0" err="1"/>
              <a:t>d‘Activités</a:t>
            </a:r>
            <a:r>
              <a:rPr lang="de-DE" sz="1400" dirty="0"/>
              <a:t> des Courts </a:t>
            </a:r>
            <a:r>
              <a:rPr lang="de-DE" sz="1400" dirty="0" err="1"/>
              <a:t>Cantons</a:t>
            </a:r>
            <a:endParaRPr lang="de-DE" sz="1400" dirty="0"/>
          </a:p>
          <a:p>
            <a:r>
              <a:rPr lang="de-DE" sz="1400" dirty="0"/>
              <a:t>25200 </a:t>
            </a:r>
            <a:r>
              <a:rPr lang="de-DE" sz="1400" dirty="0" err="1"/>
              <a:t>Montbéliard</a:t>
            </a:r>
            <a:r>
              <a:rPr lang="de-DE" sz="1400" dirty="0"/>
              <a:t> - France</a:t>
            </a:r>
          </a:p>
          <a:p>
            <a:r>
              <a:rPr lang="nn-NO" sz="1400" dirty="0"/>
              <a:t>Tél.+33 (0) 3.81.32.19.95</a:t>
            </a:r>
          </a:p>
          <a:p>
            <a:r>
              <a:rPr lang="de-DE" sz="1400" dirty="0"/>
              <a:t>g.chauvez@cemag-groupe.com</a:t>
            </a:r>
          </a:p>
          <a:p>
            <a:r>
              <a:rPr lang="de-DE" sz="1400" dirty="0"/>
              <a:t>www.cemag-groupe.com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"/>
          <a:stretch>
            <a:fillRect/>
          </a:stretch>
        </p:blipFill>
        <p:spPr bwMode="auto">
          <a:xfrm>
            <a:off x="944563" y="2674938"/>
            <a:ext cx="8235950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1142977" y="2727325"/>
            <a:ext cx="70723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de-DE" sz="2800" dirty="0">
              <a:solidFill>
                <a:schemeClr val="bg1"/>
              </a:solidFill>
            </a:endParaRPr>
          </a:p>
          <a:p>
            <a:pPr algn="r" eaLnBrk="1" hangingPunct="1"/>
            <a:r>
              <a:rPr lang="de-DE" sz="4800" dirty="0">
                <a:solidFill>
                  <a:schemeClr val="bg1"/>
                </a:solidFill>
              </a:rPr>
              <a:t>Merci de </a:t>
            </a:r>
            <a:r>
              <a:rPr lang="de-DE" sz="4800" dirty="0" err="1">
                <a:solidFill>
                  <a:schemeClr val="bg1"/>
                </a:solidFill>
              </a:rPr>
              <a:t>votre</a:t>
            </a:r>
            <a:r>
              <a:rPr lang="de-DE" sz="4800" dirty="0">
                <a:solidFill>
                  <a:schemeClr val="bg1"/>
                </a:solidFill>
              </a:rPr>
              <a:t> </a:t>
            </a:r>
            <a:r>
              <a:rPr lang="de-DE" sz="4800" dirty="0" err="1">
                <a:solidFill>
                  <a:schemeClr val="bg1"/>
                </a:solidFill>
              </a:rPr>
              <a:t>attention</a:t>
            </a:r>
            <a:r>
              <a:rPr lang="de-DE" sz="4800" dirty="0">
                <a:solidFill>
                  <a:schemeClr val="bg1"/>
                </a:solidFill>
              </a:rPr>
              <a:t> </a:t>
            </a:r>
          </a:p>
          <a:p>
            <a:pPr algn="r" eaLnBrk="1" hangingPunct="1"/>
            <a:endParaRPr lang="de-DE" sz="2800" dirty="0">
              <a:solidFill>
                <a:schemeClr val="bg1"/>
              </a:solidFill>
            </a:endParaRPr>
          </a:p>
          <a:p>
            <a:pPr algn="r" eaLnBrk="1" hangingPunct="1"/>
            <a:br>
              <a:rPr lang="de-DE" sz="20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4"/>
          <p:cNvSpPr txBox="1"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</a:rPr>
              <a:t>Nous </a:t>
            </a:r>
            <a:r>
              <a:rPr lang="de-DE" sz="2400" dirty="0" err="1">
                <a:solidFill>
                  <a:srgbClr val="000000"/>
                </a:solidFill>
              </a:rPr>
              <a:t>organisons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l‘accès</a:t>
            </a:r>
            <a:r>
              <a:rPr lang="de-DE" sz="2400" dirty="0">
                <a:solidFill>
                  <a:srgbClr val="000000"/>
                </a:solidFill>
              </a:rPr>
              <a:t> et la </a:t>
            </a:r>
            <a:r>
              <a:rPr lang="de-DE" sz="2400" dirty="0" err="1">
                <a:solidFill>
                  <a:srgbClr val="000000"/>
                </a:solidFill>
              </a:rPr>
              <a:t>facturation</a:t>
            </a:r>
            <a:endParaRPr lang="de-DE" sz="2400" dirty="0">
              <a:solidFill>
                <a:srgbClr val="000000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324097" y="1857364"/>
            <a:ext cx="8462745" cy="4572032"/>
            <a:chOff x="395535" y="1280826"/>
            <a:chExt cx="8548556" cy="468240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" t="8600" r="1718" b="4624"/>
            <a:stretch/>
          </p:blipFill>
          <p:spPr bwMode="auto">
            <a:xfrm>
              <a:off x="395535" y="1280826"/>
              <a:ext cx="4343151" cy="2406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Grafik 15"/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13" r="2055" b="4485"/>
            <a:stretch/>
          </p:blipFill>
          <p:spPr bwMode="auto">
            <a:xfrm>
              <a:off x="4758644" y="1286733"/>
              <a:ext cx="4185447" cy="239106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" name="Gruppieren 6"/>
            <p:cNvGrpSpPr/>
            <p:nvPr/>
          </p:nvGrpSpPr>
          <p:grpSpPr>
            <a:xfrm>
              <a:off x="395536" y="3717032"/>
              <a:ext cx="4344058" cy="2246200"/>
              <a:chOff x="395536" y="3717032"/>
              <a:chExt cx="4344058" cy="224620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58" r="12792"/>
              <a:stretch/>
            </p:blipFill>
            <p:spPr bwMode="auto">
              <a:xfrm flipH="1">
                <a:off x="395536" y="3717032"/>
                <a:ext cx="2029867" cy="2246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68" r="6862" b="23084"/>
              <a:stretch/>
            </p:blipFill>
            <p:spPr>
              <a:xfrm>
                <a:off x="2441133" y="3717032"/>
                <a:ext cx="2298461" cy="2246199"/>
              </a:xfrm>
              <a:prstGeom prst="roundRect">
                <a:avLst>
                  <a:gd name="adj" fmla="val 0"/>
                </a:avLst>
              </a:prstGeom>
            </p:spPr>
          </p:pic>
        </p:grpSp>
        <p:grpSp>
          <p:nvGrpSpPr>
            <p:cNvPr id="4" name="Gruppieren 3"/>
            <p:cNvGrpSpPr/>
            <p:nvPr/>
          </p:nvGrpSpPr>
          <p:grpSpPr>
            <a:xfrm>
              <a:off x="4759563" y="3713794"/>
              <a:ext cx="4170014" cy="2249438"/>
              <a:chOff x="4759563" y="3713794"/>
              <a:chExt cx="4170014" cy="2249438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272" y="3713794"/>
                <a:ext cx="1909305" cy="224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" name="Grafik 1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52" r="49023"/>
              <a:stretch/>
            </p:blipFill>
            <p:spPr>
              <a:xfrm>
                <a:off x="4759563" y="3717695"/>
                <a:ext cx="2241657" cy="2245536"/>
              </a:xfrm>
              <a:prstGeom prst="rect">
                <a:avLst/>
              </a:prstGeom>
            </p:spPr>
          </p:pic>
        </p:grpSp>
        <p:grpSp>
          <p:nvGrpSpPr>
            <p:cNvPr id="25" name="Gruppieren 24"/>
            <p:cNvGrpSpPr/>
            <p:nvPr/>
          </p:nvGrpSpPr>
          <p:grpSpPr>
            <a:xfrm>
              <a:off x="3613771" y="2864970"/>
              <a:ext cx="2226469" cy="1666876"/>
              <a:chOff x="2676525" y="4424363"/>
              <a:chExt cx="2226469" cy="1666876"/>
            </a:xfrm>
          </p:grpSpPr>
          <p:sp>
            <p:nvSpPr>
              <p:cNvPr id="26" name="Trapezoid 25"/>
              <p:cNvSpPr/>
              <p:nvPr/>
            </p:nvSpPr>
            <p:spPr>
              <a:xfrm rot="5400000">
                <a:off x="3435510" y="4971878"/>
                <a:ext cx="240374" cy="45719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clrChange>
                  <a:clrFrom>
                    <a:srgbClr val="040707"/>
                  </a:clrFrom>
                  <a:clrTo>
                    <a:srgbClr val="04070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6" t="8313" r="4894" b="9140"/>
              <a:stretch/>
            </p:blipFill>
            <p:spPr bwMode="auto">
              <a:xfrm>
                <a:off x="2676525" y="4424363"/>
                <a:ext cx="2226469" cy="1666876"/>
              </a:xfrm>
              <a:prstGeom prst="roundRect">
                <a:avLst>
                  <a:gd name="adj" fmla="val 1395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894149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61332"/>
          </a:xfrm>
          <a:prstGeom prst="rect">
            <a:avLst/>
          </a:prstGeom>
        </p:spPr>
      </p:pic>
      <p:grpSp>
        <p:nvGrpSpPr>
          <p:cNvPr id="39" name="Gruppieren 38"/>
          <p:cNvGrpSpPr/>
          <p:nvPr/>
        </p:nvGrpSpPr>
        <p:grpSpPr>
          <a:xfrm>
            <a:off x="251520" y="1180507"/>
            <a:ext cx="3960000" cy="1332000"/>
            <a:chOff x="251520" y="1180507"/>
            <a:chExt cx="3960000" cy="1332000"/>
          </a:xfrm>
        </p:grpSpPr>
        <p:sp>
          <p:nvSpPr>
            <p:cNvPr id="2" name="Rechteck 1"/>
            <p:cNvSpPr/>
            <p:nvPr/>
          </p:nvSpPr>
          <p:spPr>
            <a:xfrm>
              <a:off x="251520" y="1180507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20" name="Grafik 19"/>
            <p:cNvPicPr preferRelativeResize="0"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71" b="4308"/>
            <a:stretch/>
          </p:blipFill>
          <p:spPr>
            <a:xfrm>
              <a:off x="324104" y="1252514"/>
              <a:ext cx="2160000" cy="1198800"/>
            </a:xfrm>
            <a:prstGeom prst="rect">
              <a:avLst/>
            </a:prstGeom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898" y="1262040"/>
              <a:ext cx="1503851" cy="116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uppieren 39"/>
          <p:cNvGrpSpPr/>
          <p:nvPr/>
        </p:nvGrpSpPr>
        <p:grpSpPr>
          <a:xfrm>
            <a:off x="243195" y="2593258"/>
            <a:ext cx="3960000" cy="1332000"/>
            <a:chOff x="243195" y="2593258"/>
            <a:chExt cx="3960000" cy="1332000"/>
          </a:xfrm>
        </p:grpSpPr>
        <p:sp>
          <p:nvSpPr>
            <p:cNvPr id="30" name="Rechteck 29"/>
            <p:cNvSpPr/>
            <p:nvPr/>
          </p:nvSpPr>
          <p:spPr>
            <a:xfrm>
              <a:off x="243195" y="2593258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16" name="Picture 3"/>
            <p:cNvPicPr preferRelativeResize="0"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1"/>
            <a:stretch/>
          </p:blipFill>
          <p:spPr bwMode="auto">
            <a:xfrm>
              <a:off x="324104" y="2662248"/>
              <a:ext cx="2160000" cy="119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4"/>
            <a:stretch/>
          </p:blipFill>
          <p:spPr>
            <a:xfrm>
              <a:off x="2630898" y="2677630"/>
              <a:ext cx="1509054" cy="1219848"/>
            </a:xfrm>
            <a:prstGeom prst="rect">
              <a:avLst/>
            </a:prstGeom>
          </p:spPr>
        </p:pic>
      </p:grpSp>
      <p:grpSp>
        <p:nvGrpSpPr>
          <p:cNvPr id="43" name="Gruppieren 42"/>
          <p:cNvGrpSpPr/>
          <p:nvPr/>
        </p:nvGrpSpPr>
        <p:grpSpPr>
          <a:xfrm>
            <a:off x="243195" y="4005921"/>
            <a:ext cx="3960000" cy="1332000"/>
            <a:chOff x="243195" y="4005921"/>
            <a:chExt cx="3960000" cy="1332000"/>
          </a:xfrm>
        </p:grpSpPr>
        <p:sp>
          <p:nvSpPr>
            <p:cNvPr id="31" name="Rechteck 30"/>
            <p:cNvSpPr/>
            <p:nvPr/>
          </p:nvSpPr>
          <p:spPr>
            <a:xfrm>
              <a:off x="243195" y="4005921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17" name="Grafik 16"/>
            <p:cNvPicPr preferRelativeResize="0"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1" t="7266" b="15790"/>
            <a:stretch/>
          </p:blipFill>
          <p:spPr>
            <a:xfrm>
              <a:off x="324104" y="4073318"/>
              <a:ext cx="2160000" cy="1198800"/>
            </a:xfrm>
            <a:prstGeom prst="rect">
              <a:avLst/>
            </a:prstGeom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43"/>
            <a:stretch/>
          </p:blipFill>
          <p:spPr bwMode="auto">
            <a:xfrm>
              <a:off x="2630898" y="4099128"/>
              <a:ext cx="1523472" cy="1167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uppieren 40"/>
          <p:cNvGrpSpPr/>
          <p:nvPr/>
        </p:nvGrpSpPr>
        <p:grpSpPr>
          <a:xfrm>
            <a:off x="4768974" y="1106087"/>
            <a:ext cx="4051498" cy="1496500"/>
            <a:chOff x="4768974" y="1106087"/>
            <a:chExt cx="4051498" cy="1496500"/>
          </a:xfrm>
        </p:grpSpPr>
        <p:sp>
          <p:nvSpPr>
            <p:cNvPr id="33" name="Rechteck 32"/>
            <p:cNvSpPr/>
            <p:nvPr/>
          </p:nvSpPr>
          <p:spPr>
            <a:xfrm>
              <a:off x="4768974" y="1178200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738" y="1246276"/>
              <a:ext cx="2160000" cy="119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117079"/>
              <a:ext cx="727550" cy="1469948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3937" y1="73582" x2="33937" y2="73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822" y="1106087"/>
              <a:ext cx="1072650" cy="1496500"/>
            </a:xfrm>
            <a:prstGeom prst="rect">
              <a:avLst/>
            </a:prstGeom>
          </p:spPr>
        </p:pic>
      </p:grpSp>
      <p:grpSp>
        <p:nvGrpSpPr>
          <p:cNvPr id="42" name="Gruppieren 41"/>
          <p:cNvGrpSpPr/>
          <p:nvPr/>
        </p:nvGrpSpPr>
        <p:grpSpPr>
          <a:xfrm>
            <a:off x="4768974" y="2593804"/>
            <a:ext cx="3960000" cy="1332000"/>
            <a:chOff x="4768974" y="2593804"/>
            <a:chExt cx="3960000" cy="1332000"/>
          </a:xfrm>
        </p:grpSpPr>
        <p:sp>
          <p:nvSpPr>
            <p:cNvPr id="34" name="Rechteck 33"/>
            <p:cNvSpPr/>
            <p:nvPr/>
          </p:nvSpPr>
          <p:spPr>
            <a:xfrm>
              <a:off x="4768974" y="2593804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/>
            <a:stretch/>
          </p:blipFill>
          <p:spPr bwMode="auto">
            <a:xfrm>
              <a:off x="7158635" y="2685881"/>
              <a:ext cx="1508400" cy="1031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 preferRelativeResize="0">
              <a:picLocks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9" b="4326"/>
            <a:stretch/>
          </p:blipFill>
          <p:spPr bwMode="auto">
            <a:xfrm>
              <a:off x="4861342" y="2666829"/>
              <a:ext cx="2160000" cy="119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Gruppieren 45"/>
          <p:cNvGrpSpPr/>
          <p:nvPr/>
        </p:nvGrpSpPr>
        <p:grpSpPr>
          <a:xfrm>
            <a:off x="4768974" y="5416596"/>
            <a:ext cx="3960000" cy="1332000"/>
            <a:chOff x="4768974" y="5435646"/>
            <a:chExt cx="3960000" cy="1332000"/>
          </a:xfrm>
        </p:grpSpPr>
        <p:sp>
          <p:nvSpPr>
            <p:cNvPr id="37" name="Rechteck 36"/>
            <p:cNvSpPr/>
            <p:nvPr/>
          </p:nvSpPr>
          <p:spPr>
            <a:xfrm>
              <a:off x="4768974" y="5435646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18" name="Grafik 17" descr="H:\Marketing\Barnscheidt\Success Stories\Mein Schiff 3\IMG_1464.JPG"/>
            <p:cNvPicPr/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24" b="3270"/>
            <a:stretch/>
          </p:blipFill>
          <p:spPr bwMode="auto">
            <a:xfrm>
              <a:off x="4910850" y="5507766"/>
              <a:ext cx="2160000" cy="119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891" y="5487727"/>
              <a:ext cx="464461" cy="1207919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47690" y="5416596"/>
            <a:ext cx="3960000" cy="1332000"/>
            <a:chOff x="247690" y="5416596"/>
            <a:chExt cx="3960000" cy="1332000"/>
          </a:xfrm>
        </p:grpSpPr>
        <p:sp>
          <p:nvSpPr>
            <p:cNvPr id="32" name="Rechteck 31"/>
            <p:cNvSpPr/>
            <p:nvPr/>
          </p:nvSpPr>
          <p:spPr>
            <a:xfrm>
              <a:off x="247690" y="5416596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r="4928"/>
            <a:stretch/>
          </p:blipFill>
          <p:spPr bwMode="auto">
            <a:xfrm>
              <a:off x="354242" y="5486848"/>
              <a:ext cx="2160000" cy="1250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7" r="16261"/>
            <a:stretch/>
          </p:blipFill>
          <p:spPr bwMode="auto">
            <a:xfrm>
              <a:off x="2630897" y="5507765"/>
              <a:ext cx="1503851" cy="1192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Textfeld 48"/>
          <p:cNvSpPr txBox="1"/>
          <p:nvPr/>
        </p:nvSpPr>
        <p:spPr>
          <a:xfrm>
            <a:off x="323528" y="1254473"/>
            <a:ext cx="2232248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SAFE-O-TRONIC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access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Check-In (portable)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860032" y="1246064"/>
            <a:ext cx="222970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SAG Premium Line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SAFE-O-TRONIC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access</a:t>
            </a:r>
            <a:r>
              <a:rPr lang="de-DE" dirty="0">
                <a:latin typeface="Arial" pitchFamily="34" charset="0"/>
                <a:cs typeface="Arial" pitchFamily="34" charset="0"/>
              </a:rPr>
              <a:t> DS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285720" y="2571744"/>
            <a:ext cx="2176770" cy="12926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NovaTouch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Restauration et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encaissement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4860032" y="2667061"/>
            <a:ext cx="2232248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NovaTouch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Control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dirty="0" err="1">
                <a:latin typeface="Arial" pitchFamily="34" charset="0"/>
                <a:cs typeface="Arial" pitchFamily="34" charset="0"/>
              </a:rPr>
              <a:t>Gestion</a:t>
            </a:r>
            <a:r>
              <a:rPr lang="de-DE" dirty="0">
                <a:latin typeface="Arial" pitchFamily="34" charset="0"/>
                <a:cs typeface="Arial" pitchFamily="34" charset="0"/>
              </a:rPr>
              <a:t> de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marchandises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23527" y="4071754"/>
            <a:ext cx="230736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mafis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dirty="0" err="1">
                <a:latin typeface="Arial" pitchFamily="34" charset="0"/>
                <a:cs typeface="Arial" pitchFamily="34" charset="0"/>
              </a:rPr>
              <a:t>Contrôle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d‘accès</a:t>
            </a:r>
            <a:r>
              <a:rPr lang="de-DE" dirty="0">
                <a:latin typeface="Arial" pitchFamily="34" charset="0"/>
                <a:cs typeface="Arial" pitchFamily="34" charset="0"/>
              </a:rPr>
              <a:t> et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encaissement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51520" y="5484898"/>
            <a:ext cx="2307369" cy="1261884"/>
          </a:xfrm>
          <a:prstGeom prst="rect">
            <a:avLst/>
          </a:prstGeom>
          <a:solidFill>
            <a:schemeClr val="bg1"/>
          </a:solidFill>
          <a:ln w="349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mafis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dirty="0" err="1">
                <a:latin typeface="Arial" pitchFamily="34" charset="0"/>
                <a:cs typeface="Arial" pitchFamily="34" charset="0"/>
              </a:rPr>
              <a:t>Portail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d‘hôtes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886161" y="5484898"/>
            <a:ext cx="22297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SAFE-O-TRONIC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access</a:t>
            </a:r>
            <a:r>
              <a:rPr lang="de-DE" dirty="0">
                <a:latin typeface="Arial" pitchFamily="34" charset="0"/>
                <a:cs typeface="Arial" pitchFamily="34" charset="0"/>
              </a:rPr>
              <a:t> LS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762264" y="4005921"/>
            <a:ext cx="3960000" cy="1332000"/>
            <a:chOff x="4762264" y="4015446"/>
            <a:chExt cx="3960000" cy="1332000"/>
          </a:xfrm>
        </p:grpSpPr>
        <p:sp>
          <p:nvSpPr>
            <p:cNvPr id="35" name="Rechteck 34"/>
            <p:cNvSpPr/>
            <p:nvPr/>
          </p:nvSpPr>
          <p:spPr>
            <a:xfrm>
              <a:off x="4762264" y="4015446"/>
              <a:ext cx="396000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1697"/>
            <a:stretch/>
          </p:blipFill>
          <p:spPr>
            <a:xfrm>
              <a:off x="7164646" y="4125275"/>
              <a:ext cx="1502389" cy="110392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51" b="6838"/>
            <a:stretch/>
          </p:blipFill>
          <p:spPr>
            <a:xfrm>
              <a:off x="4861342" y="4119119"/>
              <a:ext cx="2086922" cy="1107245"/>
            </a:xfrm>
            <a:prstGeom prst="rect">
              <a:avLst/>
            </a:prstGeom>
          </p:spPr>
        </p:pic>
      </p:grpSp>
      <p:sp>
        <p:nvSpPr>
          <p:cNvPr id="54" name="Textfeld 53"/>
          <p:cNvSpPr txBox="1"/>
          <p:nvPr/>
        </p:nvSpPr>
        <p:spPr>
          <a:xfrm>
            <a:off x="4857492" y="4063051"/>
            <a:ext cx="22322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MIN-POS</a:t>
            </a:r>
            <a:r>
              <a:rPr lang="de-DE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i="1" dirty="0" err="1">
                <a:latin typeface="Arial" pitchFamily="34" charset="0"/>
                <a:cs typeface="Arial" pitchFamily="34" charset="0"/>
              </a:rPr>
              <a:t>NovaTouch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dirty="0" err="1">
                <a:latin typeface="Arial" pitchFamily="34" charset="0"/>
                <a:cs typeface="Arial" pitchFamily="34" charset="0"/>
              </a:rPr>
              <a:t>Gestion</a:t>
            </a:r>
            <a:r>
              <a:rPr lang="de-DE" dirty="0">
                <a:latin typeface="Arial" pitchFamily="34" charset="0"/>
                <a:cs typeface="Arial" pitchFamily="34" charset="0"/>
              </a:rPr>
              <a:t> de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cantines</a:t>
            </a:r>
            <a:r>
              <a:rPr lang="de-DE" dirty="0">
                <a:latin typeface="Arial" pitchFamily="34" charset="0"/>
                <a:cs typeface="Arial" pitchFamily="34" charset="0"/>
              </a:rPr>
              <a:t> et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encaissement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167308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/>
              <a:t>Nos </a:t>
            </a:r>
            <a:r>
              <a:rPr lang="de-DE" sz="2800" kern="0" dirty="0" err="1"/>
              <a:t>produits</a:t>
            </a:r>
            <a:r>
              <a:rPr lang="de-DE" sz="2800" kern="0" dirty="0"/>
              <a:t> et </a:t>
            </a:r>
            <a:r>
              <a:rPr lang="de-DE" sz="2800" kern="0" dirty="0" err="1"/>
              <a:t>solutions</a:t>
            </a:r>
            <a:endParaRPr lang="de-DE" sz="2800" kern="0" dirty="0"/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32" y="71414"/>
            <a:ext cx="840630" cy="840630"/>
          </a:xfrm>
          <a:prstGeom prst="rect">
            <a:avLst/>
          </a:prstGeom>
        </p:spPr>
      </p:pic>
      <p:pic>
        <p:nvPicPr>
          <p:cNvPr id="57" name="Picture 6" descr="HautCardsystem"/>
          <p:cNvPicPr>
            <a:picLocks noChangeAspect="1" noChangeArrowheads="1"/>
          </p:cNvPicPr>
          <p:nvPr/>
        </p:nvPicPr>
        <p:blipFill>
          <a:blip r:embed="rId22"/>
          <a:srcRect l="44606" t="17697" r="46338" b="45953"/>
          <a:stretch>
            <a:fillRect/>
          </a:stretch>
        </p:blipFill>
        <p:spPr bwMode="auto">
          <a:xfrm>
            <a:off x="7000892" y="9763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0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36"/>
          <p:cNvSpPr txBox="1">
            <a:spLocks noChangeArrowheads="1"/>
          </p:cNvSpPr>
          <p:nvPr/>
        </p:nvSpPr>
        <p:spPr bwMode="auto">
          <a:xfrm>
            <a:off x="6804025" y="6642100"/>
            <a:ext cx="2000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sz="800" dirty="0">
                <a:solidFill>
                  <a:srgbClr val="FFFFFF"/>
                </a:solidFill>
              </a:rPr>
              <a:t>copyright © Schulte-Schlagbaum AG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" y="1785926"/>
            <a:ext cx="9144000" cy="5119045"/>
            <a:chOff x="1" y="999777"/>
            <a:chExt cx="9144000" cy="590519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6310" r="12960" b="-447"/>
            <a:stretch/>
          </p:blipFill>
          <p:spPr>
            <a:xfrm>
              <a:off x="1" y="999777"/>
              <a:ext cx="9144000" cy="5905192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9528" y1="54717" x2="9528" y2="54717"/>
                          <a14:foregroundMark x1="4910" y1="28032" x2="4910" y2="28032"/>
                          <a14:foregroundMark x1="4521" y1="18598" x2="5250" y2="18598"/>
                          <a14:foregroundMark x1="7632" y1="18598" x2="7632" y2="18598"/>
                          <a14:foregroundMark x1="11230" y1="22372" x2="11230" y2="22372"/>
                          <a14:foregroundMark x1="13126" y1="32884" x2="13126" y2="32884"/>
                          <a14:foregroundMark x1="13272" y1="46092" x2="13272" y2="46092"/>
                          <a14:foregroundMark x1="13952" y1="61186" x2="13952" y2="61186"/>
                          <a14:foregroundMark x1="7632" y1="70889" x2="7632" y2="70889"/>
                          <a14:foregroundMark x1="7632" y1="62264" x2="7632" y2="62264"/>
                          <a14:foregroundMark x1="7632" y1="53639" x2="7632" y2="53639"/>
                          <a14:foregroundMark x1="5056" y1="56604" x2="5056" y2="56604"/>
                          <a14:foregroundMark x1="90374" y1="57412" x2="90374" y2="57412"/>
                          <a14:foregroundMark x1="91930" y1="44205" x2="91930" y2="44205"/>
                          <a14:foregroundMark x1="93972" y1="33693" x2="93972" y2="33693"/>
                          <a14:foregroundMark x1="95333" y1="31806" x2="95333" y2="31806"/>
                          <a14:foregroundMark x1="96208" y1="48787" x2="96208" y2="48787"/>
                          <a14:foregroundMark x1="95673" y1="66846" x2="95673" y2="66846"/>
                          <a14:foregroundMark x1="86242" y1="37466" x2="86242" y2="37466"/>
                          <a14:foregroundMark x1="89159" y1="34771" x2="89159" y2="34771"/>
                          <a14:foregroundMark x1="14487" y1="20485" x2="14487" y2="20485"/>
                          <a14:foregroundMark x1="48566" y1="54717" x2="48566" y2="54717"/>
                          <a14:foregroundMark x1="33836" y1="50943" x2="33836" y2="50943"/>
                          <a14:foregroundMark x1="25085" y1="20485" x2="25085" y2="20485"/>
                          <a14:foregroundMark x1="71852" y1="31806" x2="71852" y2="31806"/>
                          <a14:foregroundMark x1="2700" y1="2484" x2="2700" y2="2484"/>
                          <a14:foregroundMark x1="5399" y1="2484" x2="5399" y2="2484"/>
                          <a14:foregroundMark x1="7087" y1="2484" x2="7087" y2="2484"/>
                          <a14:foregroundMark x1="8774" y1="2484" x2="8774" y2="2484"/>
                          <a14:foregroundMark x1="10911" y1="1863" x2="10911" y2="1863"/>
                          <a14:foregroundMark x1="13386" y1="2484" x2="13386" y2="2484"/>
                          <a14:foregroundMark x1="15186" y1="1863" x2="15186" y2="1863"/>
                          <a14:foregroundMark x1="17098" y1="2484" x2="17098" y2="2484"/>
                          <a14:foregroundMark x1="17323" y1="4969" x2="17323" y2="4969"/>
                          <a14:foregroundMark x1="17660" y1="6832" x2="17660" y2="6832"/>
                          <a14:foregroundMark x1="17773" y1="10559" x2="17773" y2="10559"/>
                          <a14:foregroundMark x1="17773" y1="13665" x2="17773" y2="13665"/>
                          <a14:foregroundMark x1="7874" y1="98758" x2="7874" y2="98758"/>
                          <a14:foregroundMark x1="6749" y1="99379" x2="6749" y2="99379"/>
                          <a14:foregroundMark x1="1237" y1="98137" x2="1237" y2="98137"/>
                          <a14:foregroundMark x1="787" y1="96894" x2="787" y2="96894"/>
                          <a14:foregroundMark x1="450" y1="94410" x2="450" y2="94410"/>
                          <a14:foregroundMark x1="225" y1="91304" x2="225" y2="91304"/>
                          <a14:foregroundMark x1="337" y1="88199" x2="337" y2="88199"/>
                          <a14:foregroundMark x1="337" y1="84472" x2="337" y2="84472"/>
                          <a14:foregroundMark x1="337" y1="81366" x2="337" y2="81366"/>
                          <a14:foregroundMark x1="337" y1="77640" x2="337" y2="77640"/>
                          <a14:foregroundMark x1="337" y1="75155" x2="337" y2="75155"/>
                          <a14:foregroundMark x1="337" y1="72050" x2="337" y2="72050"/>
                          <a14:foregroundMark x1="225" y1="68323" x2="225" y2="68323"/>
                          <a14:foregroundMark x1="225" y1="64596" x2="225" y2="64596"/>
                          <a14:foregroundMark x1="225" y1="59627" x2="225" y2="59627"/>
                          <a14:foregroundMark x1="225" y1="50932" x2="225" y2="50932"/>
                          <a14:foregroundMark x1="225" y1="47205" x2="225" y2="47205"/>
                          <a14:foregroundMark x1="225" y1="40994" x2="225" y2="40994"/>
                          <a14:foregroundMark x1="225" y1="37267" x2="225" y2="37267"/>
                          <a14:foregroundMark x1="337" y1="33540" x2="337" y2="33540"/>
                          <a14:foregroundMark x1="337" y1="29193" x2="337" y2="29193"/>
                          <a14:foregroundMark x1="225" y1="26087" x2="225" y2="26087"/>
                          <a14:foregroundMark x1="337" y1="19255" x2="337" y2="19255"/>
                          <a14:foregroundMark x1="225" y1="10559" x2="225" y2="10559"/>
                          <a14:foregroundMark x1="450" y1="6832" x2="450" y2="6832"/>
                          <a14:foregroundMark x1="787" y1="4969" x2="787" y2="4969"/>
                          <a14:foregroundMark x1="1237" y1="3106" x2="1237" y2="3106"/>
                          <a14:foregroundMark x1="1237" y1="2484" x2="1237" y2="2484"/>
                          <a14:foregroundMark x1="450" y1="13043" x2="450" y2="13043"/>
                          <a14:foregroundMark x1="31721" y1="2484" x2="31721" y2="2484"/>
                          <a14:foregroundMark x1="32283" y1="1863" x2="32283" y2="1863"/>
                          <a14:foregroundMark x1="32958" y1="1863" x2="32958" y2="1863"/>
                          <a14:foregroundMark x1="33858" y1="2484" x2="33858" y2="2484"/>
                          <a14:foregroundMark x1="35321" y1="1863" x2="35321" y2="1863"/>
                          <a14:foregroundMark x1="36895" y1="2484" x2="36895" y2="2484"/>
                          <a14:foregroundMark x1="34983" y1="2484" x2="34983" y2="2484"/>
                          <a14:foregroundMark x1="37795" y1="3106" x2="37795" y2="3106"/>
                          <a14:foregroundMark x1="37795" y1="3727" x2="37795" y2="3727"/>
                          <a14:foregroundMark x1="38020" y1="5590" x2="38020" y2="5590"/>
                          <a14:foregroundMark x1="38245" y1="7453" x2="38245" y2="7453"/>
                          <a14:foregroundMark x1="38245" y1="8696" x2="38245" y2="8696"/>
                          <a14:foregroundMark x1="38358" y1="11180" x2="38358" y2="11180"/>
                          <a14:foregroundMark x1="38358" y1="13043" x2="38358" y2="13043"/>
                          <a14:foregroundMark x1="38358" y1="14907" x2="38358" y2="14907"/>
                          <a14:foregroundMark x1="38358" y1="16770" x2="38358" y2="16770"/>
                          <a14:foregroundMark x1="38358" y1="19255" x2="38358" y2="19255"/>
                          <a14:foregroundMark x1="38358" y1="22360" x2="38358" y2="22360"/>
                          <a14:foregroundMark x1="38358" y1="25466" x2="38358" y2="25466"/>
                          <a14:foregroundMark x1="38358" y1="27950" x2="38358" y2="27950"/>
                          <a14:foregroundMark x1="38358" y1="32298" x2="38358" y2="32298"/>
                          <a14:foregroundMark x1="38358" y1="34783" x2="38358" y2="34783"/>
                          <a14:foregroundMark x1="38358" y1="39752" x2="38358" y2="39752"/>
                          <a14:foregroundMark x1="38358" y1="44099" x2="38358" y2="44099"/>
                          <a14:foregroundMark x1="38358" y1="46584" x2="38358" y2="46584"/>
                          <a14:foregroundMark x1="38358" y1="49068" x2="38358" y2="49068"/>
                          <a14:foregroundMark x1="38358" y1="52174" x2="38358" y2="52174"/>
                          <a14:foregroundMark x1="41395" y1="40994" x2="41395" y2="40994"/>
                          <a14:foregroundMark x1="41282" y1="44099" x2="41282" y2="44099"/>
                          <a14:foregroundMark x1="41282" y1="49689" x2="41282" y2="49689"/>
                          <a14:foregroundMark x1="41395" y1="60248" x2="41395" y2="60248"/>
                          <a14:foregroundMark x1="41395" y1="57764" x2="41395" y2="57764"/>
                          <a14:foregroundMark x1="41507" y1="64596" x2="41507" y2="64596"/>
                          <a14:foregroundMark x1="41507" y1="68323" x2="41507" y2="68323"/>
                          <a14:foregroundMark x1="41395" y1="73292" x2="41395" y2="73292"/>
                          <a14:foregroundMark x1="41395" y1="66460" x2="41395" y2="66460"/>
                          <a14:foregroundMark x1="41395" y1="62112" x2="41395" y2="62112"/>
                          <a14:foregroundMark x1="41282" y1="79503" x2="41282" y2="79503"/>
                          <a14:foregroundMark x1="11249" y1="75776" x2="11249" y2="75776"/>
                          <a14:foregroundMark x1="43532" y1="2484" x2="43532" y2="2484"/>
                          <a14:foregroundMark x1="42857" y1="2484" x2="42857" y2="2484"/>
                          <a14:foregroundMark x1="42407" y1="3106" x2="42407" y2="3106"/>
                          <a14:foregroundMark x1="41620" y1="4969" x2="41620" y2="4969"/>
                          <a14:foregroundMark x1="41507" y1="8075" x2="41507" y2="8075"/>
                          <a14:foregroundMark x1="41507" y1="11801" x2="41507" y2="11801"/>
                          <a14:foregroundMark x1="41507" y1="14907" x2="41507" y2="14907"/>
                          <a14:foregroundMark x1="41395" y1="18012" x2="41395" y2="18012"/>
                          <a14:foregroundMark x1="41395" y1="21118" x2="41395" y2="21118"/>
                          <a14:foregroundMark x1="41395" y1="23602" x2="41395" y2="23602"/>
                          <a14:foregroundMark x1="41395" y1="26708" x2="41395" y2="26708"/>
                          <a14:foregroundMark x1="41395" y1="29193" x2="41395" y2="29193"/>
                          <a14:foregroundMark x1="41395" y1="31056" x2="41395" y2="31056"/>
                          <a14:foregroundMark x1="41395" y1="33540" x2="41395" y2="33540"/>
                          <a14:foregroundMark x1="41395" y1="34783" x2="41395" y2="34783"/>
                          <a14:foregroundMark x1="41395" y1="36646" x2="41395" y2="36646"/>
                          <a14:foregroundMark x1="41395" y1="37888" x2="41395" y2="37888"/>
                          <a14:foregroundMark x1="41395" y1="39130" x2="41395" y2="39130"/>
                          <a14:foregroundMark x1="41395" y1="40994" x2="41395" y2="40994"/>
                          <a14:foregroundMark x1="41395" y1="45342" x2="41395" y2="45342"/>
                          <a14:foregroundMark x1="41395" y1="47205" x2="41395" y2="47205"/>
                          <a14:foregroundMark x1="41395" y1="49068" x2="41395" y2="49068"/>
                          <a14:foregroundMark x1="41395" y1="50932" x2="41395" y2="50932"/>
                          <a14:foregroundMark x1="41395" y1="52795" x2="41395" y2="52795"/>
                          <a14:foregroundMark x1="41395" y1="54658" x2="41395" y2="54658"/>
                          <a14:foregroundMark x1="41395" y1="55901" x2="41395" y2="55901"/>
                          <a14:foregroundMark x1="41395" y1="70186" x2="41395" y2="70186"/>
                          <a14:foregroundMark x1="41395" y1="76398" x2="41395" y2="76398"/>
                          <a14:foregroundMark x1="41395" y1="78261" x2="41395" y2="78261"/>
                          <a14:foregroundMark x1="41395" y1="80745" x2="41395" y2="80745"/>
                          <a14:foregroundMark x1="41395" y1="82609" x2="41395" y2="82609"/>
                          <a14:foregroundMark x1="41395" y1="84472" x2="41395" y2="84472"/>
                          <a14:foregroundMark x1="41395" y1="86335" x2="41395" y2="86335"/>
                          <a14:foregroundMark x1="41395" y1="88199" x2="41395" y2="88199"/>
                          <a14:foregroundMark x1="41395" y1="90062" x2="41395" y2="90062"/>
                          <a14:foregroundMark x1="41395" y1="91925" x2="41395" y2="91925"/>
                          <a14:foregroundMark x1="41507" y1="93168" x2="41507" y2="93168"/>
                          <a14:foregroundMark x1="41507" y1="95031" x2="41507" y2="95031"/>
                          <a14:foregroundMark x1="41732" y1="96273" x2="41732" y2="96273"/>
                          <a14:foregroundMark x1="42070" y1="97516" x2="42070" y2="97516"/>
                          <a14:foregroundMark x1="41845" y1="96894" x2="41845" y2="96894"/>
                          <a14:foregroundMark x1="43870" y1="1863" x2="43870" y2="1863"/>
                          <a14:foregroundMark x1="44432" y1="1863" x2="44432" y2="1863"/>
                          <a14:foregroundMark x1="44657" y1="1863" x2="44657" y2="1863"/>
                          <a14:foregroundMark x1="45219" y1="2484" x2="45332" y2="2484"/>
                          <a14:foregroundMark x1="45894" y1="2484" x2="45894" y2="2484"/>
                          <a14:foregroundMark x1="46344" y1="3106" x2="46569" y2="3106"/>
                          <a14:foregroundMark x1="46907" y1="3106" x2="47019" y2="3106"/>
                          <a14:foregroundMark x1="47582" y1="3106" x2="47582" y2="3106"/>
                          <a14:foregroundMark x1="48256" y1="3106" x2="48481" y2="3106"/>
                          <a14:foregroundMark x1="49044" y1="3106" x2="49044" y2="3106"/>
                          <a14:foregroundMark x1="49831" y1="3106" x2="49944" y2="3106"/>
                          <a14:foregroundMark x1="50731" y1="3106" x2="50844" y2="3106"/>
                          <a14:foregroundMark x1="51631" y1="3106" x2="51856" y2="3106"/>
                          <a14:foregroundMark x1="52643" y1="3106" x2="52756" y2="3106"/>
                          <a14:foregroundMark x1="53543" y1="3106" x2="53656" y2="3106"/>
                          <a14:foregroundMark x1="54331" y1="3106" x2="54556" y2="3106"/>
                          <a14:foregroundMark x1="55231" y1="2484" x2="55231" y2="2484"/>
                          <a14:foregroundMark x1="55906" y1="2484" x2="56130" y2="2484"/>
                          <a14:foregroundMark x1="56693" y1="2484" x2="56918" y2="2484"/>
                          <a14:foregroundMark x1="57255" y1="2484" x2="57480" y2="3106"/>
                          <a14:foregroundMark x1="57930" y1="3727" x2="58043" y2="3727"/>
                          <a14:foregroundMark x1="58605" y1="5590" x2="58605" y2="5590"/>
                          <a14:foregroundMark x1="47694" y1="9938" x2="47694" y2="9938"/>
                          <a14:foregroundMark x1="58830" y1="10559" x2="58830" y2="10559"/>
                          <a14:foregroundMark x1="58830" y1="14286" x2="58830" y2="14286"/>
                          <a14:foregroundMark x1="58830" y1="18634" x2="58830" y2="18634"/>
                          <a14:foregroundMark x1="58830" y1="21739" x2="58830" y2="21739"/>
                          <a14:foregroundMark x1="58718" y1="24845" x2="58718" y2="24845"/>
                          <a14:foregroundMark x1="58830" y1="28571" x2="58830" y2="28571"/>
                          <a14:foregroundMark x1="58718" y1="31677" x2="58718" y2="31677"/>
                          <a14:foregroundMark x1="58718" y1="35404" x2="58718" y2="35404"/>
                          <a14:foregroundMark x1="58605" y1="38509" x2="58605" y2="38509"/>
                          <a14:foregroundMark x1="58605" y1="41615" x2="58718" y2="42236"/>
                          <a14:foregroundMark x1="58718" y1="44720" x2="58718" y2="44720"/>
                          <a14:foregroundMark x1="58718" y1="49689" x2="58718" y2="49689"/>
                          <a14:foregroundMark x1="58718" y1="53416" x2="58718" y2="53416"/>
                          <a14:foregroundMark x1="58718" y1="57764" x2="58718" y2="57764"/>
                          <a14:foregroundMark x1="58718" y1="63975" x2="58718" y2="63975"/>
                          <a14:foregroundMark x1="58718" y1="67702" x2="58718" y2="67702"/>
                          <a14:foregroundMark x1="58718" y1="73292" x2="58718" y2="73292"/>
                          <a14:foregroundMark x1="58830" y1="76398" x2="58830" y2="76398"/>
                          <a14:foregroundMark x1="58830" y1="79503" x2="58830" y2="79503"/>
                          <a14:foregroundMark x1="58718" y1="83851" x2="58718" y2="83851"/>
                          <a14:foregroundMark x1="58830" y1="88820" x2="58830" y2="88820"/>
                          <a14:foregroundMark x1="58830" y1="90683" x2="58830" y2="90683"/>
                          <a14:foregroundMark x1="58718" y1="93789" x2="58718" y2="93789"/>
                          <a14:foregroundMark x1="58605" y1="95652" x2="58605" y2="95652"/>
                          <a14:foregroundMark x1="58380" y1="97516" x2="58380" y2="97516"/>
                          <a14:foregroundMark x1="58268" y1="98137" x2="58268" y2="98137"/>
                          <a14:foregroundMark x1="61980" y1="60248" x2="61980" y2="60248"/>
                          <a14:foregroundMark x1="61980" y1="49689" x2="61980" y2="49689"/>
                          <a14:foregroundMark x1="61980" y1="39752" x2="61980" y2="39752"/>
                          <a14:foregroundMark x1="61980" y1="29814" x2="61980" y2="29814"/>
                          <a14:foregroundMark x1="61980" y1="19255" x2="61980" y2="18634"/>
                          <a14:foregroundMark x1="61980" y1="13043" x2="61980" y2="13043"/>
                          <a14:foregroundMark x1="61980" y1="8696" x2="61980" y2="8696"/>
                          <a14:foregroundMark x1="62205" y1="4969" x2="62205" y2="4969"/>
                          <a14:foregroundMark x1="62880" y1="2484" x2="62880" y2="2484"/>
                          <a14:foregroundMark x1="63555" y1="2484" x2="63555" y2="2484"/>
                          <a14:foregroundMark x1="64342" y1="1863" x2="64342" y2="1863"/>
                          <a14:foregroundMark x1="65017" y1="2484" x2="65129" y2="2484"/>
                          <a14:foregroundMark x1="65467" y1="1863" x2="65467" y2="1863"/>
                          <a14:foregroundMark x1="65917" y1="1863" x2="65917" y2="1863"/>
                          <a14:foregroundMark x1="66142" y1="2484" x2="66142" y2="2484"/>
                          <a14:foregroundMark x1="66592" y1="2484" x2="66592" y2="2484"/>
                          <a14:foregroundMark x1="67154" y1="2484" x2="67154" y2="2484"/>
                          <a14:foregroundMark x1="67604" y1="2484" x2="67604" y2="2484"/>
                          <a14:foregroundMark x1="68279" y1="3106" x2="68279" y2="3106"/>
                          <a14:foregroundMark x1="69179" y1="3106" x2="69179" y2="3106"/>
                          <a14:foregroundMark x1="69741" y1="2484" x2="69854" y2="2484"/>
                          <a14:foregroundMark x1="70641" y1="2484" x2="70754" y2="2484"/>
                          <a14:foregroundMark x1="71541" y1="3106" x2="71879" y2="3106"/>
                          <a14:foregroundMark x1="72553" y1="3106" x2="72666" y2="3106"/>
                          <a14:foregroundMark x1="73228" y1="3727" x2="73566" y2="3727"/>
                          <a14:foregroundMark x1="74578" y1="3106" x2="74691" y2="3106"/>
                          <a14:foregroundMark x1="75591" y1="3106" x2="75816" y2="3106"/>
                          <a14:foregroundMark x1="76378" y1="3106" x2="76603" y2="3106"/>
                          <a14:foregroundMark x1="76940" y1="3106" x2="77278" y2="3106"/>
                          <a14:foregroundMark x1="77840" y1="3106" x2="77953" y2="3106"/>
                          <a14:foregroundMark x1="78403" y1="3106" x2="78403" y2="3106"/>
                          <a14:foregroundMark x1="78740" y1="3727" x2="78740" y2="3727"/>
                          <a14:foregroundMark x1="78965" y1="5590" x2="78965" y2="5590"/>
                          <a14:foregroundMark x1="79190" y1="8696" x2="79190" y2="8696"/>
                          <a14:foregroundMark x1="79190" y1="11801" x2="79190" y2="11801"/>
                          <a14:foregroundMark x1="79190" y1="14907" x2="79190" y2="15528"/>
                          <a14:foregroundMark x1="79303" y1="19255" x2="79303" y2="19876"/>
                          <a14:foregroundMark x1="79303" y1="23602" x2="79303" y2="23602"/>
                          <a14:foregroundMark x1="79303" y1="27950" x2="79303" y2="27950"/>
                          <a14:foregroundMark x1="79190" y1="32298" x2="79190" y2="32919"/>
                          <a14:foregroundMark x1="79190" y1="36025" x2="79190" y2="36025"/>
                          <a14:foregroundMark x1="79303" y1="39752" x2="79303" y2="39752"/>
                          <a14:foregroundMark x1="79190" y1="40994" x2="79190" y2="40994"/>
                          <a14:foregroundMark x1="79190" y1="43478" x2="79190" y2="43478"/>
                          <a14:foregroundMark x1="79303" y1="36025" x2="79303" y2="35404"/>
                          <a14:foregroundMark x1="79303" y1="32298" x2="79303" y2="31677"/>
                          <a14:foregroundMark x1="79190" y1="29193" x2="79190" y2="29193"/>
                          <a14:foregroundMark x1="79303" y1="32919" x2="79303" y2="32919"/>
                          <a14:foregroundMark x1="79303" y1="36025" x2="79303" y2="36025"/>
                          <a14:foregroundMark x1="79303" y1="43478" x2="79303" y2="43478"/>
                          <a14:foregroundMark x1="79190" y1="47205" x2="79190" y2="47205"/>
                          <a14:foregroundMark x1="79078" y1="50311" x2="79078" y2="50311"/>
                          <a14:foregroundMark x1="79190" y1="52795" x2="79190" y2="52795"/>
                          <a14:foregroundMark x1="79190" y1="54658" x2="79190" y2="54658"/>
                          <a14:foregroundMark x1="79303" y1="55901" x2="79303" y2="55901"/>
                          <a14:foregroundMark x1="79303" y1="49068" x2="79303" y2="49068"/>
                          <a14:foregroundMark x1="79303" y1="63354" x2="79303" y2="63354"/>
                          <a14:foregroundMark x1="79303" y1="59006" x2="79303" y2="59006"/>
                          <a14:foregroundMark x1="79303" y1="67081" x2="79303" y2="67081"/>
                          <a14:foregroundMark x1="79190" y1="70807" x2="79190" y2="70807"/>
                          <a14:foregroundMark x1="79303" y1="75155" x2="79303" y2="75155"/>
                          <a14:foregroundMark x1="79303" y1="77640" x2="79303" y2="77640"/>
                          <a14:foregroundMark x1="79303" y1="81366" x2="79303" y2="81366"/>
                          <a14:foregroundMark x1="79190" y1="86957" x2="79190" y2="86957"/>
                          <a14:foregroundMark x1="79303" y1="90683" x2="79303" y2="90683"/>
                          <a14:foregroundMark x1="79303" y1="87578" x2="79303" y2="87578"/>
                          <a14:foregroundMark x1="79415" y1="84472" x2="79415" y2="83851"/>
                          <a14:foregroundMark x1="79303" y1="82609" x2="79303" y2="82609"/>
                          <a14:foregroundMark x1="79190" y1="93168" x2="79190" y2="93168"/>
                          <a14:foregroundMark x1="79078" y1="95652" x2="79078" y2="95652"/>
                          <a14:foregroundMark x1="78628" y1="97516" x2="78628" y2="97516"/>
                          <a14:foregroundMark x1="77840" y1="98758" x2="77840" y2="98758"/>
                          <a14:foregroundMark x1="76153" y1="98758" x2="76153" y2="98758"/>
                          <a14:foregroundMark x1="74916" y1="98137" x2="74803" y2="98137"/>
                          <a14:foregroundMark x1="72441" y1="98758" x2="72441" y2="98758"/>
                          <a14:foregroundMark x1="70416" y1="98137" x2="70304" y2="98137"/>
                          <a14:foregroundMark x1="68616" y1="98758" x2="68504" y2="98758"/>
                          <a14:foregroundMark x1="66929" y1="98758" x2="66817" y2="98758"/>
                          <a14:foregroundMark x1="65354" y1="98758" x2="65354" y2="98758"/>
                          <a14:foregroundMark x1="82565" y1="39130" x2="82565" y2="39130"/>
                          <a14:foregroundMark x1="82565" y1="34783" x2="82565" y2="34161"/>
                          <a14:foregroundMark x1="82565" y1="29814" x2="82565" y2="29193"/>
                          <a14:foregroundMark x1="82565" y1="24224" x2="82565" y2="24224"/>
                          <a14:foregroundMark x1="82452" y1="21118" x2="82452" y2="20497"/>
                          <a14:foregroundMark x1="82565" y1="17391" x2="82565" y2="17391"/>
                          <a14:foregroundMark x1="82452" y1="13665" x2="82452" y2="13665"/>
                          <a14:foregroundMark x1="82565" y1="11180" x2="82565" y2="11180"/>
                          <a14:foregroundMark x1="82565" y1="7453" x2="82565" y2="7453"/>
                          <a14:foregroundMark x1="83015" y1="4348" x2="83015" y2="4348"/>
                          <a14:foregroundMark x1="83465" y1="3106" x2="83577" y2="3106"/>
                          <a14:foregroundMark x1="84139" y1="2484" x2="84364" y2="2484"/>
                          <a14:foregroundMark x1="85152" y1="2484" x2="85377" y2="2484"/>
                          <a14:foregroundMark x1="86052" y1="2484" x2="86277" y2="3106"/>
                          <a14:foregroundMark x1="86839" y1="3106" x2="86952" y2="3106"/>
                          <a14:foregroundMark x1="87402" y1="3106" x2="87627" y2="3106"/>
                          <a14:foregroundMark x1="88076" y1="3106" x2="88414" y2="3106"/>
                          <a14:foregroundMark x1="88751" y1="2484" x2="88976" y2="2484"/>
                          <a14:foregroundMark x1="89539" y1="2484" x2="89764" y2="2484"/>
                          <a14:foregroundMark x1="90214" y1="2484" x2="90551" y2="2484"/>
                          <a14:foregroundMark x1="90776" y1="2484" x2="91001" y2="3106"/>
                          <a14:foregroundMark x1="91226" y1="3106" x2="91451" y2="3106"/>
                          <a14:foregroundMark x1="92013" y1="3106" x2="92238" y2="3106"/>
                          <a14:foregroundMark x1="92688" y1="3106" x2="93138" y2="3106"/>
                          <a14:foregroundMark x1="93363" y1="2484" x2="93588" y2="2484"/>
                          <a14:foregroundMark x1="94038" y1="2484" x2="94151" y2="2484"/>
                          <a14:foregroundMark x1="94601" y1="2484" x2="94713" y2="2484"/>
                          <a14:foregroundMark x1="95501" y1="2484" x2="95613" y2="2484"/>
                          <a14:foregroundMark x1="96513" y1="2484" x2="96738" y2="2484"/>
                          <a14:foregroundMark x1="97300" y1="2484" x2="97413" y2="3106"/>
                          <a14:foregroundMark x1="98313" y1="3106" x2="98425" y2="3106"/>
                          <a14:foregroundMark x1="99100" y1="3106" x2="99100" y2="3106"/>
                          <a14:foregroundMark x1="99325" y1="3727" x2="99438" y2="4348"/>
                          <a14:foregroundMark x1="99775" y1="5590" x2="99888" y2="6832"/>
                          <a14:foregroundMark x1="99888" y1="11801" x2="99888" y2="11801"/>
                          <a14:foregroundMark x1="99888" y1="14286" x2="99888" y2="14907"/>
                          <a14:foregroundMark x1="99888" y1="25466" x2="99888" y2="25466"/>
                          <a14:foregroundMark x1="99775" y1="27950" x2="99775" y2="27950"/>
                          <a14:foregroundMark x1="99888" y1="46584" x2="99888" y2="47205"/>
                          <a14:foregroundMark x1="99888" y1="50932" x2="99888" y2="50932"/>
                          <a14:foregroundMark x1="99888" y1="52174" x2="99888" y2="52174"/>
                          <a14:foregroundMark x1="99888" y1="57143" x2="99888" y2="57143"/>
                          <a14:foregroundMark x1="99888" y1="63354" x2="99888" y2="63354"/>
                          <a14:foregroundMark x1="99775" y1="93168" x2="99775" y2="93168"/>
                          <a14:foregroundMark x1="99213" y1="98137" x2="99213" y2="98137"/>
                          <a14:foregroundMark x1="97863" y1="99379" x2="97525" y2="99379"/>
                          <a14:foregroundMark x1="91564" y1="98758" x2="91339" y2="98758"/>
                          <a14:foregroundMark x1="89426" y1="99379" x2="88751" y2="99379"/>
                          <a14:foregroundMark x1="87514" y1="99379" x2="86727" y2="99379"/>
                          <a14:foregroundMark x1="83352" y1="98137" x2="83352" y2="97516"/>
                          <a14:foregroundMark x1="82902" y1="95652" x2="82902" y2="95652"/>
                          <a14:foregroundMark x1="82677" y1="91304" x2="82677" y2="90683"/>
                          <a14:foregroundMark x1="82565" y1="86957" x2="82677" y2="85714"/>
                          <a14:foregroundMark x1="82677" y1="80124" x2="82677" y2="79503"/>
                          <a14:foregroundMark x1="82452" y1="73913" x2="82452" y2="73913"/>
                          <a14:foregroundMark x1="82565" y1="67081" x2="82565" y2="67081"/>
                          <a14:foregroundMark x1="82565" y1="59006" x2="82565" y2="59006"/>
                          <a14:foregroundMark x1="82565" y1="51553" x2="82565" y2="50932"/>
                          <a14:foregroundMark x1="82565" y1="45342" x2="82565" y2="45342"/>
                          <a14:foregroundMark x1="82565" y1="42236" x2="82565" y2="42236"/>
                          <a14:foregroundMark x1="17773" y1="17391" x2="17773" y2="17391"/>
                          <a14:foregroundMark x1="17773" y1="21118" x2="17773" y2="21118"/>
                          <a14:foregroundMark x1="17773" y1="23602" x2="17773" y2="23602"/>
                          <a14:foregroundMark x1="17773" y1="26087" x2="17773" y2="26087"/>
                          <a14:foregroundMark x1="17773" y1="27950" x2="17773" y2="27950"/>
                          <a14:foregroundMark x1="17773" y1="30435" x2="17773" y2="30435"/>
                          <a14:foregroundMark x1="17773" y1="32919" x2="17773" y2="32919"/>
                          <a14:foregroundMark x1="17773" y1="36025" x2="17773" y2="36025"/>
                          <a14:foregroundMark x1="17885" y1="38509" x2="17885" y2="39130"/>
                          <a14:foregroundMark x1="17885" y1="40994" x2="17885" y2="41615"/>
                          <a14:foregroundMark x1="17885" y1="42857" x2="17885" y2="43478"/>
                          <a14:foregroundMark x1="17885" y1="45342" x2="17885" y2="45342"/>
                          <a14:foregroundMark x1="17885" y1="47205" x2="17885" y2="47826"/>
                          <a14:foregroundMark x1="17773" y1="49689" x2="17773" y2="49689"/>
                          <a14:foregroundMark x1="17773" y1="50932" x2="17773" y2="50932"/>
                          <a14:foregroundMark x1="17773" y1="53416" x2="17773" y2="53416"/>
                          <a14:foregroundMark x1="17773" y1="54658" x2="17773" y2="54658"/>
                          <a14:foregroundMark x1="17773" y1="56522" x2="17773" y2="56522"/>
                          <a14:foregroundMark x1="17773" y1="58385" x2="17773" y2="59006"/>
                          <a14:foregroundMark x1="17773" y1="60248" x2="17773" y2="60248"/>
                          <a14:foregroundMark x1="17885" y1="62112" x2="17885" y2="62733"/>
                          <a14:foregroundMark x1="17773" y1="63975" x2="17773" y2="63975"/>
                          <a14:foregroundMark x1="17773" y1="65217" x2="17773" y2="65217"/>
                          <a14:foregroundMark x1="17773" y1="68323" x2="17773" y2="68323"/>
                          <a14:foregroundMark x1="17773" y1="70807" x2="17773" y2="71429"/>
                          <a14:foregroundMark x1="17660" y1="73913" x2="17660" y2="73913"/>
                          <a14:foregroundMark x1="17773" y1="75776" x2="17773" y2="75776"/>
                          <a14:foregroundMark x1="17773" y1="79503" x2="17773" y2="79503"/>
                          <a14:foregroundMark x1="17773" y1="82609" x2="17773" y2="82609"/>
                          <a14:foregroundMark x1="17773" y1="85714" x2="17773" y2="85714"/>
                          <a14:foregroundMark x1="17885" y1="90062" x2="17885" y2="90062"/>
                          <a14:foregroundMark x1="17885" y1="87578" x2="17885" y2="87578"/>
                          <a14:foregroundMark x1="17660" y1="95031" x2="17660" y2="95031"/>
                          <a14:foregroundMark x1="17210" y1="96273" x2="17210" y2="96273"/>
                          <a14:foregroundMark x1="23285" y1="1863" x2="23285" y2="1863"/>
                          <a14:foregroundMark x1="23847" y1="2484" x2="23847" y2="2484"/>
                          <a14:foregroundMark x1="22835" y1="1863" x2="22835" y2="1863"/>
                          <a14:foregroundMark x1="82452" y1="18634" x2="82452" y2="18634"/>
                          <a14:foregroundMark x1="82452" y1="11180" x2="82452" y2="11180"/>
                          <a14:foregroundMark x1="82565" y1="6832" x2="82565" y2="6832"/>
                          <a14:foregroundMark x1="82677" y1="4969" x2="82677" y2="4969"/>
                          <a14:foregroundMark x1="83015" y1="3106" x2="83015" y2="3106"/>
                          <a14:foregroundMark x1="83352" y1="2484" x2="83352" y2="2484"/>
                          <a14:foregroundMark x1="83577" y1="1863" x2="83577" y2="1863"/>
                          <a14:foregroundMark x1="82452" y1="25466" x2="82452" y2="25466"/>
                          <a14:foregroundMark x1="82340" y1="27329" x2="82340" y2="27329"/>
                          <a14:foregroundMark x1="82340" y1="31056" x2="82340" y2="31056"/>
                          <a14:foregroundMark x1="82452" y1="34161" x2="82452" y2="34161"/>
                          <a14:foregroundMark x1="82452" y1="35404" x2="82452" y2="35404"/>
                          <a14:foregroundMark x1="82340" y1="37888" x2="82340" y2="37888"/>
                          <a14:foregroundMark x1="82340" y1="40994" x2="82340" y2="40994"/>
                          <a14:foregroundMark x1="82340" y1="42857" x2="82340" y2="42857"/>
                          <a14:foregroundMark x1="82340" y1="43478" x2="82340" y2="43478"/>
                          <a14:foregroundMark x1="82340" y1="45342" x2="82340" y2="45342"/>
                          <a14:foregroundMark x1="82340" y1="47205" x2="82340" y2="47205"/>
                          <a14:foregroundMark x1="82340" y1="48447" x2="82340" y2="48447"/>
                          <a14:foregroundMark x1="82340" y1="49689" x2="82340" y2="49689"/>
                          <a14:foregroundMark x1="82340" y1="51553" x2="82340" y2="51553"/>
                          <a14:foregroundMark x1="82452" y1="54037" x2="82452" y2="54037"/>
                          <a14:foregroundMark x1="82340" y1="55901" x2="82340" y2="55901"/>
                          <a14:foregroundMark x1="82340" y1="58385" x2="82340" y2="58385"/>
                          <a14:foregroundMark x1="82340" y1="60248" x2="82340" y2="60248"/>
                          <a14:foregroundMark x1="82340" y1="62112" x2="82340" y2="62112"/>
                          <a14:foregroundMark x1="82340" y1="64596" x2="82340" y2="64596"/>
                          <a14:foregroundMark x1="82227" y1="67702" x2="82227" y2="67702"/>
                          <a14:foregroundMark x1="82227" y1="70186" x2="82227" y2="70186"/>
                          <a14:foregroundMark x1="82340" y1="72050" x2="82340" y2="72671"/>
                          <a14:foregroundMark x1="82340" y1="74534" x2="82340" y2="74534"/>
                          <a14:foregroundMark x1="82340" y1="78261" x2="82340" y2="78261"/>
                          <a14:foregroundMark x1="82340" y1="80124" x2="82340" y2="80124"/>
                          <a14:foregroundMark x1="82340" y1="81366" x2="82340" y2="81366"/>
                          <a14:foregroundMark x1="82227" y1="83851" x2="82227" y2="83851"/>
                          <a14:foregroundMark x1="82227" y1="88199" x2="82227" y2="88199"/>
                          <a14:foregroundMark x1="82227" y1="90683" x2="82227" y2="90683"/>
                          <a14:foregroundMark x1="82340" y1="92547" x2="82340" y2="92547"/>
                          <a14:foregroundMark x1="82452" y1="94410" x2="82452" y2="94410"/>
                          <a14:foregroundMark x1="82677" y1="96894" x2="82677" y2="96894"/>
                          <a14:foregroundMark x1="79303" y1="16149" x2="79303" y2="16149"/>
                          <a14:foregroundMark x1="79415" y1="13665" x2="79415" y2="13665"/>
                          <a14:foregroundMark x1="79303" y1="9938" x2="79303" y2="9938"/>
                          <a14:foregroundMark x1="79415" y1="7453" x2="79415" y2="7453"/>
                          <a14:foregroundMark x1="79190" y1="5590" x2="79190" y2="5590"/>
                          <a14:foregroundMark x1="79078" y1="4348" x2="79078" y2="4348"/>
                          <a14:foregroundMark x1="78853" y1="3727" x2="78853" y2="3727"/>
                          <a14:foregroundMark x1="79303" y1="93789" x2="79303" y2="93789"/>
                          <a14:foregroundMark x1="79415" y1="92547" x2="79415" y2="92547"/>
                          <a14:foregroundMark x1="79415" y1="85714" x2="79415" y2="85714"/>
                          <a14:foregroundMark x1="79415" y1="72050" x2="79415" y2="72050"/>
                          <a14:foregroundMark x1="79415" y1="68944" x2="79415" y2="68944"/>
                          <a14:foregroundMark x1="79415" y1="45963" x2="79415" y2="45963"/>
                          <a14:foregroundMark x1="82340" y1="23602" x2="82340" y2="23602"/>
                          <a14:foregroundMark x1="82227" y1="16770" x2="82227" y2="16770"/>
                          <a14:foregroundMark x1="82340" y1="8696" x2="82340" y2="8696"/>
                          <a14:foregroundMark x1="82452" y1="71429" x2="82452" y2="71429"/>
                          <a14:foregroundMark x1="82565" y1="68323" x2="82565" y2="68323"/>
                          <a14:foregroundMark x1="82452" y1="66460" x2="82452" y2="66460"/>
                          <a14:foregroundMark x1="82452" y1="67702" x2="82452" y2="67702"/>
                          <a14:foregroundMark x1="82452" y1="68944" x2="82452" y2="68944"/>
                          <a14:foregroundMark x1="82452" y1="70186" x2="82452" y2="70186"/>
                          <a14:foregroundMark x1="82565" y1="70807" x2="82565" y2="70807"/>
                          <a14:foregroundMark x1="82452" y1="76398" x2="82452" y2="76398"/>
                          <a14:foregroundMark x1="82452" y1="77019" x2="82452" y2="77019"/>
                          <a14:foregroundMark x1="82565" y1="83230" x2="82565" y2="83230"/>
                          <a14:foregroundMark x1="82452" y1="85714" x2="82452" y2="85714"/>
                          <a14:foregroundMark x1="82452" y1="83851" x2="82452" y2="83851"/>
                          <a14:foregroundMark x1="82452" y1="83230" x2="82452" y2="83230"/>
                          <a14:foregroundMark x1="82565" y1="88820" x2="82565" y2="88820"/>
                          <a14:foregroundMark x1="82452" y1="88820" x2="82452" y2="88820"/>
                          <a14:foregroundMark x1="82340" y1="90062" x2="82340" y2="90062"/>
                          <a14:foregroundMark x1="82452" y1="91925" x2="82452" y2="91925"/>
                          <a14:foregroundMark x1="82677" y1="93789" x2="82677" y2="94410"/>
                          <a14:foregroundMark x1="82902" y1="95031" x2="82902" y2="95031"/>
                          <a14:foregroundMark x1="83015" y1="96273" x2="83015" y2="96273"/>
                          <a14:foregroundMark x1="83015" y1="97516" x2="83015" y2="97516"/>
                          <a14:foregroundMark x1="83015" y1="97516" x2="83015" y2="97516"/>
                          <a14:foregroundMark x1="82902" y1="96894" x2="82902" y2="96894"/>
                          <a14:foregroundMark x1="82565" y1="15528" x2="82565" y2="15528"/>
                          <a14:foregroundMark x1="82565" y1="14907" x2="82565" y2="14907"/>
                          <a14:foregroundMark x1="82565" y1="13665" x2="82565" y2="13665"/>
                          <a14:foregroundMark x1="82565" y1="13043" x2="82565" y2="13043"/>
                          <a14:foregroundMark x1="82565" y1="12422" x2="82565" y2="12422"/>
                          <a14:foregroundMark x1="82565" y1="8696" x2="82565" y2="8696"/>
                          <a14:foregroundMark x1="82677" y1="5590" x2="82677" y2="5590"/>
                          <a14:foregroundMark x1="82790" y1="4348" x2="82790" y2="4348"/>
                          <a14:foregroundMark x1="82790" y1="4348" x2="82790" y2="4348"/>
                          <a14:foregroundMark x1="82452" y1="39752" x2="82452" y2="39752"/>
                          <a14:foregroundMark x1="78740" y1="97516" x2="78740" y2="97516"/>
                          <a14:foregroundMark x1="78965" y1="96273" x2="78965" y2="96273"/>
                          <a14:foregroundMark x1="79078" y1="96273" x2="79078" y2="96273"/>
                          <a14:foregroundMark x1="78965" y1="96273" x2="78965" y2="96273"/>
                          <a14:foregroundMark x1="79078" y1="96894" x2="79078" y2="96894"/>
                          <a14:foregroundMark x1="78853" y1="96894" x2="78853" y2="96894"/>
                          <a14:foregroundMark x1="79190" y1="96273" x2="79190" y2="96273"/>
                          <a14:foregroundMark x1="79190" y1="95031" x2="79190" y2="95031"/>
                          <a14:foregroundMark x1="79415" y1="91304" x2="79415" y2="91304"/>
                          <a14:foregroundMark x1="82452" y1="87578" x2="82452" y2="87578"/>
                          <a14:foregroundMark x1="82452" y1="86957" x2="82452" y2="86957"/>
                          <a14:foregroundMark x1="83802" y1="2484" x2="83802" y2="2484"/>
                          <a14:foregroundMark x1="83690" y1="2484" x2="83690" y2="2484"/>
                          <a14:foregroundMark x1="84814" y1="2484" x2="84814" y2="2484"/>
                          <a14:foregroundMark x1="86727" y1="1863" x2="86727" y2="1863"/>
                          <a14:backgroundMark x1="19300" y1="47978" x2="19300" y2="47978"/>
                          <a14:backgroundMark x1="19786" y1="25067" x2="19786" y2="25067"/>
                          <a14:backgroundMark x1="19446" y1="11860" x2="19446" y2="11860"/>
                          <a14:backgroundMark x1="19105" y1="85984" x2="19105" y2="85984"/>
                          <a14:backgroundMark x1="19300" y1="66038" x2="19300" y2="66038"/>
                          <a14:backgroundMark x1="40010" y1="76550" x2="40010" y2="76550"/>
                          <a14:backgroundMark x1="36509" y1="1078" x2="36509" y2="1078"/>
                          <a14:backgroundMark x1="34905" y1="1348" x2="34905" y2="1348"/>
                          <a14:backgroundMark x1="33495" y1="809" x2="33495" y2="809"/>
                          <a14:backgroundMark x1="32377" y1="1078" x2="32377" y2="1078"/>
                          <a14:backgroundMark x1="31405" y1="1078" x2="31405" y2="1078"/>
                          <a14:backgroundMark x1="583" y1="2156" x2="583" y2="2156"/>
                          <a14:backgroundMark x1="340" y1="2156" x2="340" y2="2156"/>
                          <a14:backgroundMark x1="194" y1="26415" x2="194" y2="26415"/>
                          <a14:backgroundMark x1="194" y1="35040" x2="194" y2="35040"/>
                          <a14:backgroundMark x1="146" y1="63881" x2="146" y2="63881"/>
                          <a14:backgroundMark x1="146" y1="72507" x2="146" y2="72507"/>
                          <a14:backgroundMark x1="146" y1="83827" x2="146" y2="83827"/>
                          <a14:backgroundMark x1="14633" y1="539" x2="14633" y2="539"/>
                          <a14:backgroundMark x1="12591" y1="1078" x2="12591" y2="1078"/>
                          <a14:backgroundMark x1="84006" y1="809" x2="84006" y2="809"/>
                          <a14:backgroundMark x1="19348" y1="36025" x2="19348" y2="36025"/>
                          <a14:backgroundMark x1="18223" y1="37267" x2="18223" y2="37267"/>
                          <a14:backgroundMark x1="18223" y1="31677" x2="18223" y2="31677"/>
                          <a14:backgroundMark x1="18110" y1="21118" x2="18110" y2="21118"/>
                          <a14:backgroundMark x1="18448" y1="45963" x2="18448" y2="45963"/>
                          <a14:backgroundMark x1="18223" y1="54658" x2="18223" y2="54658"/>
                          <a14:backgroundMark x1="18223" y1="63354" x2="18223" y2="63354"/>
                          <a14:backgroundMark x1="18110" y1="70186" x2="18110" y2="70186"/>
                          <a14:backgroundMark x1="81890" y1="5590" x2="81890" y2="5590"/>
                          <a14:backgroundMark x1="81215" y1="7453" x2="81215" y2="7453"/>
                          <a14:backgroundMark x1="81327" y1="11180" x2="81327" y2="11180"/>
                          <a14:backgroundMark x1="81102" y1="18012" x2="81102" y2="18012"/>
                          <a14:backgroundMark x1="80990" y1="25466" x2="80990" y2="25466"/>
                          <a14:backgroundMark x1="80877" y1="32919" x2="80877" y2="32919"/>
                          <a14:backgroundMark x1="80877" y1="39752" x2="80877" y2="40373"/>
                          <a14:backgroundMark x1="80765" y1="47205" x2="80765" y2="47205"/>
                          <a14:backgroundMark x1="80765" y1="55280" x2="80765" y2="55280"/>
                          <a14:backgroundMark x1="80765" y1="60870" x2="80765" y2="60870"/>
                          <a14:backgroundMark x1="80990" y1="67081" x2="80990" y2="67081"/>
                          <a14:backgroundMark x1="80765" y1="74534" x2="80765" y2="75155"/>
                          <a14:backgroundMark x1="80765" y1="78882" x2="80765" y2="79503"/>
                          <a14:backgroundMark x1="80765" y1="83851" x2="80765" y2="83851"/>
                          <a14:backgroundMark x1="80652" y1="90062" x2="80652" y2="90062"/>
                          <a14:backgroundMark x1="80427" y1="95031" x2="80427" y2="95031"/>
                          <a14:backgroundMark x1="19123" y1="75776" x2="19123" y2="75776"/>
                          <a14:backgroundMark x1="19798" y1="65839" x2="19798" y2="65839"/>
                          <a14:backgroundMark x1="19573" y1="52795" x2="19573" y2="52795"/>
                          <a14:backgroundMark x1="19798" y1="44720" x2="19798" y2="44720"/>
                          <a14:backgroundMark x1="19910" y1="40373" x2="19910" y2="40373"/>
                          <a14:backgroundMark x1="20360" y1="30435" x2="20360" y2="30435"/>
                          <a14:backgroundMark x1="19798" y1="22981" x2="19798" y2="22360"/>
                          <a14:backgroundMark x1="20022" y1="16149" x2="20022" y2="16149"/>
                          <a14:backgroundMark x1="39595" y1="86335" x2="39595" y2="86335"/>
                          <a14:backgroundMark x1="39258" y1="64596" x2="39258" y2="63975"/>
                          <a14:backgroundMark x1="39708" y1="49689" x2="39708" y2="49068"/>
                          <a14:backgroundMark x1="39820" y1="37267" x2="39820" y2="36646"/>
                          <a14:backgroundMark x1="39933" y1="24224" x2="39933" y2="24224"/>
                          <a14:backgroundMark x1="40045" y1="16149" x2="40157" y2="16149"/>
                          <a14:backgroundMark x1="40270" y1="13043" x2="40270" y2="13043"/>
                          <a14:backgroundMark x1="40270" y1="6832" x2="40270" y2="6832"/>
                          <a14:backgroundMark x1="39033" y1="5590" x2="39033" y2="5590"/>
                          <a14:backgroundMark x1="40945" y1="63354" x2="40945" y2="63354"/>
                          <a14:backgroundMark x1="40945" y1="83230" x2="40945" y2="83230"/>
                          <a14:backgroundMark x1="40832" y1="90683" x2="40832" y2="90683"/>
                          <a14:backgroundMark x1="81327" y1="59006" x2="81327" y2="59006"/>
                          <a14:backgroundMark x1="81665" y1="55280" x2="81665" y2="55280"/>
                          <a14:backgroundMark x1="81552" y1="49068" x2="81552" y2="49068"/>
                          <a14:backgroundMark x1="81552" y1="44720" x2="81552" y2="44720"/>
                          <a14:backgroundMark x1="81665" y1="39752" x2="81665" y2="39752"/>
                          <a14:backgroundMark x1="81552" y1="36646" x2="81552" y2="36646"/>
                          <a14:backgroundMark x1="81665" y1="32298" x2="81665" y2="32298"/>
                          <a14:backgroundMark x1="81665" y1="28571" x2="81665" y2="28571"/>
                          <a14:backgroundMark x1="82002" y1="60870" x2="82002" y2="60870"/>
                          <a14:backgroundMark x1="81777" y1="65839" x2="81777" y2="65839"/>
                          <a14:backgroundMark x1="81665" y1="70186" x2="81665" y2="70186"/>
                          <a14:backgroundMark x1="81552" y1="73292" x2="81552" y2="73292"/>
                          <a14:backgroundMark x1="81552" y1="77019" x2="81552" y2="77019"/>
                          <a14:backgroundMark x1="81440" y1="79503" x2="81440" y2="79503"/>
                          <a14:backgroundMark x1="81440" y1="81366" x2="81440" y2="81366"/>
                          <a14:backgroundMark x1="81102" y1="87578" x2="81102" y2="87578"/>
                          <a14:backgroundMark x1="81215" y1="88820" x2="81215" y2="88820"/>
                          <a14:backgroundMark x1="80652" y1="81366" x2="80652" y2="80745"/>
                          <a14:backgroundMark x1="80540" y1="75155" x2="80540" y2="73913"/>
                          <a14:backgroundMark x1="80427" y1="70807" x2="80427" y2="70186"/>
                          <a14:backgroundMark x1="80427" y1="66460" x2="80427" y2="65839"/>
                          <a14:backgroundMark x1="80315" y1="62733" x2="80315" y2="62733"/>
                          <a14:backgroundMark x1="80315" y1="60248" x2="80315" y2="59627"/>
                          <a14:backgroundMark x1="80315" y1="57143" x2="80315" y2="57143"/>
                          <a14:backgroundMark x1="80427" y1="51553" x2="80427" y2="51553"/>
                          <a14:backgroundMark x1="80427" y1="50311" x2="80427" y2="50311"/>
                          <a14:backgroundMark x1="80315" y1="47205" x2="80315" y2="47205"/>
                          <a14:backgroundMark x1="80202" y1="44099" x2="80202" y2="44099"/>
                          <a14:backgroundMark x1="80315" y1="40994" x2="80315" y2="40994"/>
                          <a14:backgroundMark x1="80315" y1="37888" x2="80315" y2="37267"/>
                          <a14:backgroundMark x1="80315" y1="34161" x2="80315" y2="34161"/>
                          <a14:backgroundMark x1="80315" y1="31677" x2="80315" y2="31677"/>
                          <a14:backgroundMark x1="80315" y1="29814" x2="80315" y2="29814"/>
                          <a14:backgroundMark x1="81215" y1="70807" x2="81215" y2="70807"/>
                          <a14:backgroundMark x1="80315" y1="74534" x2="80315" y2="74534"/>
                          <a14:backgroundMark x1="80540" y1="77640" x2="80540" y2="77640"/>
                          <a14:backgroundMark x1="80090" y1="81366" x2="80090" y2="81366"/>
                          <a14:backgroundMark x1="80202" y1="85093" x2="80202" y2="85714"/>
                          <a14:backgroundMark x1="80202" y1="89441" x2="80202" y2="89441"/>
                          <a14:backgroundMark x1="80202" y1="92547" x2="80202" y2="92547"/>
                          <a14:backgroundMark x1="81102" y1="94410" x2="81102" y2="94410"/>
                          <a14:backgroundMark x1="81327" y1="88820" x2="81327" y2="87578"/>
                          <a14:backgroundMark x1="81327" y1="83851" x2="81327" y2="82609"/>
                          <a14:backgroundMark x1="81215" y1="79503" x2="81215" y2="78261"/>
                          <a14:backgroundMark x1="81215" y1="75155" x2="81327" y2="74534"/>
                          <a14:backgroundMark x1="81440" y1="70186" x2="81440" y2="69565"/>
                          <a14:backgroundMark x1="81440" y1="57764" x2="81327" y2="57143"/>
                          <a14:backgroundMark x1="81215" y1="52795" x2="81215" y2="52795"/>
                          <a14:backgroundMark x1="81215" y1="51553" x2="81215" y2="51553"/>
                          <a14:backgroundMark x1="80652" y1="24224" x2="80652" y2="24224"/>
                          <a14:backgroundMark x1="80202" y1="18012" x2="80315" y2="17391"/>
                          <a14:backgroundMark x1="80427" y1="14907" x2="80427" y2="14907"/>
                          <a14:backgroundMark x1="80427" y1="12422" x2="80427" y2="12422"/>
                          <a14:backgroundMark x1="80540" y1="9938" x2="80540" y2="9938"/>
                          <a14:backgroundMark x1="80540" y1="8075" x2="80540" y2="8075"/>
                          <a14:backgroundMark x1="80652" y1="5590" x2="80652" y2="5590"/>
                          <a14:backgroundMark x1="80652" y1="3727" x2="80652" y2="3727"/>
                          <a14:backgroundMark x1="81440" y1="3106" x2="81440" y2="3106"/>
                          <a14:backgroundMark x1="80090" y1="3106" x2="80090" y2="3106"/>
                          <a14:backgroundMark x1="81102" y1="2484" x2="81102" y2="2484"/>
                          <a14:backgroundMark x1="81665" y1="14286" x2="81665" y2="14286"/>
                          <a14:backgroundMark x1="81665" y1="26087" x2="81665" y2="26087"/>
                          <a14:backgroundMark x1="81777" y1="33540" x2="81665" y2="34783"/>
                          <a14:backgroundMark x1="80990" y1="64596" x2="80990" y2="64596"/>
                          <a14:backgroundMark x1="81777" y1="83851" x2="81777" y2="83851"/>
                          <a14:backgroundMark x1="81327" y1="95031" x2="81327" y2="95031"/>
                          <a14:backgroundMark x1="82002" y1="47205" x2="82002" y2="47205"/>
                          <a14:backgroundMark x1="82002" y1="40994" x2="82002" y2="40994"/>
                          <a14:backgroundMark x1="82002" y1="36646" x2="82002" y2="36646"/>
                          <a14:backgroundMark x1="82002" y1="31056" x2="82002" y2="31056"/>
                          <a14:backgroundMark x1="82002" y1="32298" x2="82002" y2="32298"/>
                          <a14:backgroundMark x1="81890" y1="64596" x2="81890" y2="64596"/>
                          <a14:backgroundMark x1="81890" y1="72671" x2="81890" y2="72671"/>
                          <a14:backgroundMark x1="81890" y1="76398" x2="81890" y2="76398"/>
                          <a14:backgroundMark x1="81890" y1="80745" x2="81890" y2="80745"/>
                          <a14:backgroundMark x1="81665" y1="87578" x2="81665" y2="87578"/>
                          <a14:backgroundMark x1="81665" y1="90683" x2="81665" y2="90683"/>
                          <a14:backgroundMark x1="81777" y1="93789" x2="81777" y2="93789"/>
                          <a14:backgroundMark x1="82002" y1="95652" x2="82002" y2="95652"/>
                          <a14:backgroundMark x1="82115" y1="95652" x2="82115" y2="95652"/>
                          <a14:backgroundMark x1="82002" y1="86335" x2="82002" y2="86335"/>
                          <a14:backgroundMark x1="82115" y1="65217" x2="82115" y2="65217"/>
                          <a14:backgroundMark x1="82115" y1="61491" x2="82115" y2="61491"/>
                          <a14:backgroundMark x1="82115" y1="57764" x2="82115" y2="57764"/>
                          <a14:backgroundMark x1="82115" y1="39130" x2="82115" y2="39130"/>
                          <a14:backgroundMark x1="82115" y1="34783" x2="82115" y2="34783"/>
                          <a14:backgroundMark x1="82115" y1="31056" x2="82115" y2="31056"/>
                          <a14:backgroundMark x1="82115" y1="27950" x2="82115" y2="27950"/>
                          <a14:backgroundMark x1="82227" y1="24845" x2="82227" y2="24845"/>
                          <a14:backgroundMark x1="82115" y1="21118" x2="82115" y2="20497"/>
                          <a14:backgroundMark x1="82002" y1="14907" x2="82002" y2="14907"/>
                          <a14:backgroundMark x1="82115" y1="13043" x2="82115" y2="13043"/>
                          <a14:backgroundMark x1="82227" y1="7453" x2="82227" y2="7453"/>
                          <a14:backgroundMark x1="82340" y1="5590" x2="82340" y2="5590"/>
                          <a14:backgroundMark x1="82677" y1="3106" x2="82677" y2="3106"/>
                          <a14:backgroundMark x1="82115" y1="86957" x2="82115" y2="86957"/>
                          <a14:backgroundMark x1="82227" y1="91304" x2="82227" y2="91304"/>
                          <a14:backgroundMark x1="82002" y1="93168" x2="82002" y2="93168"/>
                          <a14:backgroundMark x1="82115" y1="82609" x2="82115" y2="82609"/>
                          <a14:backgroundMark x1="82115" y1="76398" x2="82115" y2="76398"/>
                          <a14:backgroundMark x1="82227" y1="70807" x2="82227" y2="70807"/>
                          <a14:backgroundMark x1="82227" y1="67702" x2="82227" y2="67702"/>
                          <a14:backgroundMark x1="82227" y1="66460" x2="82227" y2="66460"/>
                          <a14:backgroundMark x1="82452" y1="97516" x2="82452" y2="97516"/>
                          <a14:backgroundMark x1="82227" y1="16770" x2="82227" y2="16770"/>
                          <a14:backgroundMark x1="82340" y1="12422" x2="82340" y2="12422"/>
                          <a14:backgroundMark x1="82340" y1="6832" x2="82340" y2="6832"/>
                          <a14:backgroundMark x1="82227" y1="17391" x2="82227" y2="17391"/>
                          <a14:backgroundMark x1="82227" y1="22981" x2="82227" y2="22981"/>
                          <a14:backgroundMark x1="82227" y1="18634" x2="82227" y2="18012"/>
                          <a14:backgroundMark x1="82340" y1="14286" x2="82340" y2="14286"/>
                          <a14:backgroundMark x1="82340" y1="15528" x2="82340" y2="15528"/>
                          <a14:backgroundMark x1="82227" y1="39752" x2="82227" y2="39752"/>
                          <a14:backgroundMark x1="82115" y1="74534" x2="82115" y2="74534"/>
                          <a14:backgroundMark x1="82115" y1="71429" x2="82115" y2="70807"/>
                          <a14:backgroundMark x1="82115" y1="67081" x2="82115" y2="67081"/>
                          <a14:backgroundMark x1="82227" y1="85714" x2="82227" y2="85714"/>
                          <a14:backgroundMark x1="82115" y1="9938" x2="82115" y2="9938"/>
                          <a14:backgroundMark x1="82227" y1="7453" x2="82227" y2="7453"/>
                          <a14:backgroundMark x1="82452" y1="4348" x2="82452" y2="4348"/>
                          <a14:backgroundMark x1="82565" y1="3106" x2="82565" y2="3106"/>
                          <a14:backgroundMark x1="82902" y1="2484" x2="82902" y2="2484"/>
                          <a14:backgroundMark x1="82565" y1="2484" x2="82565" y2="2484"/>
                          <a14:backgroundMark x1="82677" y1="3727" x2="82677" y2="3727"/>
                          <a14:backgroundMark x1="82452" y1="2484" x2="82452" y2="2484"/>
                          <a14:backgroundMark x1="82227" y1="2484" x2="82227" y2="2484"/>
                          <a14:backgroundMark x1="79190" y1="3727" x2="79190" y2="3727"/>
                          <a14:backgroundMark x1="79190" y1="2484" x2="79190" y2="2484"/>
                          <a14:backgroundMark x1="79415" y1="2484" x2="79415" y2="2484"/>
                          <a14:backgroundMark x1="79415" y1="3106" x2="79415" y2="3106"/>
                          <a14:backgroundMark x1="79303" y1="4348" x2="79303" y2="4348"/>
                          <a14:backgroundMark x1="79303" y1="4969" x2="79303" y2="4969"/>
                          <a14:backgroundMark x1="78740" y1="1242" x2="78740" y2="1242"/>
                          <a14:backgroundMark x1="79528" y1="75776" x2="79528" y2="75776"/>
                          <a14:backgroundMark x1="79528" y1="78882" x2="79528" y2="78882"/>
                          <a14:backgroundMark x1="79528" y1="82609" x2="79528" y2="82609"/>
                          <a14:backgroundMark x1="79528" y1="86335" x2="79528" y2="86335"/>
                          <a14:backgroundMark x1="79528" y1="89441" x2="79528" y2="89441"/>
                          <a14:backgroundMark x1="79528" y1="92547" x2="79528" y2="92547"/>
                          <a14:backgroundMark x1="79528" y1="65217" x2="79528" y2="65217"/>
                          <a14:backgroundMark x1="79528" y1="58385" x2="79528" y2="58385"/>
                          <a14:backgroundMark x1="79640" y1="56522" x2="79640" y2="56522"/>
                          <a14:backgroundMark x1="79528" y1="35404" x2="79528" y2="35404"/>
                          <a14:backgroundMark x1="40945" y1="37888" x2="40945" y2="37888"/>
                          <a14:backgroundMark x1="40945" y1="33540" x2="40945" y2="33540"/>
                          <a14:backgroundMark x1="41057" y1="41615" x2="41057" y2="41615"/>
                          <a14:backgroundMark x1="40945" y1="47826" x2="40945" y2="47826"/>
                          <a14:backgroundMark x1="41057" y1="52174" x2="41057" y2="52174"/>
                          <a14:backgroundMark x1="41057" y1="55901" x2="41057" y2="55901"/>
                          <a14:backgroundMark x1="38695" y1="45342" x2="38695" y2="45342"/>
                          <a14:backgroundMark x1="40945" y1="86957" x2="40945" y2="86957"/>
                          <a14:backgroundMark x1="41057" y1="92547" x2="41057" y2="92547"/>
                          <a14:backgroundMark x1="41395" y1="97516" x2="41395" y2="97516"/>
                          <a14:backgroundMark x1="80427" y1="96894" x2="80427" y2="96894"/>
                          <a14:backgroundMark x1="79753" y1="96273" x2="79753" y2="96273"/>
                          <a14:backgroundMark x1="80652" y1="95652" x2="80652" y2="95652"/>
                          <a14:backgroundMark x1="80652" y1="91925" x2="80765" y2="91925"/>
                          <a14:backgroundMark x1="80877" y1="91304" x2="80877" y2="91304"/>
                          <a14:backgroundMark x1="80990" y1="90683" x2="80990" y2="90683"/>
                          <a14:backgroundMark x1="80990" y1="90683" x2="80990" y2="90683"/>
                          <a14:backgroundMark x1="81327" y1="91304" x2="81327" y2="91304"/>
                          <a14:backgroundMark x1="81327" y1="92547" x2="81327" y2="92547"/>
                          <a14:backgroundMark x1="81440" y1="93789" x2="81440" y2="93789"/>
                          <a14:backgroundMark x1="81552" y1="96273" x2="81552" y2="96273"/>
                          <a14:backgroundMark x1="81327" y1="96894" x2="81215" y2="96894"/>
                          <a14:backgroundMark x1="80652" y1="96273" x2="80652" y2="96273"/>
                          <a14:backgroundMark x1="81327" y1="96894" x2="81327" y2="96894"/>
                          <a14:backgroundMark x1="81552" y1="96894" x2="81552" y2="96894"/>
                          <a14:backgroundMark x1="80990" y1="96894" x2="80990" y2="96894"/>
                          <a14:backgroundMark x1="80652" y1="95652" x2="80652" y2="94410"/>
                          <a14:backgroundMark x1="80427" y1="89441" x2="80427" y2="88820"/>
                          <a14:backgroundMark x1="80540" y1="86335" x2="80652" y2="85714"/>
                          <a14:backgroundMark x1="80877" y1="82609" x2="80877" y2="82609"/>
                          <a14:backgroundMark x1="80990" y1="80745" x2="80990" y2="80745"/>
                          <a14:backgroundMark x1="80202" y1="80124" x2="80202" y2="80124"/>
                          <a14:backgroundMark x1="80315" y1="76398" x2="80315" y2="76398"/>
                          <a14:backgroundMark x1="80202" y1="74534" x2="80202" y2="74534"/>
                          <a14:backgroundMark x1="79753" y1="77640" x2="79753" y2="77640"/>
                          <a14:backgroundMark x1="80202" y1="77019" x2="80202" y2="77019"/>
                          <a14:backgroundMark x1="80315" y1="73913" x2="80315" y2="73913"/>
                          <a14:backgroundMark x1="80877" y1="70807" x2="80877" y2="70807"/>
                          <a14:backgroundMark x1="80877" y1="69565" x2="80877" y2="69565"/>
                          <a14:backgroundMark x1="80877" y1="68323" x2="80877" y2="68323"/>
                          <a14:backgroundMark x1="80765" y1="70186" x2="80765" y2="70186"/>
                          <a14:backgroundMark x1="80652" y1="71429" x2="80652" y2="71429"/>
                          <a14:backgroundMark x1="80202" y1="71429" x2="80202" y2="71429"/>
                          <a14:backgroundMark x1="80090" y1="71429" x2="80090" y2="71429"/>
                          <a14:backgroundMark x1="79978" y1="71429" x2="79978" y2="71429"/>
                          <a14:backgroundMark x1="79978" y1="69565" x2="79978" y2="68944"/>
                          <a14:backgroundMark x1="79978" y1="67702" x2="79978" y2="67702"/>
                          <a14:backgroundMark x1="79978" y1="65839" x2="79978" y2="65839"/>
                          <a14:backgroundMark x1="79978" y1="63975" x2="79978" y2="63975"/>
                          <a14:backgroundMark x1="79978" y1="62733" x2="79978" y2="62733"/>
                          <a14:backgroundMark x1="79978" y1="60870" x2="79978" y2="60870"/>
                          <a14:backgroundMark x1="80090" y1="60248" x2="80090" y2="60248"/>
                          <a14:backgroundMark x1="80765" y1="60248" x2="80765" y2="60248"/>
                          <a14:backgroundMark x1="81102" y1="59006" x2="81102" y2="59006"/>
                          <a14:backgroundMark x1="80877" y1="54037" x2="80652" y2="52795"/>
                          <a14:backgroundMark x1="80202" y1="50311" x2="80202" y2="50311"/>
                          <a14:backgroundMark x1="80315" y1="48447" x2="80315" y2="48447"/>
                          <a14:backgroundMark x1="81102" y1="45342" x2="81102" y2="45342"/>
                          <a14:backgroundMark x1="81102" y1="42857" x2="81102" y2="42857"/>
                          <a14:backgroundMark x1="80427" y1="42236" x2="80427" y2="42236"/>
                          <a14:backgroundMark x1="80990" y1="42236" x2="80990" y2="42236"/>
                          <a14:backgroundMark x1="80765" y1="43478" x2="80765" y2="43478"/>
                          <a14:backgroundMark x1="80877" y1="40373" x2="80877" y2="40373"/>
                          <a14:backgroundMark x1="80990" y1="36646" x2="80990" y2="36646"/>
                          <a14:backgroundMark x1="80990" y1="35404" x2="80990" y2="35404"/>
                          <a14:backgroundMark x1="80990" y1="34783" x2="80990" y2="34783"/>
                          <a14:backgroundMark x1="80990" y1="29193" x2="80877" y2="28571"/>
                          <a14:backgroundMark x1="80765" y1="26708" x2="80765" y2="26708"/>
                          <a14:backgroundMark x1="80315" y1="25466" x2="80315" y2="25466"/>
                          <a14:backgroundMark x1="80202" y1="25466" x2="80202" y2="25466"/>
                          <a14:backgroundMark x1="79978" y1="22360" x2="79978" y2="22360"/>
                          <a14:backgroundMark x1="79978" y1="19876" x2="79978" y2="19876"/>
                          <a14:backgroundMark x1="80315" y1="19255" x2="80427" y2="19255"/>
                          <a14:backgroundMark x1="81215" y1="20497" x2="81215" y2="20497"/>
                          <a14:backgroundMark x1="81440" y1="21739" x2="81440" y2="21739"/>
                          <a14:backgroundMark x1="81440" y1="22360" x2="81440" y2="22360"/>
                          <a14:backgroundMark x1="81552" y1="16770" x2="81552" y2="16149"/>
                          <a14:backgroundMark x1="81665" y1="13665" x2="81665" y2="13665"/>
                          <a14:backgroundMark x1="81552" y1="11180" x2="81552" y2="11180"/>
                          <a14:backgroundMark x1="81777" y1="8696" x2="81777" y2="8696"/>
                          <a14:backgroundMark x1="81777" y1="7453" x2="81777" y2="7453"/>
                          <a14:backgroundMark x1="81440" y1="6211" x2="81440" y2="6211"/>
                          <a14:backgroundMark x1="80990" y1="5590" x2="80990" y2="5590"/>
                          <a14:backgroundMark x1="80427" y1="5590" x2="80427" y2="5590"/>
                          <a14:backgroundMark x1="80202" y1="5590" x2="80202" y2="5590"/>
                          <a14:backgroundMark x1="79865" y1="6832" x2="79865" y2="6832"/>
                          <a14:backgroundMark x1="79865" y1="8696" x2="79865" y2="8696"/>
                          <a14:backgroundMark x1="79865" y1="10559" x2="79865" y2="11180"/>
                          <a14:backgroundMark x1="79978" y1="14286" x2="79978" y2="14286"/>
                          <a14:backgroundMark x1="79978" y1="17391" x2="80090" y2="18012"/>
                          <a14:backgroundMark x1="80090" y1="20497" x2="80090" y2="20497"/>
                          <a14:backgroundMark x1="79978" y1="23602" x2="79978" y2="24845"/>
                          <a14:backgroundMark x1="79978" y1="26087" x2="79978" y2="27329"/>
                          <a14:backgroundMark x1="79865" y1="29814" x2="79865" y2="29814"/>
                          <a14:backgroundMark x1="80090" y1="33540" x2="80090" y2="33540"/>
                          <a14:backgroundMark x1="79978" y1="36646" x2="79978" y2="36646"/>
                          <a14:backgroundMark x1="79865" y1="40373" x2="79978" y2="40994"/>
                          <a14:backgroundMark x1="79865" y1="43478" x2="79865" y2="43478"/>
                          <a14:backgroundMark x1="79753" y1="47205" x2="79753" y2="47205"/>
                          <a14:backgroundMark x1="79865" y1="49689" x2="79865" y2="50311"/>
                          <a14:backgroundMark x1="80090" y1="53416" x2="80090" y2="53416"/>
                          <a14:backgroundMark x1="80090" y1="53416" x2="80202" y2="54037"/>
                          <a14:backgroundMark x1="80202" y1="54658" x2="80202" y2="54658"/>
                          <a14:backgroundMark x1="81102" y1="51553" x2="81102" y2="51553"/>
                          <a14:backgroundMark x1="80990" y1="50932" x2="80990" y2="50932"/>
                          <a14:backgroundMark x1="80877" y1="49689" x2="80990" y2="49068"/>
                          <a14:backgroundMark x1="80990" y1="49068" x2="80990" y2="49068"/>
                          <a14:backgroundMark x1="81440" y1="60870" x2="81440" y2="60870"/>
                          <a14:backgroundMark x1="81440" y1="64596" x2="81440" y2="64596"/>
                          <a14:backgroundMark x1="81327" y1="62112" x2="81327" y2="62112"/>
                          <a14:backgroundMark x1="81327" y1="63975" x2="81327" y2="63975"/>
                          <a14:backgroundMark x1="79640" y1="21739" x2="79640" y2="21118"/>
                          <a14:backgroundMark x1="79528" y1="18634" x2="79528" y2="18634"/>
                          <a14:backgroundMark x1="79528" y1="15528" x2="79528" y2="14286"/>
                          <a14:backgroundMark x1="79640" y1="11801" x2="79640" y2="11801"/>
                          <a14:backgroundMark x1="79528" y1="3727" x2="79528" y2="3727"/>
                          <a14:backgroundMark x1="82340" y1="3106" x2="82340" y2="3106"/>
                          <a14:backgroundMark x1="82902" y1="1863" x2="82902" y2="1863"/>
                          <a14:backgroundMark x1="82115" y1="29193" x2="82115" y2="29193"/>
                          <a14:backgroundMark x1="82115" y1="14286" x2="82115" y2="14286"/>
                          <a14:backgroundMark x1="82227" y1="8696" x2="82227" y2="8696"/>
                          <a14:backgroundMark x1="82115" y1="5590" x2="82115" y2="5590"/>
                          <a14:backgroundMark x1="82227" y1="4348" x2="82227" y2="4348"/>
                          <a14:backgroundMark x1="82115" y1="80745" x2="82115" y2="80745"/>
                          <a14:backgroundMark x1="82115" y1="78882" x2="82115" y2="77640"/>
                          <a14:backgroundMark x1="82002" y1="76398" x2="82002" y2="76398"/>
                          <a14:backgroundMark x1="82115" y1="73292" x2="82115" y2="73292"/>
                          <a14:backgroundMark x1="82115" y1="70186" x2="82115" y2="70186"/>
                          <a14:backgroundMark x1="82115" y1="68323" x2="82115" y2="68323"/>
                          <a14:backgroundMark x1="82227" y1="71429" x2="82227" y2="71429"/>
                          <a14:backgroundMark x1="82677" y1="97516" x2="82677" y2="97516"/>
                          <a14:backgroundMark x1="82340" y1="96273" x2="82340" y2="96273"/>
                          <a14:backgroundMark x1="82227" y1="92547" x2="82227" y2="92547"/>
                          <a14:backgroundMark x1="82227" y1="88820" x2="82227" y2="88820"/>
                          <a14:backgroundMark x1="79528" y1="87578" x2="79528" y2="87578"/>
                          <a14:backgroundMark x1="79528" y1="86335" x2="79528" y2="86335"/>
                          <a14:backgroundMark x1="79528" y1="72050" x2="79528" y2="72050"/>
                          <a14:backgroundMark x1="79753" y1="67081" x2="79753" y2="67081"/>
                          <a14:backgroundMark x1="79528" y1="41615" x2="79528" y2="41615"/>
                          <a14:backgroundMark x1="79528" y1="40373" x2="79528" y2="40373"/>
                          <a14:backgroundMark x1="79528" y1="38509" x2="79528" y2="38509"/>
                          <a14:backgroundMark x1="79528" y1="36646" x2="79528" y2="36646"/>
                          <a14:backgroundMark x1="79528" y1="33540" x2="79528" y2="33540"/>
                          <a14:backgroundMark x1="79528" y1="31677" x2="79528" y2="31677"/>
                          <a14:backgroundMark x1="79528" y1="29193" x2="79528" y2="29193"/>
                          <a14:backgroundMark x1="79528" y1="23602" x2="79528" y2="23602"/>
                          <a14:backgroundMark x1="79528" y1="22981" x2="79528" y2="22981"/>
                          <a14:backgroundMark x1="79528" y1="21739" x2="79528" y2="21739"/>
                          <a14:backgroundMark x1="79528" y1="16149" x2="79528" y2="16149"/>
                          <a14:backgroundMark x1="79528" y1="13043" x2="79528" y2="13043"/>
                          <a14:backgroundMark x1="79528" y1="10559" x2="79528" y2="10559"/>
                          <a14:backgroundMark x1="79528" y1="8696" x2="79528" y2="8696"/>
                          <a14:backgroundMark x1="79528" y1="60870" x2="79528" y2="60870"/>
                          <a14:backgroundMark x1="79640" y1="62733" x2="79640" y2="62733"/>
                          <a14:backgroundMark x1="79528" y1="68323" x2="79528" y2="68323"/>
                          <a14:backgroundMark x1="79528" y1="75155" x2="79528" y2="75776"/>
                          <a14:backgroundMark x1="79528" y1="78882" x2="79528" y2="78882"/>
                          <a14:backgroundMark x1="79528" y1="81366" x2="79528" y2="81366"/>
                          <a14:backgroundMark x1="79528" y1="80745" x2="79528" y2="80745"/>
                          <a14:backgroundMark x1="79528" y1="90683" x2="79528" y2="90683"/>
                          <a14:backgroundMark x1="83690" y1="1242" x2="83690" y2="1242"/>
                          <a14:backgroundMark x1="83015" y1="621" x2="83015" y2="621"/>
                          <a14:backgroundMark x1="84364" y1="621" x2="84364" y2="621"/>
                          <a14:backgroundMark x1="84814" y1="621" x2="84814" y2="621"/>
                          <a14:backgroundMark x1="85039" y1="621" x2="85039" y2="621"/>
                          <a14:backgroundMark x1="85377" y1="621" x2="85377" y2="621"/>
                          <a14:backgroundMark x1="85714" y1="1242" x2="85827" y2="1242"/>
                          <a14:backgroundMark x1="85939" y1="621" x2="85939" y2="621"/>
                          <a14:backgroundMark x1="86277" y1="621" x2="86277" y2="621"/>
                          <a14:backgroundMark x1="86502" y1="621" x2="86502" y2="621"/>
                          <a14:backgroundMark x1="86839" y1="621" x2="86839" y2="621"/>
                          <a14:backgroundMark x1="86952" y1="621" x2="86952" y2="621"/>
                          <a14:backgroundMark x1="84364" y1="1242" x2="84364" y2="1242"/>
                          <a14:backgroundMark x1="80202" y1="621" x2="80202" y2="621"/>
                          <a14:backgroundMark x1="79753" y1="621" x2="79753" y2="621"/>
                          <a14:backgroundMark x1="80202" y1="1242" x2="80202" y2="1242"/>
                          <a14:backgroundMark x1="79528" y1="1242" x2="79528" y2="1242"/>
                          <a14:backgroundMark x1="79303" y1="1242" x2="79303" y2="1242"/>
                          <a14:backgroundMark x1="79978" y1="621" x2="80090" y2="621"/>
                          <a14:backgroundMark x1="80652" y1="1242" x2="80652" y2="1242"/>
                          <a14:backgroundMark x1="80990" y1="1242" x2="80990" y2="1242"/>
                          <a14:backgroundMark x1="81440" y1="1242" x2="81440" y2="1242"/>
                          <a14:backgroundMark x1="81665" y1="1242" x2="81665" y2="1242"/>
                          <a14:backgroundMark x1="82002" y1="1242" x2="82002" y2="1242"/>
                          <a14:backgroundMark x1="82115" y1="621" x2="82115" y2="621"/>
                          <a14:backgroundMark x1="81777" y1="1242" x2="81777" y2="1242"/>
                          <a14:backgroundMark x1="81777" y1="1863" x2="81777" y2="1863"/>
                          <a14:backgroundMark x1="81102" y1="3727" x2="81102" y2="3727"/>
                          <a14:backgroundMark x1="80540" y1="3727" x2="80540" y2="3727"/>
                          <a14:backgroundMark x1="80090" y1="3727" x2="80090" y2="3727"/>
                          <a14:backgroundMark x1="82790" y1="3106" x2="82790" y2="3106"/>
                          <a14:backgroundMark x1="83015" y1="1863" x2="83015" y2="1863"/>
                          <a14:backgroundMark x1="83015" y1="1242" x2="83015" y2="1242"/>
                          <a14:backgroundMark x1="83240" y1="1863" x2="83240" y2="1863"/>
                          <a14:backgroundMark x1="83577" y1="1863" x2="83577" y2="1863"/>
                          <a14:backgroundMark x1="83802" y1="1863" x2="83802" y2="1863"/>
                          <a14:backgroundMark x1="78628" y1="1863" x2="78628" y2="1863"/>
                          <a14:backgroundMark x1="78628" y1="1863" x2="78628" y2="1863"/>
                          <a14:backgroundMark x1="79528" y1="77640" x2="79528" y2="77640"/>
                          <a14:backgroundMark x1="79528" y1="47826" x2="79528" y2="47826"/>
                          <a14:backgroundMark x1="79528" y1="59627" x2="79528" y2="59627"/>
                          <a14:backgroundMark x1="79528" y1="84472" x2="79528" y2="84472"/>
                          <a14:backgroundMark x1="79528" y1="39130" x2="79528" y2="39130"/>
                          <a14:backgroundMark x1="79528" y1="16770" x2="79528" y2="16770"/>
                          <a14:backgroundMark x1="79528" y1="18012" x2="79528" y2="18012"/>
                          <a14:backgroundMark x1="79528" y1="7453" x2="79528" y2="7453"/>
                          <a14:backgroundMark x1="79528" y1="44720" x2="79528" y2="44720"/>
                          <a14:backgroundMark x1="79528" y1="49068" x2="79528" y2="49068"/>
                          <a14:backgroundMark x1="79528" y1="27329" x2="79528" y2="27329"/>
                          <a14:backgroundMark x1="79528" y1="27950" x2="79528" y2="27950"/>
                          <a14:backgroundMark x1="79528" y1="25466" x2="79528" y2="254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t="-811" b="1299"/>
            <a:stretch/>
          </p:blipFill>
          <p:spPr bwMode="auto">
            <a:xfrm>
              <a:off x="2500298" y="1494231"/>
              <a:ext cx="6500826" cy="148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3857620" y="3142410"/>
              <a:ext cx="3876203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SAFE-O-TRONIC</a:t>
              </a:r>
              <a:r>
                <a:rPr lang="de-DE" baseline="30000" dirty="0">
                  <a:solidFill>
                    <a:schemeClr val="bg1"/>
                  </a:solidFill>
                </a:rPr>
                <a:t>® </a:t>
              </a:r>
              <a:r>
                <a:rPr lang="de-DE" i="1" dirty="0">
                  <a:solidFill>
                    <a:schemeClr val="bg1"/>
                  </a:solidFill>
                </a:rPr>
                <a:t>access</a:t>
              </a:r>
            </a:p>
          </p:txBody>
        </p:sp>
      </p:grp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0" y="100010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400" kern="0" dirty="0" err="1"/>
              <a:t>Système</a:t>
            </a:r>
            <a:r>
              <a:rPr lang="de-DE" sz="2400" kern="0" dirty="0"/>
              <a:t> de </a:t>
            </a:r>
            <a:r>
              <a:rPr lang="de-DE" sz="2400" kern="0" dirty="0" err="1"/>
              <a:t>verrouillage</a:t>
            </a:r>
            <a:r>
              <a:rPr lang="de-DE" sz="2400" kern="0" dirty="0"/>
              <a:t> </a:t>
            </a:r>
            <a:r>
              <a:rPr lang="de-DE" sz="2400" kern="0" dirty="0" err="1"/>
              <a:t>pour</a:t>
            </a:r>
            <a:r>
              <a:rPr lang="de-DE" sz="2400" kern="0" dirty="0"/>
              <a:t> </a:t>
            </a:r>
            <a:r>
              <a:rPr lang="de-DE" sz="2400" kern="0" dirty="0" err="1"/>
              <a:t>portes</a:t>
            </a:r>
            <a:r>
              <a:rPr lang="de-DE" sz="2400" kern="0" dirty="0"/>
              <a:t> et </a:t>
            </a:r>
            <a:r>
              <a:rPr lang="de-DE" sz="2400" kern="0" dirty="0" err="1"/>
              <a:t>meubles</a:t>
            </a:r>
            <a:endParaRPr lang="de-DE" sz="2400" kern="0" dirty="0"/>
          </a:p>
        </p:txBody>
      </p:sp>
      <p:pic>
        <p:nvPicPr>
          <p:cNvPr id="11" name="Image 8" descr="cid:image007.png@01D2B908.7C9C4A20"/>
          <p:cNvPicPr>
            <a:picLocks noChangeAspect="1" noChangeArrowheads="1"/>
          </p:cNvPicPr>
          <p:nvPr/>
        </p:nvPicPr>
        <p:blipFill>
          <a:blip r:embed="rId6"/>
          <a:srcRect l="75095" r="2090" b="33334"/>
          <a:stretch>
            <a:fillRect/>
          </a:stretch>
        </p:blipFill>
        <p:spPr bwMode="auto">
          <a:xfrm>
            <a:off x="-71470" y="1643050"/>
            <a:ext cx="257176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feld 17"/>
          <p:cNvSpPr txBox="1"/>
          <p:nvPr/>
        </p:nvSpPr>
        <p:spPr>
          <a:xfrm>
            <a:off x="142844" y="357187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LSW SERRURES CONNECTEES SANS FIL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2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/>
          <a:srcRect t="43362"/>
          <a:stretch>
            <a:fillRect/>
          </a:stretch>
        </p:blipFill>
        <p:spPr bwMode="auto">
          <a:xfrm>
            <a:off x="250825" y="4005263"/>
            <a:ext cx="7429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1841500"/>
            <a:ext cx="9144000" cy="5016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323850" y="2420938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     </a:t>
            </a:r>
            <a:endParaRPr lang="de-DE" altLang="fr-FR">
              <a:solidFill>
                <a:schemeClr val="bg1"/>
              </a:solidFill>
            </a:endParaRPr>
          </a:p>
        </p:txBody>
      </p:sp>
      <p:pic>
        <p:nvPicPr>
          <p:cNvPr id="14346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3"/>
            <a:ext cx="37159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72034" y="1000108"/>
            <a:ext cx="3643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HOTEL MOLITOR  5*   75016                            </a:t>
            </a:r>
            <a:br>
              <a:rPr lang="fr-FR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160 serrures casiers LS 100</a:t>
            </a:r>
            <a:endParaRPr lang="de-DE" altLang="fr-FR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pic>
        <p:nvPicPr>
          <p:cNvPr id="18" name="Picture 7" descr="Logo zum Freistellen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autCardsystem"/>
          <p:cNvPicPr>
            <a:picLocks noChangeAspect="1" noChangeArrowheads="1"/>
          </p:cNvPicPr>
          <p:nvPr/>
        </p:nvPicPr>
        <p:blipFill>
          <a:blip r:embed="rId6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age 1"/>
          <p:cNvPicPr>
            <a:picLocks noChangeAspect="1"/>
          </p:cNvPicPr>
          <p:nvPr/>
        </p:nvPicPr>
        <p:blipFill>
          <a:blip r:embed="rId7" cstate="print"/>
          <a:srcRect r="11531"/>
          <a:stretch>
            <a:fillRect/>
          </a:stretch>
        </p:blipFill>
        <p:spPr bwMode="auto">
          <a:xfrm>
            <a:off x="3842372" y="2428868"/>
            <a:ext cx="5284165" cy="447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14346" y="878888"/>
            <a:ext cx="4857784" cy="364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58324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800" baseline="30000" dirty="0">
              <a:solidFill>
                <a:srgbClr val="96969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aseline="30000" dirty="0">
                <a:solidFill>
                  <a:srgbClr val="969696"/>
                </a:solidFill>
                <a:latin typeface="Arial" charset="0"/>
                <a:cs typeface="Arial" charset="0"/>
              </a:rPr>
              <a:t> 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969696"/>
                </a:solidFill>
                <a:latin typeface="+mj-lt"/>
                <a:cs typeface="Arial" charset="0"/>
              </a:rPr>
              <a:t>            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              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 t="43362"/>
          <a:stretch>
            <a:fillRect/>
          </a:stretch>
        </p:blipFill>
        <p:spPr bwMode="auto">
          <a:xfrm>
            <a:off x="250825" y="4005263"/>
            <a:ext cx="7429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-20638" y="1771650"/>
            <a:ext cx="9144001" cy="5016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23850" y="1941513"/>
            <a:ext cx="84963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i="1">
                <a:solidFill>
                  <a:schemeClr val="bg1"/>
                </a:solidFill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de-DE" altLang="fr-FR">
              <a:solidFill>
                <a:schemeClr val="bg1"/>
              </a:solidFill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143482" y="201613"/>
            <a:ext cx="314339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sz="1600" b="1">
                <a:solidFill>
                  <a:schemeClr val="bg1"/>
                </a:solidFill>
              </a:rPr>
              <a:t>SPA  VILLA THALGO Paris 16 </a:t>
            </a:r>
            <a:br>
              <a:rPr lang="de-DE" altLang="fr-FR" sz="1600" b="1">
                <a:solidFill>
                  <a:schemeClr val="bg1"/>
                </a:solidFill>
              </a:rPr>
            </a:br>
            <a:r>
              <a:rPr lang="fr-FR" altLang="fr-FR" sz="1600" b="1">
                <a:solidFill>
                  <a:schemeClr val="bg1"/>
                </a:solidFill>
              </a:rPr>
              <a:t> 78 serrures casiers LS200 </a:t>
            </a:r>
            <a:endParaRPr lang="de-DE" altLang="fr-FR" sz="1600" b="1">
              <a:solidFill>
                <a:schemeClr val="bg1"/>
              </a:solidFill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-36513" y="1941513"/>
            <a:ext cx="915352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                                                                                                   </a:t>
            </a:r>
            <a:endParaRPr lang="de-DE" altLang="fr-FR">
              <a:solidFill>
                <a:schemeClr val="bg1"/>
              </a:solidFill>
            </a:endParaRPr>
          </a:p>
        </p:txBody>
      </p:sp>
      <p:pic>
        <p:nvPicPr>
          <p:cNvPr id="15369" name="Imag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88" y="2355850"/>
            <a:ext cx="44545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Imag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6600" y="3603625"/>
            <a:ext cx="41370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Imag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8" y="2479675"/>
            <a:ext cx="32321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Image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928670"/>
            <a:ext cx="5000628" cy="33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Logo zum Freistellen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autCardsystem"/>
          <p:cNvPicPr>
            <a:picLocks noChangeAspect="1" noChangeArrowheads="1"/>
          </p:cNvPicPr>
          <p:nvPr/>
        </p:nvPicPr>
        <p:blipFill>
          <a:blip r:embed="rId9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072066" y="928670"/>
            <a:ext cx="35718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SPA  VILLA THALGO</a:t>
            </a:r>
            <a:b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PARIS 16 </a:t>
            </a:r>
            <a:b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78 serrures casiers LS200 </a:t>
            </a:r>
            <a:endParaRPr lang="de-DE" altLang="fr-FR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58324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800" baseline="30000" dirty="0">
              <a:solidFill>
                <a:srgbClr val="96969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aseline="30000" dirty="0">
                <a:solidFill>
                  <a:srgbClr val="969696"/>
                </a:solidFill>
                <a:latin typeface="Arial" charset="0"/>
                <a:cs typeface="Arial" charset="0"/>
              </a:rPr>
              <a:t> 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969696"/>
                </a:solidFill>
                <a:latin typeface="+mj-lt"/>
                <a:cs typeface="Arial" charset="0"/>
              </a:rPr>
              <a:t>            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              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/>
          <a:srcRect t="43362"/>
          <a:stretch>
            <a:fillRect/>
          </a:stretch>
        </p:blipFill>
        <p:spPr bwMode="auto">
          <a:xfrm>
            <a:off x="250825" y="4005263"/>
            <a:ext cx="7429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-20638" y="1771650"/>
            <a:ext cx="9164638" cy="5086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23850" y="1941513"/>
            <a:ext cx="84963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i="1">
                <a:solidFill>
                  <a:schemeClr val="bg1"/>
                </a:solidFill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de-DE" altLang="fr-FR">
              <a:solidFill>
                <a:schemeClr val="bg1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5000628" y="928670"/>
            <a:ext cx="4294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HOTEL DU COLLECTIONNEUR  5*   75008</a:t>
            </a:r>
            <a:b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serrures casiers LS100 du SPA</a:t>
            </a:r>
            <a: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-36513" y="1941513"/>
            <a:ext cx="885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                                                                                  </a:t>
            </a:r>
            <a:endParaRPr lang="de-DE" altLang="fr-FR">
              <a:solidFill>
                <a:schemeClr val="bg1"/>
              </a:solidFill>
            </a:endParaRPr>
          </a:p>
        </p:txBody>
      </p:sp>
      <p:pic>
        <p:nvPicPr>
          <p:cNvPr id="16392" name="Image 1"/>
          <p:cNvPicPr>
            <a:picLocks noChangeAspect="1"/>
          </p:cNvPicPr>
          <p:nvPr/>
        </p:nvPicPr>
        <p:blipFill>
          <a:blip r:embed="rId4"/>
          <a:srcRect b="33177"/>
          <a:stretch>
            <a:fillRect/>
          </a:stretch>
        </p:blipFill>
        <p:spPr bwMode="auto">
          <a:xfrm>
            <a:off x="-214346" y="922940"/>
            <a:ext cx="5286061" cy="264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Image 2"/>
          <p:cNvPicPr>
            <a:picLocks noChangeAspect="1"/>
          </p:cNvPicPr>
          <p:nvPr/>
        </p:nvPicPr>
        <p:blipFill>
          <a:blip r:embed="rId5"/>
          <a:srcRect t="9526"/>
          <a:stretch>
            <a:fillRect/>
          </a:stretch>
        </p:blipFill>
        <p:spPr bwMode="auto">
          <a:xfrm>
            <a:off x="0" y="3465539"/>
            <a:ext cx="5000625" cy="339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Imag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60" y="2989498"/>
            <a:ext cx="4214810" cy="28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Logo zum Freistellen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autCardsystem"/>
          <p:cNvPicPr>
            <a:picLocks noChangeAspect="1" noChangeArrowheads="1"/>
          </p:cNvPicPr>
          <p:nvPr/>
        </p:nvPicPr>
        <p:blipFill>
          <a:blip r:embed="rId8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7088" y="836613"/>
            <a:ext cx="58324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800" baseline="30000" dirty="0">
              <a:solidFill>
                <a:srgbClr val="969696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aseline="30000" dirty="0">
                <a:solidFill>
                  <a:srgbClr val="969696"/>
                </a:solidFill>
                <a:latin typeface="Arial" charset="0"/>
                <a:cs typeface="Arial" charset="0"/>
              </a:rPr>
              <a:t> 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969696"/>
                </a:solidFill>
                <a:latin typeface="+mj-lt"/>
                <a:cs typeface="Arial" charset="0"/>
              </a:rPr>
              <a:t>             </a:t>
            </a:r>
            <a:r>
              <a:rPr lang="en-US" sz="36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3600" baseline="30000" dirty="0">
                <a:solidFill>
                  <a:srgbClr val="FFFF00"/>
                </a:solidFill>
                <a:latin typeface="+mj-lt"/>
                <a:cs typeface="Arial" charset="0"/>
              </a:rPr>
              <a:t>               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/>
          <a:srcRect t="43362"/>
          <a:stretch>
            <a:fillRect/>
          </a:stretch>
        </p:blipFill>
        <p:spPr bwMode="auto">
          <a:xfrm>
            <a:off x="250825" y="4005263"/>
            <a:ext cx="74295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-20638" y="1771650"/>
            <a:ext cx="9144001" cy="5016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fr-FR" altLang="fr-FR"/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323850" y="1941513"/>
            <a:ext cx="84963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i="1">
                <a:solidFill>
                  <a:schemeClr val="bg1"/>
                </a:solidFill>
              </a:rPr>
              <a:t>         </a:t>
            </a:r>
          </a:p>
          <a:p>
            <a:pPr eaLnBrk="1" hangingPunct="1">
              <a:spcBef>
                <a:spcPct val="50000"/>
              </a:spcBef>
            </a:pPr>
            <a:endParaRPr lang="de-DE" altLang="fr-FR">
              <a:solidFill>
                <a:schemeClr val="bg1"/>
              </a:solidFill>
            </a:endParaRP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5072066" y="928670"/>
            <a:ext cx="39290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PARIS COUNTRY CLUB</a:t>
            </a:r>
            <a:b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92563-RUEIL MALMAISON</a:t>
            </a:r>
            <a:br>
              <a:rPr lang="de-DE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serrures casiers LS 100</a:t>
            </a:r>
            <a:endParaRPr lang="de-DE" altLang="fr-FR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Imag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784351"/>
            <a:ext cx="3057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Espace réservé du contenu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835275"/>
            <a:ext cx="66770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 descr="Afficher l'image d'orig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7" y="1071546"/>
            <a:ext cx="4429156" cy="18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Imag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275" y="3155950"/>
            <a:ext cx="2843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Imag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763" y="5013325"/>
            <a:ext cx="2844801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79512" y="38724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2800" kern="0" dirty="0" err="1"/>
              <a:t>Parmi</a:t>
            </a:r>
            <a:r>
              <a:rPr lang="de-DE" sz="2800" kern="0" dirty="0"/>
              <a:t> nos </a:t>
            </a:r>
            <a:r>
              <a:rPr lang="de-DE" sz="2800" kern="0" dirty="0" err="1"/>
              <a:t>clients</a:t>
            </a:r>
            <a:r>
              <a:rPr lang="de-DE" sz="2800" kern="0" dirty="0"/>
              <a:t>, </a:t>
            </a:r>
            <a:r>
              <a:rPr lang="de-DE" sz="2800" kern="0" dirty="0" err="1"/>
              <a:t>nous</a:t>
            </a:r>
            <a:r>
              <a:rPr lang="de-DE" sz="2800" kern="0" dirty="0"/>
              <a:t> </a:t>
            </a:r>
            <a:r>
              <a:rPr lang="de-DE" sz="2800" kern="0" dirty="0" err="1"/>
              <a:t>comptons</a:t>
            </a:r>
            <a:r>
              <a:rPr lang="de-DE" sz="2800" kern="0" dirty="0"/>
              <a:t>…</a:t>
            </a:r>
          </a:p>
        </p:txBody>
      </p:sp>
      <p:pic>
        <p:nvPicPr>
          <p:cNvPr id="16" name="Picture 7" descr="Logo zum Freistellen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0"/>
            <a:ext cx="957262" cy="9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autCardsystem"/>
          <p:cNvPicPr>
            <a:picLocks noChangeAspect="1" noChangeArrowheads="1"/>
          </p:cNvPicPr>
          <p:nvPr/>
        </p:nvPicPr>
        <p:blipFill>
          <a:blip r:embed="rId10"/>
          <a:srcRect l="44606" t="17697" r="46338" b="45953"/>
          <a:stretch>
            <a:fillRect/>
          </a:stretch>
        </p:blipFill>
        <p:spPr bwMode="auto">
          <a:xfrm>
            <a:off x="6858016" y="71414"/>
            <a:ext cx="1000132" cy="79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400</Words>
  <Application>Microsoft Office PowerPoint</Application>
  <PresentationFormat>Affichage à l'écran (4:3)</PresentationFormat>
  <Paragraphs>157</Paragraphs>
  <Slides>20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Frutiger 55</vt:lpstr>
      <vt:lpstr>Frutiger-Roman</vt:lpstr>
      <vt:lpstr>Times New Roman</vt:lpstr>
      <vt:lpstr>2_Standarddesign</vt:lpstr>
      <vt:lpstr>Larissa</vt:lpstr>
      <vt:lpstr>2_Larissa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Schulte-Schlagbaum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Koch</dc:creator>
  <cp:lastModifiedBy>LAFAY</cp:lastModifiedBy>
  <cp:revision>628</cp:revision>
  <cp:lastPrinted>2015-11-30T16:13:59Z</cp:lastPrinted>
  <dcterms:created xsi:type="dcterms:W3CDTF">2010-07-13T13:51:47Z</dcterms:created>
  <dcterms:modified xsi:type="dcterms:W3CDTF">2017-05-23T18:33:47Z</dcterms:modified>
</cp:coreProperties>
</file>