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68" r:id="rId4"/>
    <p:sldId id="258" r:id="rId5"/>
    <p:sldId id="259" r:id="rId6"/>
    <p:sldId id="260" r:id="rId7"/>
    <p:sldId id="261" r:id="rId8"/>
    <p:sldId id="262" r:id="rId9"/>
    <p:sldId id="263" r:id="rId10"/>
    <p:sldId id="264" r:id="rId11"/>
    <p:sldId id="26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FE4D0-3FC2-4D88-B8EB-25210BFC0999}" type="datetimeFigureOut">
              <a:rPr lang="fr-FR" smtClean="0"/>
              <a:t>01/02/2019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0A8FE-69AB-4E50-9CD9-B863E3C1C691}" type="slidenum">
              <a:rPr lang="fr-FR" smtClean="0"/>
              <a:t>‹N°›</a:t>
            </a:fld>
            <a:endParaRPr lang="fr-FR"/>
          </a:p>
        </p:txBody>
      </p:sp>
    </p:spTree>
    <p:extLst>
      <p:ext uri="{BB962C8B-B14F-4D97-AF65-F5344CB8AC3E}">
        <p14:creationId xmlns:p14="http://schemas.microsoft.com/office/powerpoint/2010/main" val="3869175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D49025-528C-4112-A2B7-B34322F6A640}" type="datetime1">
              <a:rPr lang="en-US" smtClean="0"/>
              <a:t>2/1/2019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E5C546D-244E-47B4-8DA3-B4B018619A65}" type="datetime1">
              <a:rPr lang="en-US" smtClean="0"/>
              <a:t>2/1/2019</a:t>
            </a:fld>
            <a:endParaRPr lang="en-US" dirty="0"/>
          </a:p>
        </p:txBody>
      </p:sp>
      <p:sp>
        <p:nvSpPr>
          <p:cNvPr id="6" name="Footer Placeholder 5"/>
          <p:cNvSpPr>
            <a:spLocks noGrp="1"/>
          </p:cNvSpPr>
          <p:nvPr>
            <p:ph type="ftr" sz="quarter" idx="11"/>
          </p:nvPr>
        </p:nvSpPr>
        <p:spPr/>
        <p:txBody>
          <a:bodyPr/>
          <a:lstStyle/>
          <a:p>
            <a:r>
              <a:rPr lang="fr-FR"/>
              <a:t>COMITE RH DU CLUB DES DIRIGEANTS DE L'HOTELLERIE ET DE PRESTIGE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22E332AE-B5F0-48E0-AA44-D02F67B76864}"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17924C8-0E95-4858-B8F7-D5BAB4776E39}"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2D58346-4822-46C3-B134-612E685F3175}"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BFE6798-7DEA-4662-84DC-E1DBDA8E2344}"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263F6A5-6246-41B1-90B2-25C498D02CE7}"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99587C-E476-4EB0-AC09-A460DAE72D68}"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DF1C60C-01BC-4A98-A2E3-A4552CDA2871}"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6670CFB-CDDB-48D5-A0F5-D2526D563B2E}"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A54A770-9134-4091-AD3D-2EAD5B08E189}" type="datetime1">
              <a:rPr lang="en-US" smtClean="0"/>
              <a:t>2/1/2019</a:t>
            </a:fld>
            <a:endParaRPr lang="en-US" dirty="0"/>
          </a:p>
        </p:txBody>
      </p:sp>
      <p:sp>
        <p:nvSpPr>
          <p:cNvPr id="5" name="Footer Placeholder 4"/>
          <p:cNvSpPr>
            <a:spLocks noGrp="1"/>
          </p:cNvSpPr>
          <p:nvPr>
            <p:ph type="ftr" sz="quarter" idx="11"/>
          </p:nvPr>
        </p:nvSpPr>
        <p:spPr/>
        <p:txBody>
          <a:bodyPr/>
          <a:lstStyle/>
          <a:p>
            <a:r>
              <a:rPr lang="fr-FR"/>
              <a:t>COMITE RH DU CLUB DES DIRIGEANTS DE L'HOTELLERIE ET DE PRESTIGE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6A94BA2-1435-40A4-9C6E-748ADC47BD53}" type="datetime1">
              <a:rPr lang="en-US" smtClean="0"/>
              <a:t>2/1/2019</a:t>
            </a:fld>
            <a:endParaRPr lang="en-US" dirty="0"/>
          </a:p>
        </p:txBody>
      </p:sp>
      <p:sp>
        <p:nvSpPr>
          <p:cNvPr id="6" name="Footer Placeholder 5"/>
          <p:cNvSpPr>
            <a:spLocks noGrp="1"/>
          </p:cNvSpPr>
          <p:nvPr>
            <p:ph type="ftr" sz="quarter" idx="11"/>
          </p:nvPr>
        </p:nvSpPr>
        <p:spPr/>
        <p:txBody>
          <a:bodyPr/>
          <a:lstStyle/>
          <a:p>
            <a:r>
              <a:rPr lang="fr-FR"/>
              <a:t>COMITE RH DU CLUB DES DIRIGEANTS DE L'HOTELLERIE ET DE PRESTIGE</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B1AD463-B29A-476C-AC3A-3ED143A1120C}" type="datetime1">
              <a:rPr lang="en-US" smtClean="0"/>
              <a:t>2/1/2019</a:t>
            </a:fld>
            <a:endParaRPr lang="en-US" dirty="0"/>
          </a:p>
        </p:txBody>
      </p:sp>
      <p:sp>
        <p:nvSpPr>
          <p:cNvPr id="8" name="Footer Placeholder 7"/>
          <p:cNvSpPr>
            <a:spLocks noGrp="1"/>
          </p:cNvSpPr>
          <p:nvPr>
            <p:ph type="ftr" sz="quarter" idx="11"/>
          </p:nvPr>
        </p:nvSpPr>
        <p:spPr/>
        <p:txBody>
          <a:bodyPr/>
          <a:lstStyle/>
          <a:p>
            <a:r>
              <a:rPr lang="fr-FR"/>
              <a:t>COMITE RH DU CLUB DES DIRIGEANTS DE L'HOTELLERIE ET DE PRESTIGE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1D5456F-B844-4F95-ABEC-FD44B31CA7D8}" type="datetime1">
              <a:rPr lang="en-US" smtClean="0"/>
              <a:t>2/1/2019</a:t>
            </a:fld>
            <a:endParaRPr lang="en-US" dirty="0"/>
          </a:p>
        </p:txBody>
      </p:sp>
      <p:sp>
        <p:nvSpPr>
          <p:cNvPr id="4" name="Footer Placeholder 3"/>
          <p:cNvSpPr>
            <a:spLocks noGrp="1"/>
          </p:cNvSpPr>
          <p:nvPr>
            <p:ph type="ftr" sz="quarter" idx="11"/>
          </p:nvPr>
        </p:nvSpPr>
        <p:spPr/>
        <p:txBody>
          <a:bodyPr/>
          <a:lstStyle/>
          <a:p>
            <a:r>
              <a:rPr lang="fr-FR"/>
              <a:t>COMITE RH DU CLUB DES DIRIGEANTS DE L'HOTELLERIE ET DE PRESTIGE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A17D6-BCC4-4EC7-B6C2-35982803D537}" type="datetime1">
              <a:rPr lang="en-US" smtClean="0"/>
              <a:t>2/1/2019</a:t>
            </a:fld>
            <a:endParaRPr lang="en-US" dirty="0"/>
          </a:p>
        </p:txBody>
      </p:sp>
      <p:sp>
        <p:nvSpPr>
          <p:cNvPr id="3" name="Footer Placeholder 2"/>
          <p:cNvSpPr>
            <a:spLocks noGrp="1"/>
          </p:cNvSpPr>
          <p:nvPr>
            <p:ph type="ftr" sz="quarter" idx="11"/>
          </p:nvPr>
        </p:nvSpPr>
        <p:spPr/>
        <p:txBody>
          <a:bodyPr/>
          <a:lstStyle/>
          <a:p>
            <a:r>
              <a:rPr lang="fr-FR"/>
              <a:t>COMITE RH DU CLUB DES DIRIGEANTS DE L'HOTELLERIE ET DE PRESTIGE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19BC516-76AD-4218-8657-96174EFAE8A3}" type="datetime1">
              <a:rPr lang="en-US" smtClean="0"/>
              <a:t>2/1/2019</a:t>
            </a:fld>
            <a:endParaRPr lang="en-US" dirty="0"/>
          </a:p>
        </p:txBody>
      </p:sp>
      <p:sp>
        <p:nvSpPr>
          <p:cNvPr id="6" name="Footer Placeholder 5"/>
          <p:cNvSpPr>
            <a:spLocks noGrp="1"/>
          </p:cNvSpPr>
          <p:nvPr>
            <p:ph type="ftr" sz="quarter" idx="11"/>
          </p:nvPr>
        </p:nvSpPr>
        <p:spPr/>
        <p:txBody>
          <a:bodyPr/>
          <a:lstStyle/>
          <a:p>
            <a:r>
              <a:rPr lang="fr-FR"/>
              <a:t>COMITE RH DU CLUB DES DIRIGEANTS DE L'HOTELLERIE ET DE PRESTIGE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A303025B-B82B-4EC9-808B-D887FD8840D9}" type="datetime1">
              <a:rPr lang="en-US" smtClean="0"/>
              <a:t>2/1/2019</a:t>
            </a:fld>
            <a:endParaRPr lang="en-US" dirty="0"/>
          </a:p>
        </p:txBody>
      </p:sp>
      <p:sp>
        <p:nvSpPr>
          <p:cNvPr id="6" name="Footer Placeholder 5"/>
          <p:cNvSpPr>
            <a:spLocks noGrp="1"/>
          </p:cNvSpPr>
          <p:nvPr>
            <p:ph type="ftr" sz="quarter" idx="11"/>
          </p:nvPr>
        </p:nvSpPr>
        <p:spPr/>
        <p:txBody>
          <a:bodyPr/>
          <a:lstStyle/>
          <a:p>
            <a:r>
              <a:rPr lang="fr-FR"/>
              <a:t>COMITE RH DU CLUB DES DIRIGEANTS DE L'HOTELLERIE ET DE PRESTIGE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965170-5683-4DFF-9FE1-2D0C3F8552FC}" type="datetime1">
              <a:rPr lang="en-US" smtClean="0"/>
              <a:t>2/1/2019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FR"/>
              <a:t>COMITE RH DU CLUB DES DIRIGEANTS DE L'HOTELLERIE ET DE PRESTIGE</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raluy@clubdesdirigeants-hotels.org" TargetMode="External"/><Relationship Id="rId2" Type="http://schemas.openxmlformats.org/officeDocument/2006/relationships/hyperlink" Target="mailto:jp.lafay@clubdesdirigeants-hotels.org" TargetMode="External"/><Relationship Id="rId1" Type="http://schemas.openxmlformats.org/officeDocument/2006/relationships/slideLayout" Target="../slideLayouts/slideLayout2.xml"/><Relationship Id="rId4" Type="http://schemas.openxmlformats.org/officeDocument/2006/relationships/hyperlink" Target="mailto:i.coz@clubdesdirigeants-hote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600" dirty="0"/>
              <a:t>Club des Dirigeants de l’Hôtellerie Internationale et de Prestige</a:t>
            </a:r>
          </a:p>
        </p:txBody>
      </p:sp>
      <p:sp>
        <p:nvSpPr>
          <p:cNvPr id="3" name="Sous-titre 2"/>
          <p:cNvSpPr>
            <a:spLocks noGrp="1"/>
          </p:cNvSpPr>
          <p:nvPr>
            <p:ph type="subTitle" idx="1"/>
          </p:nvPr>
        </p:nvSpPr>
        <p:spPr/>
        <p:txBody>
          <a:bodyPr/>
          <a:lstStyle/>
          <a:p>
            <a:r>
              <a:rPr lang="fr-FR" dirty="0"/>
              <a:t>COMITE RH DU 29 JANVIER 2019</a:t>
            </a:r>
          </a:p>
          <a:p>
            <a:r>
              <a:rPr lang="fr-FR" dirty="0"/>
              <a:t>PARIS MARRIOTT AMBASSADOR</a:t>
            </a: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44968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lnSpcReduction="10000"/>
          </a:bodyPr>
          <a:lstStyle/>
          <a:p>
            <a:pPr marL="0" indent="0">
              <a:buNone/>
            </a:pPr>
            <a:r>
              <a:rPr lang="fr-FR" dirty="0"/>
              <a:t> Rendu de l’étude actuelle sur les AT</a:t>
            </a:r>
          </a:p>
          <a:p>
            <a:pPr marL="0" indent="0">
              <a:buNone/>
            </a:pPr>
            <a:r>
              <a:rPr lang="fr-FR" dirty="0">
                <a:solidFill>
                  <a:srgbClr val="0070C0"/>
                </a:solidFill>
              </a:rPr>
              <a:t>En cours de recueil, merci par avance </a:t>
            </a:r>
            <a:r>
              <a:rPr lang="fr-FR" dirty="0" smtClean="0">
                <a:solidFill>
                  <a:srgbClr val="0070C0"/>
                </a:solidFill>
              </a:rPr>
              <a:t>de continuer à nous </a:t>
            </a:r>
            <a:r>
              <a:rPr lang="fr-FR" dirty="0" err="1" smtClean="0">
                <a:solidFill>
                  <a:srgbClr val="0070C0"/>
                </a:solidFill>
              </a:rPr>
              <a:t>transmetre</a:t>
            </a:r>
            <a:r>
              <a:rPr lang="fr-FR" dirty="0" smtClean="0">
                <a:solidFill>
                  <a:srgbClr val="0070C0"/>
                </a:solidFill>
              </a:rPr>
              <a:t> vos </a:t>
            </a:r>
            <a:r>
              <a:rPr lang="fr-FR" dirty="0">
                <a:solidFill>
                  <a:srgbClr val="0070C0"/>
                </a:solidFill>
              </a:rPr>
              <a:t>contributions </a:t>
            </a:r>
            <a:r>
              <a:rPr lang="fr-FR" dirty="0" smtClean="0">
                <a:solidFill>
                  <a:srgbClr val="0070C0"/>
                </a:solidFill>
              </a:rPr>
              <a:t>respectives.</a:t>
            </a:r>
            <a:endParaRPr lang="fr-FR" dirty="0">
              <a:solidFill>
                <a:srgbClr val="0070C0"/>
              </a:solidFill>
            </a:endParaRPr>
          </a:p>
          <a:p>
            <a:pPr marL="0" indent="0">
              <a:buNone/>
            </a:pPr>
            <a:r>
              <a:rPr lang="fr-FR" dirty="0">
                <a:solidFill>
                  <a:srgbClr val="0070C0"/>
                </a:solidFill>
              </a:rPr>
              <a:t>Nous rendrons les informations recueillies pour l’étude des actions qui pourraient être conduites.</a:t>
            </a:r>
          </a:p>
          <a:p>
            <a:pPr marL="0" indent="0">
              <a:buNone/>
            </a:pPr>
            <a:r>
              <a:rPr lang="fr-FR" dirty="0">
                <a:solidFill>
                  <a:srgbClr val="0070C0"/>
                </a:solidFill>
              </a:rPr>
              <a:t>Les montants concernés sont très importants et doivent permettre de compléter les dispositifs liés aux conditions de travail, à la prévention des risques, au dialogue social, voire les investissements adaptés.</a:t>
            </a:r>
          </a:p>
          <a:p>
            <a:endParaRPr lang="fr-FR" dirty="0"/>
          </a:p>
          <a:p>
            <a:endParaRPr lang="fr-FR" dirty="0"/>
          </a:p>
          <a:p>
            <a:endParaRPr lang="fr-FR" dirty="0"/>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288326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Club le 29 janvier 2019</a:t>
            </a:r>
          </a:p>
        </p:txBody>
      </p:sp>
      <p:sp>
        <p:nvSpPr>
          <p:cNvPr id="3" name="Espace réservé du contenu 2"/>
          <p:cNvSpPr>
            <a:spLocks noGrp="1"/>
          </p:cNvSpPr>
          <p:nvPr>
            <p:ph idx="1"/>
          </p:nvPr>
        </p:nvSpPr>
        <p:spPr/>
        <p:txBody>
          <a:bodyPr>
            <a:normAutofit fontScale="92500" lnSpcReduction="10000"/>
          </a:bodyPr>
          <a:lstStyle/>
          <a:p>
            <a:r>
              <a:rPr lang="fr-FR" dirty="0"/>
              <a:t>Notre fil rouge 2019 : le recrutement </a:t>
            </a:r>
          </a:p>
          <a:p>
            <a:pPr>
              <a:buFontTx/>
              <a:buChar char="-"/>
            </a:pPr>
            <a:r>
              <a:rPr lang="fr-FR" dirty="0"/>
              <a:t>Quels sont les métiers en tension et pourquoi ?</a:t>
            </a:r>
          </a:p>
          <a:p>
            <a:pPr>
              <a:buFontTx/>
              <a:buChar char="-"/>
            </a:pPr>
            <a:r>
              <a:rPr lang="fr-FR" dirty="0"/>
              <a:t>Quels sont les effets de vos différentes initiatives ?</a:t>
            </a:r>
          </a:p>
          <a:p>
            <a:pPr>
              <a:buFontTx/>
              <a:buChar char="-"/>
            </a:pPr>
            <a:r>
              <a:rPr lang="fr-FR" dirty="0"/>
              <a:t>Comment agir ? </a:t>
            </a:r>
          </a:p>
          <a:p>
            <a:pPr>
              <a:buFontTx/>
              <a:buChar char="-"/>
            </a:pPr>
            <a:r>
              <a:rPr lang="fr-FR" dirty="0">
                <a:solidFill>
                  <a:srgbClr val="0070C0"/>
                </a:solidFill>
              </a:rPr>
              <a:t>L’étude publiée par le FAFIH  (attractivité du secteur) et postée dans la </a:t>
            </a:r>
            <a:r>
              <a:rPr lang="fr-FR" dirty="0" err="1">
                <a:solidFill>
                  <a:srgbClr val="0070C0"/>
                </a:solidFill>
              </a:rPr>
              <a:t>docuthèque</a:t>
            </a:r>
            <a:r>
              <a:rPr lang="fr-FR" dirty="0">
                <a:solidFill>
                  <a:srgbClr val="0070C0"/>
                </a:solidFill>
              </a:rPr>
              <a:t> du Club</a:t>
            </a:r>
          </a:p>
          <a:p>
            <a:pPr>
              <a:buFontTx/>
              <a:buChar char="-"/>
            </a:pPr>
            <a:r>
              <a:rPr lang="fr-FR" dirty="0">
                <a:solidFill>
                  <a:srgbClr val="0070C0"/>
                </a:solidFill>
              </a:rPr>
              <a:t>L’accord financier HOSCO pour tous les membres du Club envoyé récemment à tous les membres du Comité RH</a:t>
            </a: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286510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Club des Dirigeants</a:t>
            </a:r>
          </a:p>
        </p:txBody>
      </p:sp>
      <p:sp>
        <p:nvSpPr>
          <p:cNvPr id="3" name="Espace réservé du contenu 2"/>
          <p:cNvSpPr>
            <a:spLocks noGrp="1"/>
          </p:cNvSpPr>
          <p:nvPr>
            <p:ph idx="1"/>
          </p:nvPr>
        </p:nvSpPr>
        <p:spPr/>
        <p:txBody>
          <a:bodyPr/>
          <a:lstStyle/>
          <a:p>
            <a:r>
              <a:rPr lang="fr-FR" dirty="0"/>
              <a:t>Président : Jean Paul LAFAY   </a:t>
            </a:r>
            <a:r>
              <a:rPr lang="fr-FR" dirty="0">
                <a:hlinkClick r:id="rId2"/>
              </a:rPr>
              <a:t>jp.lafay@clubdesdirigeants-hotels.org</a:t>
            </a:r>
            <a:r>
              <a:rPr lang="fr-FR" dirty="0"/>
              <a:t> </a:t>
            </a:r>
          </a:p>
          <a:p>
            <a:r>
              <a:rPr lang="fr-FR" dirty="0"/>
              <a:t>06 07 27 33 62</a:t>
            </a:r>
          </a:p>
          <a:p>
            <a:r>
              <a:rPr lang="fr-FR" dirty="0"/>
              <a:t>Vice Président : Alain RALUY </a:t>
            </a:r>
            <a:r>
              <a:rPr lang="fr-FR" dirty="0">
                <a:hlinkClick r:id="rId3"/>
              </a:rPr>
              <a:t>a.raluy@clubdesdirigeants-hotels.org</a:t>
            </a:r>
            <a:r>
              <a:rPr lang="fr-FR" dirty="0"/>
              <a:t> </a:t>
            </a:r>
          </a:p>
          <a:p>
            <a:r>
              <a:rPr lang="fr-FR" dirty="0"/>
              <a:t>06 95 66 52 28</a:t>
            </a:r>
          </a:p>
          <a:p>
            <a:r>
              <a:rPr lang="fr-FR" dirty="0"/>
              <a:t>Chargée de mission : Isabelle COZ </a:t>
            </a:r>
            <a:r>
              <a:rPr lang="fr-FR" dirty="0">
                <a:hlinkClick r:id="rId4"/>
              </a:rPr>
              <a:t>i.coz@clubdesdirigeants-hotels.org</a:t>
            </a:r>
            <a:endParaRPr lang="fr-FR" dirty="0"/>
          </a:p>
          <a:p>
            <a:r>
              <a:rPr lang="fr-FR" dirty="0"/>
              <a:t>06 76 44 97 36</a:t>
            </a: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287882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a:bodyPr>
          <a:lstStyle/>
          <a:p>
            <a:r>
              <a:rPr lang="fr-FR" dirty="0"/>
              <a:t>UNE ANNEE SOCIALE QUI S’ANNONCE (UN PEU) TENDUE</a:t>
            </a:r>
          </a:p>
          <a:p>
            <a:r>
              <a:rPr lang="fr-FR" dirty="0"/>
              <a:t>DES CHANTIERS A MENER NOMBREUX ET DIVERS</a:t>
            </a:r>
          </a:p>
          <a:p>
            <a:r>
              <a:rPr lang="fr-FR" dirty="0"/>
              <a:t>QUELQUES SUJETS BRULANTS</a:t>
            </a:r>
          </a:p>
          <a:p>
            <a:r>
              <a:rPr lang="fr-FR" dirty="0"/>
              <a:t>TOUJOURS UN RECRUTEMENT DIFFICILE</a:t>
            </a:r>
          </a:p>
          <a:p>
            <a:r>
              <a:rPr lang="fr-FR" dirty="0"/>
              <a:t>COMMENT VOUS SITUEZ VOUS ? </a:t>
            </a:r>
          </a:p>
          <a:p>
            <a:r>
              <a:rPr lang="fr-FR" dirty="0"/>
              <a:t>COMMENT PARTAGER CES INFORMATIONS ENTRE RH</a:t>
            </a: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27984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Club le 29 janvier 2019</a:t>
            </a:r>
          </a:p>
        </p:txBody>
      </p:sp>
      <p:sp>
        <p:nvSpPr>
          <p:cNvPr id="3" name="Espace réservé du contenu 2"/>
          <p:cNvSpPr>
            <a:spLocks noGrp="1"/>
          </p:cNvSpPr>
          <p:nvPr>
            <p:ph idx="1"/>
          </p:nvPr>
        </p:nvSpPr>
        <p:spPr/>
        <p:txBody>
          <a:bodyPr>
            <a:normAutofit fontScale="92500" lnSpcReduction="10000"/>
          </a:bodyPr>
          <a:lstStyle/>
          <a:p>
            <a:r>
              <a:rPr lang="fr-FR" dirty="0">
                <a:solidFill>
                  <a:srgbClr val="0070C0"/>
                </a:solidFill>
              </a:rPr>
              <a:t>Nous avons été reçus par Xavier LE RU le Directeur Général et Gersende DELCOURT votre homologue DRH du site</a:t>
            </a:r>
          </a:p>
          <a:p>
            <a:r>
              <a:rPr lang="fr-FR" dirty="0">
                <a:solidFill>
                  <a:srgbClr val="0070C0"/>
                </a:solidFill>
              </a:rPr>
              <a:t>45 établissements représentés au cours de cette rencontre</a:t>
            </a:r>
          </a:p>
          <a:p>
            <a:r>
              <a:rPr lang="fr-FR" dirty="0">
                <a:solidFill>
                  <a:srgbClr val="0070C0"/>
                </a:solidFill>
              </a:rPr>
              <a:t>2 représentants Emploi/formation des syndicats GNI et UMIH ont également participé </a:t>
            </a:r>
            <a:r>
              <a:rPr lang="fr-FR" dirty="0" smtClean="0">
                <a:solidFill>
                  <a:srgbClr val="FF0000"/>
                </a:solidFill>
              </a:rPr>
              <a:t> </a:t>
            </a:r>
            <a:endParaRPr lang="fr-FR" dirty="0">
              <a:solidFill>
                <a:srgbClr val="FF0000"/>
              </a:solidFill>
            </a:endParaRPr>
          </a:p>
          <a:p>
            <a:r>
              <a:rPr lang="fr-FR" dirty="0">
                <a:solidFill>
                  <a:srgbClr val="0070C0"/>
                </a:solidFill>
              </a:rPr>
              <a:t>Le cocktail final a clos cette manifestation </a:t>
            </a:r>
          </a:p>
          <a:p>
            <a:r>
              <a:rPr lang="fr-FR" dirty="0">
                <a:solidFill>
                  <a:srgbClr val="0070C0"/>
                </a:solidFill>
              </a:rPr>
              <a:t>La prochaine date a été précisée mardi 19 mars au </a:t>
            </a:r>
            <a:r>
              <a:rPr lang="fr-FR" dirty="0" smtClean="0">
                <a:solidFill>
                  <a:srgbClr val="0070C0"/>
                </a:solidFill>
              </a:rPr>
              <a:t>matin. Nous vous communiquerons le lieu retenu dès que possible.</a:t>
            </a:r>
            <a:endParaRPr lang="fr-FR" dirty="0">
              <a:solidFill>
                <a:srgbClr val="FF0000"/>
              </a:solidFill>
            </a:endParaRP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406893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fontScale="77500" lnSpcReduction="20000"/>
          </a:bodyPr>
          <a:lstStyle/>
          <a:p>
            <a:r>
              <a:rPr lang="fr-FR" dirty="0"/>
              <a:t>L’activité à fin décembre 2018 et les tendances du premier trimestre 2019, voire au-delà (les données collectées par le Club)</a:t>
            </a:r>
          </a:p>
          <a:p>
            <a:r>
              <a:rPr lang="fr-FR" dirty="0">
                <a:solidFill>
                  <a:srgbClr val="0070C0"/>
                </a:solidFill>
              </a:rPr>
              <a:t>L’étude initiée par le Club afin de disposer d’éléments d’information destinés aux institutions (DIRECCTE, Mairie…..) permet de comparer les variations de CA de fin 2018/2017 et premier trimestre 2019/2018</a:t>
            </a:r>
          </a:p>
          <a:p>
            <a:r>
              <a:rPr lang="fr-FR" dirty="0">
                <a:solidFill>
                  <a:srgbClr val="0070C0"/>
                </a:solidFill>
              </a:rPr>
              <a:t>Les tendances sont inégales, certains quartiers, sièges des manifestations de fin de semaine, sont impactés et voient leur activité diminuée entre 10 et 30 %</a:t>
            </a:r>
          </a:p>
          <a:p>
            <a:r>
              <a:rPr lang="fr-FR" dirty="0">
                <a:solidFill>
                  <a:srgbClr val="0070C0"/>
                </a:solidFill>
              </a:rPr>
              <a:t>Dans d’autres quartiers, il s’agit plutôt de constater des baisses d’activités sur certains marchés (tourisme US ou Asie en particulier)</a:t>
            </a:r>
          </a:p>
          <a:p>
            <a:r>
              <a:rPr lang="fr-FR" dirty="0">
                <a:solidFill>
                  <a:srgbClr val="0070C0"/>
                </a:solidFill>
              </a:rPr>
              <a:t>Les établissements du Comité ont initié des actions classiques vis-à-vis du recrutement, de l’appel à des ressources temporaires, extras, stagiaires et continuent à observer les évènements</a:t>
            </a: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11186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fontScale="77500" lnSpcReduction="20000"/>
          </a:bodyPr>
          <a:lstStyle/>
          <a:p>
            <a:r>
              <a:rPr lang="fr-FR" dirty="0"/>
              <a:t>Le prélèvement de l’impôt sur le revenu à la source</a:t>
            </a:r>
          </a:p>
          <a:p>
            <a:pPr>
              <a:buFontTx/>
              <a:buChar char="-"/>
            </a:pPr>
            <a:r>
              <a:rPr lang="fr-FR" dirty="0"/>
              <a:t>Comment  au plan technique ? </a:t>
            </a:r>
            <a:r>
              <a:rPr lang="fr-FR" dirty="0">
                <a:solidFill>
                  <a:srgbClr val="0070C0"/>
                </a:solidFill>
              </a:rPr>
              <a:t>Les prestataires semblent en phase</a:t>
            </a:r>
          </a:p>
          <a:p>
            <a:pPr>
              <a:buFontTx/>
              <a:buChar char="-"/>
            </a:pPr>
            <a:r>
              <a:rPr lang="fr-FR" dirty="0"/>
              <a:t>Les premiers retours auprès de la RH ou des services ? </a:t>
            </a:r>
            <a:r>
              <a:rPr lang="fr-FR" dirty="0">
                <a:solidFill>
                  <a:srgbClr val="0070C0"/>
                </a:solidFill>
              </a:rPr>
              <a:t>Les actions d’information lancées depuis plusieurs mois par la fonction RH, les informations publiques devraient permettre de faire face.</a:t>
            </a:r>
          </a:p>
          <a:p>
            <a:pPr>
              <a:buFontTx/>
              <a:buChar char="-"/>
            </a:pPr>
            <a:r>
              <a:rPr lang="fr-FR" dirty="0"/>
              <a:t>Comment vous êtes vous mis en place ? </a:t>
            </a:r>
            <a:r>
              <a:rPr lang="fr-FR" dirty="0">
                <a:solidFill>
                  <a:srgbClr val="0070C0"/>
                </a:solidFill>
              </a:rPr>
              <a:t>Dans certains cas les fonctions RH sont prêtes à apporter un soutien dans la maitrise de la situation, dans d’autres cas et en fonction d’un « devoir de réserve » (lié aux taux communiqués par l’administration fiscale) préconisent de renvoyer les demandeurs vers les services fiscaux</a:t>
            </a:r>
          </a:p>
          <a:p>
            <a:pPr>
              <a:buFontTx/>
              <a:buChar char="-"/>
            </a:pPr>
            <a:r>
              <a:rPr lang="fr-FR" dirty="0"/>
              <a:t>Quelle veille technique au sein de l’hôtel : </a:t>
            </a:r>
            <a:r>
              <a:rPr lang="fr-FR" dirty="0">
                <a:solidFill>
                  <a:srgbClr val="0070C0"/>
                </a:solidFill>
              </a:rPr>
              <a:t>nous avons suggéré aux participants de nous tenir informés des retours significatifs des équipes ou de l’encadrement de l’hôtel.</a:t>
            </a:r>
          </a:p>
          <a:p>
            <a:pPr>
              <a:buFontTx/>
              <a:buChar char="-"/>
            </a:pPr>
            <a:endParaRPr lang="fr-FR" dirty="0"/>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42285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fontScale="70000" lnSpcReduction="20000"/>
          </a:bodyPr>
          <a:lstStyle/>
          <a:p>
            <a:r>
              <a:rPr lang="fr-FR" dirty="0"/>
              <a:t>La mise en place du CES</a:t>
            </a:r>
          </a:p>
          <a:p>
            <a:pPr>
              <a:buFontTx/>
              <a:buChar char="-"/>
            </a:pPr>
            <a:r>
              <a:rPr lang="fr-FR" dirty="0"/>
              <a:t>Où en êtes vous ?</a:t>
            </a:r>
          </a:p>
          <a:p>
            <a:pPr>
              <a:buFontTx/>
              <a:buChar char="-"/>
            </a:pPr>
            <a:r>
              <a:rPr lang="fr-FR" dirty="0"/>
              <a:t>Comment les négociations du protocole pré électoral se sont passées ?</a:t>
            </a:r>
          </a:p>
          <a:p>
            <a:pPr>
              <a:buFontTx/>
              <a:buChar char="-"/>
            </a:pPr>
            <a:r>
              <a:rPr lang="fr-FR" dirty="0"/>
              <a:t>Les élections  qui se sont déroulées : participation, 1</a:t>
            </a:r>
            <a:r>
              <a:rPr lang="fr-FR" baseline="30000" dirty="0"/>
              <a:t>er</a:t>
            </a:r>
            <a:r>
              <a:rPr lang="fr-FR" dirty="0"/>
              <a:t> tour, Quorum, 2</a:t>
            </a:r>
            <a:r>
              <a:rPr lang="fr-FR" baseline="30000" dirty="0"/>
              <a:t>e</a:t>
            </a:r>
            <a:r>
              <a:rPr lang="fr-FR" dirty="0"/>
              <a:t> tour</a:t>
            </a:r>
          </a:p>
          <a:p>
            <a:pPr>
              <a:buFontTx/>
              <a:buChar char="-"/>
            </a:pPr>
            <a:r>
              <a:rPr lang="fr-FR" dirty="0"/>
              <a:t>Les décisions d’organisation des nouvelles instances</a:t>
            </a:r>
          </a:p>
          <a:p>
            <a:pPr>
              <a:buFontTx/>
              <a:buChar char="-"/>
            </a:pPr>
            <a:r>
              <a:rPr lang="fr-FR" dirty="0"/>
              <a:t>Vos questions vis-à-vis de la mise en place</a:t>
            </a:r>
          </a:p>
          <a:p>
            <a:pPr>
              <a:buFontTx/>
              <a:buChar char="-"/>
            </a:pPr>
            <a:r>
              <a:rPr lang="fr-FR" dirty="0">
                <a:solidFill>
                  <a:srgbClr val="0070C0"/>
                </a:solidFill>
              </a:rPr>
              <a:t>Plusieurs établissements (7) ont déjà gérés les mises en place à partir d’un dialogue fort portant jusqu’à un cadrage amont des orientations et fonctionnement des IRP. Pour les établissements en cours d’organisation, il est conseillé de veiller au périmètre d’action, aux interlocuteurs représentants déjà présents ou pressentis. Et de nous tenir informés des tendances constatées dans la négociation du protocole pré électoral.</a:t>
            </a:r>
          </a:p>
          <a:p>
            <a:pPr>
              <a:buFontTx/>
              <a:buChar char="-"/>
            </a:pPr>
            <a:endParaRPr lang="fr-FR" dirty="0"/>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34309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fontScale="62500" lnSpcReduction="20000"/>
          </a:bodyPr>
          <a:lstStyle/>
          <a:p>
            <a:r>
              <a:rPr lang="fr-FR" dirty="0"/>
              <a:t>La formation professionnelle</a:t>
            </a:r>
          </a:p>
          <a:p>
            <a:pPr>
              <a:buFontTx/>
              <a:buChar char="-"/>
            </a:pPr>
            <a:r>
              <a:rPr lang="fr-FR" dirty="0"/>
              <a:t>Quels types de décisions avez-vous pris dans le nouveau cadre juridique et la mise en œuvre de la loi de septembre 2018</a:t>
            </a:r>
          </a:p>
          <a:p>
            <a:pPr>
              <a:buFontTx/>
              <a:buChar char="-"/>
            </a:pPr>
            <a:r>
              <a:rPr lang="fr-FR" dirty="0"/>
              <a:t>Comment animer le « feu » CPF ?</a:t>
            </a:r>
          </a:p>
          <a:p>
            <a:pPr>
              <a:buFontTx/>
              <a:buChar char="-"/>
            </a:pPr>
            <a:r>
              <a:rPr lang="fr-FR" dirty="0"/>
              <a:t>Comment cibler les priorités 2019/2020</a:t>
            </a:r>
          </a:p>
          <a:p>
            <a:pPr>
              <a:buFontTx/>
              <a:buChar char="-"/>
            </a:pPr>
            <a:r>
              <a:rPr lang="fr-FR" dirty="0"/>
              <a:t>Les réactions de vos partenaires sociaux</a:t>
            </a:r>
          </a:p>
          <a:p>
            <a:pPr>
              <a:buFontTx/>
              <a:buChar char="-"/>
            </a:pPr>
            <a:r>
              <a:rPr lang="fr-FR" dirty="0">
                <a:solidFill>
                  <a:srgbClr val="0070C0"/>
                </a:solidFill>
              </a:rPr>
              <a:t>Ce sujet a été très largement évoqué avec l’appui des représentants des syndicats patronaux. Il apparait que certains établissements n’ont pas encore intégré la dimension des changements intervenus au 1</a:t>
            </a:r>
            <a:r>
              <a:rPr lang="fr-FR" baseline="30000" dirty="0">
                <a:solidFill>
                  <a:srgbClr val="0070C0"/>
                </a:solidFill>
              </a:rPr>
              <a:t>er</a:t>
            </a:r>
            <a:r>
              <a:rPr lang="fr-FR" dirty="0">
                <a:solidFill>
                  <a:srgbClr val="0070C0"/>
                </a:solidFill>
              </a:rPr>
              <a:t> janvier 2019 (financements, nouvelles organisations, centres de formation internes, individualisation des parcours de formation, évolution du positionnement de l’OPCA FAFIH qui accompagnait la formation depuis 50 ans)</a:t>
            </a:r>
          </a:p>
          <a:p>
            <a:pPr>
              <a:buFontTx/>
              <a:buChar char="-"/>
            </a:pPr>
            <a:r>
              <a:rPr lang="fr-FR" dirty="0">
                <a:solidFill>
                  <a:srgbClr val="0070C0"/>
                </a:solidFill>
              </a:rPr>
              <a:t>Un certain nombre de points ne sont pas encore calés par les textes ou des négociations en cours. Il conviendra de revenir sur ce point lors de la prochaine session du Comité. </a:t>
            </a:r>
          </a:p>
          <a:p>
            <a:pPr>
              <a:buFontTx/>
              <a:buChar char="-"/>
            </a:pPr>
            <a:r>
              <a:rPr lang="fr-FR" dirty="0">
                <a:solidFill>
                  <a:srgbClr val="0070C0"/>
                </a:solidFill>
              </a:rPr>
              <a:t>La note d’information provenant du GNI et portant sur les échéances de financement est diffusée aux DRH DAF et DG</a:t>
            </a:r>
          </a:p>
          <a:p>
            <a:pPr marL="0" indent="0">
              <a:buNone/>
            </a:pPr>
            <a:endParaRPr lang="fr-FR" dirty="0"/>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2126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arn(inVertical)">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fontScale="70000" lnSpcReduction="20000"/>
          </a:bodyPr>
          <a:lstStyle/>
          <a:p>
            <a:r>
              <a:rPr lang="fr-FR" dirty="0"/>
              <a:t>La prime suggérée aux entreprises lors de l’allocution du Président de la République en décembre 2019</a:t>
            </a:r>
          </a:p>
          <a:p>
            <a:pPr>
              <a:buFontTx/>
              <a:buChar char="-"/>
            </a:pPr>
            <a:r>
              <a:rPr lang="fr-FR" dirty="0"/>
              <a:t>Comment a-t-elle été « réclamée » ou non</a:t>
            </a:r>
          </a:p>
          <a:p>
            <a:pPr>
              <a:buFontTx/>
              <a:buChar char="-"/>
            </a:pPr>
            <a:r>
              <a:rPr lang="fr-FR" dirty="0"/>
              <a:t>Quels processus de décisions vous ont conduit à la position de votre hôtel</a:t>
            </a:r>
          </a:p>
          <a:p>
            <a:pPr>
              <a:buFontTx/>
              <a:buChar char="-"/>
            </a:pPr>
            <a:r>
              <a:rPr lang="fr-FR" dirty="0"/>
              <a:t>Comment articulez vous (ou non) cette possibilité et les approches de la NAO 2019 ou encore des effets du plan d’intéressement, prime d’activité.</a:t>
            </a:r>
          </a:p>
          <a:p>
            <a:pPr>
              <a:buFontTx/>
              <a:buChar char="-"/>
            </a:pPr>
            <a:r>
              <a:rPr lang="fr-FR" dirty="0">
                <a:solidFill>
                  <a:srgbClr val="0070C0"/>
                </a:solidFill>
              </a:rPr>
              <a:t>Quelques entreprises ont pris l’initiative de régler la prime de manière volontaire de manière significative pour  emplois de base et des montants plus faibles pour les métiers d’encadrement.</a:t>
            </a:r>
          </a:p>
          <a:p>
            <a:pPr>
              <a:buFontTx/>
              <a:buChar char="-"/>
            </a:pPr>
            <a:r>
              <a:rPr lang="fr-FR" dirty="0">
                <a:solidFill>
                  <a:srgbClr val="0070C0"/>
                </a:solidFill>
              </a:rPr>
              <a:t>La majorité des établissements sont plutôt dans l’optique de mixer cette prime avec les NAO à venir</a:t>
            </a:r>
          </a:p>
          <a:p>
            <a:pPr>
              <a:buFontTx/>
              <a:buChar char="-"/>
            </a:pPr>
            <a:r>
              <a:rPr lang="fr-FR" dirty="0">
                <a:solidFill>
                  <a:srgbClr val="0070C0"/>
                </a:solidFill>
              </a:rPr>
              <a:t>Des questions n’ont pas manqué de faire débat en raison du peu de clarté ou de précision du Décret, notamment sur les conditions précises </a:t>
            </a:r>
            <a:r>
              <a:rPr lang="fr-FR" dirty="0" smtClean="0">
                <a:solidFill>
                  <a:srgbClr val="0070C0"/>
                </a:solidFill>
              </a:rPr>
              <a:t>des versements.</a:t>
            </a:r>
            <a:endParaRPr lang="fr-FR" dirty="0">
              <a:solidFill>
                <a:srgbClr val="0070C0"/>
              </a:solidFill>
            </a:endParaRP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34812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Comité RH du 29 janvier 2019</a:t>
            </a:r>
          </a:p>
        </p:txBody>
      </p:sp>
      <p:sp>
        <p:nvSpPr>
          <p:cNvPr id="3" name="Espace réservé du contenu 2"/>
          <p:cNvSpPr>
            <a:spLocks noGrp="1"/>
          </p:cNvSpPr>
          <p:nvPr>
            <p:ph idx="1"/>
          </p:nvPr>
        </p:nvSpPr>
        <p:spPr/>
        <p:txBody>
          <a:bodyPr>
            <a:normAutofit fontScale="85000" lnSpcReduction="10000"/>
          </a:bodyPr>
          <a:lstStyle/>
          <a:p>
            <a:r>
              <a:rPr lang="fr-FR" dirty="0"/>
              <a:t>Les contrats courts et leur « taxation »</a:t>
            </a:r>
          </a:p>
          <a:p>
            <a:pPr>
              <a:buFontTx/>
              <a:buChar char="-"/>
            </a:pPr>
            <a:r>
              <a:rPr lang="fr-FR" dirty="0"/>
              <a:t>Quelle est la position de vos syndicats patronaux ?</a:t>
            </a:r>
          </a:p>
          <a:p>
            <a:pPr>
              <a:buFontTx/>
              <a:buChar char="-"/>
            </a:pPr>
            <a:r>
              <a:rPr lang="fr-FR" dirty="0"/>
              <a:t>Avez-vous déjà estimé l’impact représenté pour vote hôtels</a:t>
            </a:r>
          </a:p>
          <a:p>
            <a:pPr>
              <a:buFontTx/>
              <a:buChar char="-"/>
            </a:pPr>
            <a:r>
              <a:rPr lang="fr-FR" dirty="0"/>
              <a:t>De quelles précisions avez-vous besoin pour orienter vos politiques du personnel ? </a:t>
            </a:r>
          </a:p>
          <a:p>
            <a:pPr>
              <a:buFontTx/>
              <a:buChar char="-"/>
            </a:pPr>
            <a:r>
              <a:rPr lang="fr-FR" dirty="0">
                <a:solidFill>
                  <a:srgbClr val="0070C0"/>
                </a:solidFill>
              </a:rPr>
              <a:t>La sortie des négociations des principaux syndicats patronaux le 28 janvier relance le débat, mais laisse augurer une position politique qui conduirait à des cotisations complémentaires chômage sur ces contrats cours (dont nous utilisons très fortement la mise en œuvre)</a:t>
            </a:r>
          </a:p>
          <a:p>
            <a:pPr>
              <a:buFontTx/>
              <a:buChar char="-"/>
            </a:pPr>
            <a:r>
              <a:rPr lang="fr-FR" dirty="0">
                <a:solidFill>
                  <a:srgbClr val="0070C0"/>
                </a:solidFill>
              </a:rPr>
              <a:t>Il semble qu’aucune simulation n’ait été envisagée ou mise en œuvre. Nous demandons aussi d’être informés des conséquences de la mise en place (éventuelle) de cette disposition </a:t>
            </a:r>
          </a:p>
        </p:txBody>
      </p:sp>
      <p:sp>
        <p:nvSpPr>
          <p:cNvPr id="4" name="Espace réservé du pied de page 3"/>
          <p:cNvSpPr>
            <a:spLocks noGrp="1"/>
          </p:cNvSpPr>
          <p:nvPr>
            <p:ph type="ftr" sz="quarter" idx="11"/>
          </p:nvPr>
        </p:nvSpPr>
        <p:spPr/>
        <p:txBody>
          <a:bodyPr/>
          <a:lstStyle/>
          <a:p>
            <a:r>
              <a:rPr lang="fr-FR"/>
              <a:t>COMITE RH DU CLUB DES DIRIGEANTS DE L'HOTELLERIE ET DE PRESTIGE</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253535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123</TotalTime>
  <Words>902</Words>
  <Application>Microsoft Office PowerPoint</Application>
  <PresentationFormat>Grand écran</PresentationFormat>
  <Paragraphs>104</Paragraphs>
  <Slides>12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Garamond</vt:lpstr>
      <vt:lpstr>Organique</vt:lpstr>
      <vt:lpstr>Club des Dirigeants de l’Hôtellerie Internationale et de Prestige</vt:lpstr>
      <vt:lpstr>Comité RH du 29 JANVIER 2019</vt:lpstr>
      <vt:lpstr>Comité RH du Club le 29 janvier 2019</vt:lpstr>
      <vt:lpstr>Comité RH du 29 janvier 2019</vt:lpstr>
      <vt:lpstr>Comité RH du 29 janvier 2019</vt:lpstr>
      <vt:lpstr>Comité RH du 29 janvier 2019</vt:lpstr>
      <vt:lpstr>Comité RH du 29 janvier 2019</vt:lpstr>
      <vt:lpstr>Comité RH du 29 janvier 2019</vt:lpstr>
      <vt:lpstr>Comité RH du 29 janvier 2019</vt:lpstr>
      <vt:lpstr>Comité RH du 29 janvier 2019</vt:lpstr>
      <vt:lpstr>Comité RH du Club le 29 janvier 2019</vt:lpstr>
      <vt:lpstr>Comité RH du Club des Dirigeants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des Dirigeants de l’Hôtellerie Internationale et de Prestige</dc:title>
  <dc:creator>Alain</dc:creator>
  <cp:lastModifiedBy>Alain</cp:lastModifiedBy>
  <cp:revision>17</cp:revision>
  <dcterms:created xsi:type="dcterms:W3CDTF">2019-01-24T14:17:31Z</dcterms:created>
  <dcterms:modified xsi:type="dcterms:W3CDTF">2019-02-01T06:20:37Z</dcterms:modified>
</cp:coreProperties>
</file>