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7"/>
  </p:notesMasterIdLst>
  <p:sldIdLst>
    <p:sldId id="262" r:id="rId2"/>
    <p:sldId id="312" r:id="rId3"/>
    <p:sldId id="257" r:id="rId4"/>
    <p:sldId id="267" r:id="rId5"/>
    <p:sldId id="268" r:id="rId6"/>
    <p:sldId id="272" r:id="rId7"/>
    <p:sldId id="290" r:id="rId8"/>
    <p:sldId id="416" r:id="rId9"/>
    <p:sldId id="347" r:id="rId10"/>
    <p:sldId id="350" r:id="rId11"/>
    <p:sldId id="291" r:id="rId12"/>
    <p:sldId id="401" r:id="rId13"/>
    <p:sldId id="414" r:id="rId14"/>
    <p:sldId id="406" r:id="rId15"/>
    <p:sldId id="400" r:id="rId16"/>
    <p:sldId id="353" r:id="rId17"/>
    <p:sldId id="277" r:id="rId18"/>
    <p:sldId id="323" r:id="rId19"/>
    <p:sldId id="324" r:id="rId20"/>
    <p:sldId id="325" r:id="rId21"/>
    <p:sldId id="327" r:id="rId22"/>
    <p:sldId id="328" r:id="rId23"/>
    <p:sldId id="321" r:id="rId24"/>
    <p:sldId id="333" r:id="rId25"/>
    <p:sldId id="266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39" userDrawn="1">
          <p15:clr>
            <a:srgbClr val="A4A3A4"/>
          </p15:clr>
        </p15:guide>
        <p15:guide id="2" pos="2993" userDrawn="1">
          <p15:clr>
            <a:srgbClr val="A4A3A4"/>
          </p15:clr>
        </p15:guide>
        <p15:guide id="3" pos="2766" userDrawn="1">
          <p15:clr>
            <a:srgbClr val="A4A3A4"/>
          </p15:clr>
        </p15:guide>
        <p15:guide id="4" pos="5420" userDrawn="1">
          <p15:clr>
            <a:srgbClr val="A4A3A4"/>
          </p15:clr>
        </p15:guide>
        <p15:guide id="5" orient="horz" pos="38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919D"/>
    <a:srgbClr val="7E8EA8"/>
    <a:srgbClr val="F8B24A"/>
    <a:srgbClr val="6F747D"/>
    <a:srgbClr val="7EBEC5"/>
    <a:srgbClr val="9DD4CF"/>
    <a:srgbClr val="005DAA"/>
    <a:srgbClr val="072C62"/>
    <a:srgbClr val="6995AB"/>
    <a:srgbClr val="F681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01" autoAdjust="0"/>
    <p:restoredTop sz="94660"/>
  </p:normalViewPr>
  <p:slideViewPr>
    <p:cSldViewPr snapToGrid="0">
      <p:cViewPr varScale="1">
        <p:scale>
          <a:sx n="67" d="100"/>
          <a:sy n="67" d="100"/>
        </p:scale>
        <p:origin x="1356" y="48"/>
      </p:cViewPr>
      <p:guideLst>
        <p:guide pos="339"/>
        <p:guide pos="2993"/>
        <p:guide pos="2766"/>
        <p:guide pos="5420"/>
        <p:guide orient="horz" pos="38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710967138036"/>
          <c:y val="4.3458919344351997E-2"/>
          <c:w val="0.75457665175875999"/>
          <c:h val="0.913082161311295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059-43DE-8261-A0256A5E13CD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059-43DE-8261-A0256A5E13C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0.93</c:v>
                </c:pt>
                <c:pt idx="1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59-43DE-8261-A0256A5E13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710967138036"/>
          <c:y val="4.3458919344351997E-2"/>
          <c:w val="0.75457665175875999"/>
          <c:h val="0.913082161311295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059-43DE-8261-A0256A5E13CD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059-43DE-8261-A0256A5E13C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0.93</c:v>
                </c:pt>
                <c:pt idx="1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59-43DE-8261-A0256A5E13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710967138036"/>
          <c:y val="4.3458919344351997E-2"/>
          <c:w val="0.75457665175875999"/>
          <c:h val="0.913082161311295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059-43DE-8261-A0256A5E13CD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059-43DE-8261-A0256A5E13C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0.93</c:v>
                </c:pt>
                <c:pt idx="1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59-43DE-8261-A0256A5E13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710967138036"/>
          <c:y val="4.3458919344351997E-2"/>
          <c:w val="0.75457665175875999"/>
          <c:h val="0.913082161311295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059-43DE-8261-A0256A5E13CD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059-43DE-8261-A0256A5E13C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0.93</c:v>
                </c:pt>
                <c:pt idx="1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59-43DE-8261-A0256A5E13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02268-FDE8-459D-9A79-1ECC87B9E0AB}" type="datetimeFigureOut">
              <a:rPr lang="fr-FR" smtClean="0"/>
              <a:t>24/05/2019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819AB-42D8-4CB0-AA1C-03A449CC13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46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/>
              <a:t>Quelqu’un qui cherche votre établissement veut séjourner chez vous</a:t>
            </a:r>
          </a:p>
          <a:p>
            <a:endParaRPr lang="fr-FR" sz="1200" dirty="0"/>
          </a:p>
          <a:p>
            <a:r>
              <a:rPr lang="fr-FR" sz="1200" dirty="0"/>
              <a:t>Il doit donc arriver sur votre site</a:t>
            </a:r>
          </a:p>
          <a:p>
            <a:endParaRPr lang="fr-FR" sz="1200" dirty="0"/>
          </a:p>
          <a:p>
            <a:r>
              <a:rPr lang="fr-FR" sz="1200" dirty="0"/>
              <a:t>S’il arrive sur un OTA:</a:t>
            </a:r>
          </a:p>
          <a:p>
            <a:pPr marL="285750" indent="-285750">
              <a:buFontTx/>
              <a:buChar char="-"/>
            </a:pPr>
            <a:r>
              <a:rPr lang="fr-FR" sz="1200" dirty="0"/>
              <a:t>Perdez la commission ( de 17 à …31%)</a:t>
            </a:r>
          </a:p>
          <a:p>
            <a:pPr marL="285750" indent="-285750">
              <a:buFontTx/>
              <a:buChar char="-"/>
            </a:pPr>
            <a:r>
              <a:rPr lang="fr-FR" sz="1200" dirty="0"/>
              <a:t>Perdez sa data ( quel produits il a regardés, combien de fois il a visité, origine géographique …)</a:t>
            </a:r>
          </a:p>
          <a:p>
            <a:pPr marL="285750" indent="-285750">
              <a:buFontTx/>
              <a:buChar char="-"/>
            </a:pPr>
            <a:endParaRPr lang="fr-FR" sz="1200" dirty="0"/>
          </a:p>
          <a:p>
            <a:r>
              <a:rPr lang="fr-FR" sz="1200" dirty="0"/>
              <a:t>Risque qu’il finisse chez un concurrent qui fera une offre ou ara payé un </a:t>
            </a:r>
            <a:r>
              <a:rPr lang="fr-FR" sz="1200" dirty="0" err="1"/>
              <a:t>surpositionnement</a:t>
            </a:r>
            <a:r>
              <a:rPr lang="fr-FR" sz="1200" dirty="0"/>
              <a:t> sur l’</a:t>
            </a:r>
            <a:r>
              <a:rPr lang="fr-FR" sz="1200" dirty="0" err="1"/>
              <a:t>oTA</a:t>
            </a:r>
            <a:endParaRPr lang="fr-FR" sz="12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1819AB-42D8-4CB0-AA1C-03A449CC13C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259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/>
              <a:t>Être présent dans la zone d’or</a:t>
            </a:r>
          </a:p>
          <a:p>
            <a:r>
              <a:rPr lang="fr-FR" sz="1200" dirty="0"/>
              <a:t>Sur le nom et sur les fautes d’orthographes</a:t>
            </a:r>
          </a:p>
          <a:p>
            <a:endParaRPr lang="fr-FR" sz="1200" dirty="0"/>
          </a:p>
          <a:p>
            <a:endParaRPr lang="fr-FR" sz="1200" dirty="0"/>
          </a:p>
          <a:p>
            <a:r>
              <a:rPr lang="fr-FR" sz="1200" dirty="0"/>
              <a:t>Faire disparaitre les liens commerciaux des OTAS en </a:t>
            </a:r>
            <a:r>
              <a:rPr lang="fr-FR" sz="1200" dirty="0" err="1"/>
              <a:t>ref</a:t>
            </a:r>
            <a:r>
              <a:rPr lang="fr-FR" sz="1200" dirty="0"/>
              <a:t> commercial ( on verra comment)</a:t>
            </a:r>
          </a:p>
          <a:p>
            <a:r>
              <a:rPr lang="fr-FR" sz="1200" dirty="0"/>
              <a:t>Faire descendre les liens des OTAS en </a:t>
            </a:r>
            <a:r>
              <a:rPr lang="fr-FR" sz="1200" dirty="0" err="1"/>
              <a:t>referencement</a:t>
            </a:r>
            <a:r>
              <a:rPr lang="fr-FR" sz="1200" dirty="0"/>
              <a:t> </a:t>
            </a:r>
            <a:r>
              <a:rPr lang="fr-FR" sz="1200" dirty="0" err="1"/>
              <a:t>natiurel</a:t>
            </a:r>
            <a:endParaRPr lang="fr-FR" sz="1200" dirty="0"/>
          </a:p>
          <a:p>
            <a:endParaRPr lang="fr-FR" sz="1200" dirty="0"/>
          </a:p>
          <a:p>
            <a:r>
              <a:rPr lang="fr-FR" sz="1200" dirty="0"/>
              <a:t>Sur Google </a:t>
            </a:r>
            <a:r>
              <a:rPr lang="fr-FR" sz="1200" dirty="0" err="1"/>
              <a:t>Hotel</a:t>
            </a:r>
            <a:r>
              <a:rPr lang="fr-FR" sz="1200" dirty="0"/>
              <a:t> ADS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1819AB-42D8-4CB0-AA1C-03A449CC13C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844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301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212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2234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0000" y="1256281"/>
            <a:ext cx="8064000" cy="127163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9984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pè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 userDrawn="1"/>
        </p:nvGrpSpPr>
        <p:grpSpPr>
          <a:xfrm>
            <a:off x="539715" y="2896782"/>
            <a:ext cx="8064571" cy="720000"/>
            <a:chOff x="539715" y="2896782"/>
            <a:chExt cx="8064571" cy="720000"/>
          </a:xfrm>
        </p:grpSpPr>
        <p:sp>
          <p:nvSpPr>
            <p:cNvPr id="17" name="Rectangle 16"/>
            <p:cNvSpPr/>
            <p:nvPr userDrawn="1"/>
          </p:nvSpPr>
          <p:spPr>
            <a:xfrm>
              <a:off x="539715" y="2896782"/>
              <a:ext cx="1918800" cy="72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noProof="0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2588305" y="2896782"/>
              <a:ext cx="1918800" cy="72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noProof="0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636895" y="2896782"/>
              <a:ext cx="1918800" cy="72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noProof="0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685486" y="2896782"/>
              <a:ext cx="1918800" cy="72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noProof="0" dirty="0"/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539715" y="5340069"/>
            <a:ext cx="8064571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grpSp>
        <p:nvGrpSpPr>
          <p:cNvPr id="10" name="Groupe 9"/>
          <p:cNvGrpSpPr/>
          <p:nvPr userDrawn="1"/>
        </p:nvGrpSpPr>
        <p:grpSpPr>
          <a:xfrm>
            <a:off x="539715" y="4525640"/>
            <a:ext cx="8064571" cy="720000"/>
            <a:chOff x="539715" y="4518112"/>
            <a:chExt cx="8064571" cy="72000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539715" y="4518112"/>
              <a:ext cx="3852000" cy="72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752286" y="4518112"/>
              <a:ext cx="3852000" cy="72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grpSp>
        <p:nvGrpSpPr>
          <p:cNvPr id="11" name="Groupe 10"/>
          <p:cNvGrpSpPr/>
          <p:nvPr userDrawn="1"/>
        </p:nvGrpSpPr>
        <p:grpSpPr>
          <a:xfrm>
            <a:off x="539715" y="3711211"/>
            <a:ext cx="8064571" cy="720000"/>
            <a:chOff x="539715" y="3711211"/>
            <a:chExt cx="8064571" cy="720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539715" y="3711211"/>
              <a:ext cx="2592000" cy="72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noProof="0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3276000" y="3711211"/>
              <a:ext cx="2592000" cy="72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noProof="0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012286" y="3711211"/>
              <a:ext cx="2592000" cy="72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noProof="0" dirty="0"/>
            </a:p>
          </p:txBody>
        </p:sp>
      </p:grpSp>
      <p:grpSp>
        <p:nvGrpSpPr>
          <p:cNvPr id="21" name="Group 9"/>
          <p:cNvGrpSpPr/>
          <p:nvPr userDrawn="1"/>
        </p:nvGrpSpPr>
        <p:grpSpPr>
          <a:xfrm>
            <a:off x="-139906" y="-108943"/>
            <a:ext cx="9423812" cy="7075886"/>
            <a:chOff x="-139906" y="-108943"/>
            <a:chExt cx="9423812" cy="7075886"/>
          </a:xfrm>
        </p:grpSpPr>
        <p:cxnSp>
          <p:nvCxnSpPr>
            <p:cNvPr id="22" name="Connecteur droit 5"/>
            <p:cNvCxnSpPr/>
            <p:nvPr userDrawn="1"/>
          </p:nvCxnSpPr>
          <p:spPr>
            <a:xfrm>
              <a:off x="538163" y="-108943"/>
              <a:ext cx="0" cy="7075886"/>
            </a:xfrm>
            <a:prstGeom prst="line">
              <a:avLst/>
            </a:prstGeom>
            <a:ln w="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7"/>
            <p:cNvCxnSpPr/>
            <p:nvPr userDrawn="1"/>
          </p:nvCxnSpPr>
          <p:spPr>
            <a:xfrm>
              <a:off x="4392000" y="-108943"/>
              <a:ext cx="0" cy="7075886"/>
            </a:xfrm>
            <a:prstGeom prst="line">
              <a:avLst/>
            </a:prstGeom>
            <a:ln w="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8"/>
            <p:cNvCxnSpPr/>
            <p:nvPr userDrawn="1"/>
          </p:nvCxnSpPr>
          <p:spPr>
            <a:xfrm>
              <a:off x="4751045" y="-108943"/>
              <a:ext cx="0" cy="7075886"/>
            </a:xfrm>
            <a:prstGeom prst="line">
              <a:avLst/>
            </a:prstGeom>
            <a:ln w="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9"/>
            <p:cNvCxnSpPr/>
            <p:nvPr userDrawn="1"/>
          </p:nvCxnSpPr>
          <p:spPr>
            <a:xfrm>
              <a:off x="8602734" y="-108943"/>
              <a:ext cx="0" cy="7075886"/>
            </a:xfrm>
            <a:prstGeom prst="line">
              <a:avLst/>
            </a:prstGeom>
            <a:ln w="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10"/>
            <p:cNvCxnSpPr/>
            <p:nvPr userDrawn="1"/>
          </p:nvCxnSpPr>
          <p:spPr>
            <a:xfrm>
              <a:off x="-139906" y="6059170"/>
              <a:ext cx="9423812" cy="0"/>
            </a:xfrm>
            <a:prstGeom prst="line">
              <a:avLst/>
            </a:prstGeom>
            <a:ln w="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7" name="Text Placeholder 5"/>
          <p:cNvSpPr>
            <a:spLocks noGrp="1"/>
          </p:cNvSpPr>
          <p:nvPr userDrawn="1">
            <p:ph type="body" sz="quarter" idx="11"/>
          </p:nvPr>
        </p:nvSpPr>
        <p:spPr>
          <a:xfrm>
            <a:off x="540000" y="1256281"/>
            <a:ext cx="8064000" cy="1271630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2554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40000" y="1256281"/>
            <a:ext cx="8064000" cy="1271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8064000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endParaRPr lang="en-GB" noProof="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538163" y="6456837"/>
            <a:ext cx="3040897" cy="23544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en-GB" sz="900" b="1" cap="all" dirty="0">
                <a:solidFill>
                  <a:schemeClr val="accent3">
                    <a:lumMod val="75000"/>
                  </a:schemeClr>
                </a:solidFill>
              </a:rPr>
              <a:t>Smart interfaces and solutions</a:t>
            </a:r>
            <a:br>
              <a:rPr lang="en-GB" sz="900" cap="all" dirty="0">
                <a:solidFill>
                  <a:schemeClr val="accent3"/>
                </a:solidFill>
              </a:rPr>
            </a:br>
            <a:r>
              <a:rPr lang="en-GB" sz="900" cap="all" dirty="0">
                <a:solidFill>
                  <a:schemeClr val="accent3"/>
                </a:solidFill>
              </a:rPr>
              <a:t>for digital advertising automation and analytics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00025" y="6415287"/>
            <a:ext cx="23403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C00B96DA-9AEA-4ABB-A8DB-B39EC6A36555}" type="slidenum">
              <a:rPr lang="en-GB" sz="1800" smtClean="0">
                <a:solidFill>
                  <a:schemeClr val="accent6"/>
                </a:solidFill>
                <a:latin typeface="+mj-lt"/>
              </a:rPr>
              <a:pPr algn="r"/>
              <a:t>‹N°›</a:t>
            </a:fld>
            <a:endParaRPr lang="en-GB" sz="18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763422" y="6301740"/>
            <a:ext cx="1380577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982" y="6330654"/>
            <a:ext cx="931697" cy="30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95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0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jpe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jpe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jpeg"/><Relationship Id="rId15" Type="http://schemas.openxmlformats.org/officeDocument/2006/relationships/image" Target="../media/image62.jpe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7.png"/><Relationship Id="rId4" Type="http://schemas.openxmlformats.org/officeDocument/2006/relationships/image" Target="../media/image7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360and1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olivier@360and1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jpeg"/><Relationship Id="rId3" Type="http://schemas.openxmlformats.org/officeDocument/2006/relationships/image" Target="../media/image15.png"/><Relationship Id="rId21" Type="http://schemas.openxmlformats.org/officeDocument/2006/relationships/image" Target="../media/image33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" Type="http://schemas.openxmlformats.org/officeDocument/2006/relationships/image" Target="../media/image14.jpe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jpe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emf"/><Relationship Id="rId9" Type="http://schemas.openxmlformats.org/officeDocument/2006/relationships/image" Target="../media/image21.png"/><Relationship Id="rId14" Type="http://schemas.openxmlformats.org/officeDocument/2006/relationships/image" Target="../media/image26.jpeg"/><Relationship Id="rId22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36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12" Type="http://schemas.openxmlformats.org/officeDocument/2006/relationships/image" Target="../media/image3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" b="37106"/>
          <a:stretch/>
        </p:blipFill>
        <p:spPr>
          <a:xfrm>
            <a:off x="0" y="0"/>
            <a:ext cx="9144000" cy="42641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2852031"/>
            <a:ext cx="9143999" cy="1440000"/>
          </a:xfrm>
          <a:prstGeom prst="rect">
            <a:avLst/>
          </a:prstGeom>
          <a:solidFill>
            <a:schemeClr val="accent2">
              <a:alpha val="97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053" y="3252265"/>
            <a:ext cx="1971893" cy="6395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0996" y="4954039"/>
            <a:ext cx="6822030" cy="83612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000" cap="all" dirty="0">
                <a:solidFill>
                  <a:schemeClr val="accent2"/>
                </a:solidFill>
              </a:rPr>
              <a:t>Smart interfaces ET solutions</a:t>
            </a:r>
            <a:br>
              <a:rPr lang="fr-FR" sz="2000" cap="all" dirty="0">
                <a:solidFill>
                  <a:schemeClr val="accent2"/>
                </a:solidFill>
              </a:rPr>
            </a:br>
            <a:r>
              <a:rPr lang="fr-FR" sz="2000" cap="all" dirty="0">
                <a:solidFill>
                  <a:schemeClr val="accent2"/>
                </a:solidFill>
              </a:rPr>
              <a:t>POUR L’AUTOMATISATION DE LA PUBLICITÉ DIGITALE </a:t>
            </a:r>
          </a:p>
          <a:p>
            <a:pPr algn="ctr">
              <a:lnSpc>
                <a:spcPct val="90000"/>
              </a:lnSpc>
            </a:pPr>
            <a:r>
              <a:rPr lang="fr-FR" sz="2000" cap="all" dirty="0">
                <a:solidFill>
                  <a:schemeClr val="accent2"/>
                </a:solidFill>
              </a:rPr>
              <a:t>ET LA WEB ANALYTIQUE</a:t>
            </a:r>
          </a:p>
        </p:txBody>
      </p:sp>
      <p:sp>
        <p:nvSpPr>
          <p:cNvPr id="7" name="Rectangle 6"/>
          <p:cNvSpPr/>
          <p:nvPr/>
        </p:nvSpPr>
        <p:spPr>
          <a:xfrm>
            <a:off x="241102" y="4410519"/>
            <a:ext cx="846386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r-FR" sz="1000" kern="0" cap="all" spc="300" dirty="0">
                <a:solidFill>
                  <a:srgbClr val="A0A5AF"/>
                </a:solidFill>
                <a:latin typeface="Franklin Gothic Book" panose="020B0503020102020204" pitchFamily="34" charset="0"/>
              </a:rPr>
              <a:t>MAI 2019</a:t>
            </a:r>
          </a:p>
        </p:txBody>
      </p:sp>
      <p:sp>
        <p:nvSpPr>
          <p:cNvPr id="19" name="Freeform 5"/>
          <p:cNvSpPr>
            <a:spLocks/>
          </p:cNvSpPr>
          <p:nvPr/>
        </p:nvSpPr>
        <p:spPr bwMode="auto">
          <a:xfrm>
            <a:off x="4430434" y="4587491"/>
            <a:ext cx="283132" cy="124949"/>
          </a:xfrm>
          <a:custGeom>
            <a:avLst/>
            <a:gdLst>
              <a:gd name="T0" fmla="*/ 932 w 942"/>
              <a:gd name="T1" fmla="*/ 23 h 414"/>
              <a:gd name="T2" fmla="*/ 931 w 942"/>
              <a:gd name="T3" fmla="*/ 22 h 414"/>
              <a:gd name="T4" fmla="*/ 898 w 942"/>
              <a:gd name="T5" fmla="*/ 2 h 414"/>
              <a:gd name="T6" fmla="*/ 857 w 942"/>
              <a:gd name="T7" fmla="*/ 12 h 414"/>
              <a:gd name="T8" fmla="*/ 471 w 942"/>
              <a:gd name="T9" fmla="*/ 296 h 414"/>
              <a:gd name="T10" fmla="*/ 84 w 942"/>
              <a:gd name="T11" fmla="*/ 12 h 414"/>
              <a:gd name="T12" fmla="*/ 84 w 942"/>
              <a:gd name="T13" fmla="*/ 11 h 414"/>
              <a:gd name="T14" fmla="*/ 53 w 942"/>
              <a:gd name="T15" fmla="*/ 2 h 414"/>
              <a:gd name="T16" fmla="*/ 10 w 942"/>
              <a:gd name="T17" fmla="*/ 23 h 414"/>
              <a:gd name="T18" fmla="*/ 0 w 942"/>
              <a:gd name="T19" fmla="*/ 54 h 414"/>
              <a:gd name="T20" fmla="*/ 20 w 942"/>
              <a:gd name="T21" fmla="*/ 96 h 414"/>
              <a:gd name="T22" fmla="*/ 21 w 942"/>
              <a:gd name="T23" fmla="*/ 97 h 414"/>
              <a:gd name="T24" fmla="*/ 440 w 942"/>
              <a:gd name="T25" fmla="*/ 404 h 414"/>
              <a:gd name="T26" fmla="*/ 471 w 942"/>
              <a:gd name="T27" fmla="*/ 414 h 414"/>
              <a:gd name="T28" fmla="*/ 503 w 942"/>
              <a:gd name="T29" fmla="*/ 404 h 414"/>
              <a:gd name="T30" fmla="*/ 920 w 942"/>
              <a:gd name="T31" fmla="*/ 98 h 414"/>
              <a:gd name="T32" fmla="*/ 942 w 942"/>
              <a:gd name="T33" fmla="*/ 55 h 414"/>
              <a:gd name="T34" fmla="*/ 932 w 942"/>
              <a:gd name="T35" fmla="*/ 23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42" h="414">
                <a:moveTo>
                  <a:pt x="932" y="23"/>
                </a:moveTo>
                <a:cubicBezTo>
                  <a:pt x="931" y="22"/>
                  <a:pt x="931" y="22"/>
                  <a:pt x="931" y="22"/>
                </a:cubicBezTo>
                <a:cubicBezTo>
                  <a:pt x="923" y="11"/>
                  <a:pt x="911" y="5"/>
                  <a:pt x="898" y="2"/>
                </a:cubicBezTo>
                <a:cubicBezTo>
                  <a:pt x="884" y="0"/>
                  <a:pt x="868" y="4"/>
                  <a:pt x="857" y="12"/>
                </a:cubicBezTo>
                <a:cubicBezTo>
                  <a:pt x="471" y="296"/>
                  <a:pt x="471" y="296"/>
                  <a:pt x="471" y="296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11"/>
                  <a:pt x="84" y="11"/>
                  <a:pt x="84" y="11"/>
                </a:cubicBezTo>
                <a:cubicBezTo>
                  <a:pt x="75" y="5"/>
                  <a:pt x="64" y="2"/>
                  <a:pt x="53" y="2"/>
                </a:cubicBezTo>
                <a:cubicBezTo>
                  <a:pt x="36" y="2"/>
                  <a:pt x="20" y="10"/>
                  <a:pt x="10" y="23"/>
                </a:cubicBezTo>
                <a:cubicBezTo>
                  <a:pt x="4" y="32"/>
                  <a:pt x="0" y="42"/>
                  <a:pt x="0" y="54"/>
                </a:cubicBezTo>
                <a:cubicBezTo>
                  <a:pt x="0" y="71"/>
                  <a:pt x="7" y="86"/>
                  <a:pt x="20" y="96"/>
                </a:cubicBezTo>
                <a:cubicBezTo>
                  <a:pt x="21" y="97"/>
                  <a:pt x="21" y="97"/>
                  <a:pt x="21" y="97"/>
                </a:cubicBezTo>
                <a:cubicBezTo>
                  <a:pt x="440" y="404"/>
                  <a:pt x="440" y="404"/>
                  <a:pt x="440" y="404"/>
                </a:cubicBezTo>
                <a:cubicBezTo>
                  <a:pt x="449" y="411"/>
                  <a:pt x="460" y="414"/>
                  <a:pt x="471" y="414"/>
                </a:cubicBezTo>
                <a:cubicBezTo>
                  <a:pt x="482" y="414"/>
                  <a:pt x="494" y="411"/>
                  <a:pt x="503" y="404"/>
                </a:cubicBezTo>
                <a:cubicBezTo>
                  <a:pt x="920" y="98"/>
                  <a:pt x="920" y="98"/>
                  <a:pt x="920" y="98"/>
                </a:cubicBezTo>
                <a:cubicBezTo>
                  <a:pt x="934" y="88"/>
                  <a:pt x="942" y="72"/>
                  <a:pt x="942" y="55"/>
                </a:cubicBezTo>
                <a:cubicBezTo>
                  <a:pt x="942" y="43"/>
                  <a:pt x="939" y="32"/>
                  <a:pt x="932" y="2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226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/>
          <p:cNvSpPr/>
          <p:nvPr/>
        </p:nvSpPr>
        <p:spPr>
          <a:xfrm>
            <a:off x="0" y="0"/>
            <a:ext cx="9143999" cy="15865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rot="0" spcFirstLastPara="0" vertOverflow="overflow" horzOverflow="overflow" vert="horz" wrap="square" lIns="540000" tIns="7200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fr-FR" sz="3600" kern="0" dirty="0">
                <a:solidFill>
                  <a:prstClr val="white"/>
                </a:solidFill>
                <a:latin typeface="Franklin Gothic Demi" panose="020B0703020102020204" pitchFamily="34" charset="0"/>
              </a:rPr>
              <a:t>Vol Jusqu’à 80% de votre trafic</a:t>
            </a:r>
            <a:endParaRPr lang="fr-FR" sz="3600" kern="0" dirty="0">
              <a:solidFill>
                <a:prstClr val="white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fr-FR" sz="2000" kern="0" dirty="0">
                <a:solidFill>
                  <a:prstClr val="white"/>
                </a:solidFill>
                <a:latin typeface="Franklin Gothic Book"/>
              </a:rPr>
              <a:t>Un parasitage de la marque par les OTA 25% de leur CA</a:t>
            </a:r>
          </a:p>
        </p:txBody>
      </p:sp>
      <p:grpSp>
        <p:nvGrpSpPr>
          <p:cNvPr id="3" name="Groupe 2"/>
          <p:cNvGrpSpPr/>
          <p:nvPr/>
        </p:nvGrpSpPr>
        <p:grpSpPr>
          <a:xfrm flipH="1">
            <a:off x="6567489" y="416457"/>
            <a:ext cx="2220666" cy="1226606"/>
            <a:chOff x="6567489" y="416457"/>
            <a:chExt cx="2220666" cy="1226606"/>
          </a:xfrm>
        </p:grpSpPr>
        <p:cxnSp>
          <p:nvCxnSpPr>
            <p:cNvPr id="52" name="Straight Connector 59"/>
            <p:cNvCxnSpPr/>
            <p:nvPr/>
          </p:nvCxnSpPr>
          <p:spPr>
            <a:xfrm flipH="1">
              <a:off x="6567489" y="633413"/>
              <a:ext cx="647699" cy="1009650"/>
            </a:xfrm>
            <a:prstGeom prst="line">
              <a:avLst/>
            </a:prstGeom>
            <a:ln cap="rnd">
              <a:solidFill>
                <a:schemeClr val="bg1"/>
              </a:solidFill>
              <a:round/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60"/>
            <p:cNvCxnSpPr/>
            <p:nvPr/>
          </p:nvCxnSpPr>
          <p:spPr>
            <a:xfrm flipH="1">
              <a:off x="7549406" y="1171575"/>
              <a:ext cx="633688" cy="414462"/>
            </a:xfrm>
            <a:prstGeom prst="line">
              <a:avLst/>
            </a:prstGeom>
            <a:ln cap="rnd">
              <a:solidFill>
                <a:schemeClr val="bg1">
                  <a:alpha val="55000"/>
                </a:schemeClr>
              </a:solidFill>
              <a:round/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61"/>
            <p:cNvSpPr txBox="1"/>
            <p:nvPr/>
          </p:nvSpPr>
          <p:spPr>
            <a:xfrm>
              <a:off x="8338888" y="936340"/>
              <a:ext cx="449267" cy="33701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r-FR" sz="900" dirty="0">
                  <a:solidFill>
                    <a:prstClr val="white">
                      <a:alpha val="20000"/>
                    </a:prstClr>
                  </a:solidFill>
                </a:rPr>
                <a:t>1#278</a:t>
              </a:r>
              <a:br>
                <a:rPr lang="fr-FR" sz="900" dirty="0">
                  <a:solidFill>
                    <a:prstClr val="white">
                      <a:alpha val="20000"/>
                    </a:prstClr>
                  </a:solidFill>
                </a:rPr>
              </a:br>
              <a:r>
                <a:rPr lang="fr-FR" sz="900" dirty="0">
                  <a:solidFill>
                    <a:prstClr val="white">
                      <a:alpha val="20000"/>
                    </a:prstClr>
                  </a:solidFill>
                </a:rPr>
                <a:t>6.8/3655</a:t>
              </a:r>
            </a:p>
            <a:p>
              <a:pPr>
                <a:lnSpc>
                  <a:spcPct val="80000"/>
                </a:lnSpc>
              </a:pPr>
              <a:r>
                <a:rPr lang="fr-FR" sz="900" dirty="0">
                  <a:solidFill>
                    <a:prstClr val="white">
                      <a:alpha val="20000"/>
                    </a:prstClr>
                  </a:solidFill>
                </a:rPr>
                <a:t>7563./56</a:t>
              </a:r>
            </a:p>
          </p:txBody>
        </p:sp>
        <p:sp>
          <p:nvSpPr>
            <p:cNvPr id="58" name="TextBox 62"/>
            <p:cNvSpPr txBox="1"/>
            <p:nvPr/>
          </p:nvSpPr>
          <p:spPr>
            <a:xfrm>
              <a:off x="6976219" y="1036822"/>
              <a:ext cx="250068" cy="3323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r-FR" sz="900" dirty="0">
                  <a:solidFill>
                    <a:prstClr val="white">
                      <a:alpha val="44000"/>
                    </a:prstClr>
                  </a:solidFill>
                </a:rPr>
                <a:t>/63</a:t>
              </a:r>
            </a:p>
            <a:p>
              <a:pPr>
                <a:lnSpc>
                  <a:spcPct val="80000"/>
                </a:lnSpc>
              </a:pPr>
              <a:r>
                <a:rPr lang="fr-FR" sz="900" dirty="0">
                  <a:solidFill>
                    <a:prstClr val="white">
                      <a:alpha val="44000"/>
                    </a:prstClr>
                  </a:solidFill>
                </a:rPr>
                <a:t>5.6</a:t>
              </a:r>
            </a:p>
            <a:p>
              <a:pPr>
                <a:lnSpc>
                  <a:spcPct val="80000"/>
                </a:lnSpc>
              </a:pPr>
              <a:r>
                <a:rPr lang="fr-FR" sz="900" dirty="0">
                  <a:solidFill>
                    <a:prstClr val="white">
                      <a:alpha val="44000"/>
                    </a:prstClr>
                  </a:solidFill>
                </a:rPr>
                <a:t>0076</a:t>
              </a:r>
            </a:p>
          </p:txBody>
        </p:sp>
        <p:sp>
          <p:nvSpPr>
            <p:cNvPr id="59" name="TextBox 63"/>
            <p:cNvSpPr txBox="1"/>
            <p:nvPr/>
          </p:nvSpPr>
          <p:spPr>
            <a:xfrm>
              <a:off x="7370973" y="416457"/>
              <a:ext cx="400751" cy="3323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r-FR" sz="900" dirty="0">
                  <a:solidFill>
                    <a:prstClr val="white">
                      <a:alpha val="44000"/>
                    </a:prstClr>
                  </a:solidFill>
                </a:rPr>
                <a:t>2563;36</a:t>
              </a:r>
            </a:p>
            <a:p>
              <a:pPr>
                <a:lnSpc>
                  <a:spcPct val="80000"/>
                </a:lnSpc>
              </a:pPr>
              <a:r>
                <a:rPr lang="fr-FR" sz="900" dirty="0">
                  <a:solidFill>
                    <a:prstClr val="white">
                      <a:alpha val="44000"/>
                    </a:prstClr>
                  </a:solidFill>
                </a:rPr>
                <a:t>56.875</a:t>
              </a:r>
            </a:p>
            <a:p>
              <a:pPr>
                <a:lnSpc>
                  <a:spcPct val="80000"/>
                </a:lnSpc>
              </a:pPr>
              <a:r>
                <a:rPr lang="fr-FR" sz="900" dirty="0">
                  <a:solidFill>
                    <a:prstClr val="white">
                      <a:alpha val="44000"/>
                    </a:prstClr>
                  </a:solidFill>
                </a:rPr>
                <a:t>323</a:t>
              </a:r>
            </a:p>
          </p:txBody>
        </p:sp>
        <p:cxnSp>
          <p:nvCxnSpPr>
            <p:cNvPr id="60" name="Straight Connector 67"/>
            <p:cNvCxnSpPr/>
            <p:nvPr/>
          </p:nvCxnSpPr>
          <p:spPr>
            <a:xfrm flipH="1">
              <a:off x="7058025" y="836712"/>
              <a:ext cx="796743" cy="44351"/>
            </a:xfrm>
            <a:prstGeom prst="line">
              <a:avLst/>
            </a:prstGeom>
            <a:ln cap="rnd">
              <a:solidFill>
                <a:schemeClr val="bg1">
                  <a:alpha val="42000"/>
                </a:schemeClr>
              </a:solidFill>
              <a:round/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" name="Image 63" descr="Etat Citiz au 07112016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399"/>
          <a:stretch/>
        </p:blipFill>
        <p:spPr>
          <a:xfrm>
            <a:off x="2821320" y="2350658"/>
            <a:ext cx="5319319" cy="37183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702" y="2045529"/>
            <a:ext cx="7073145" cy="41270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07264" y="2361808"/>
            <a:ext cx="478935" cy="15463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 err="1">
              <a:solidFill>
                <a:prstClr val="white"/>
              </a:solidFill>
            </a:endParaRPr>
          </a:p>
        </p:txBody>
      </p:sp>
      <p:sp>
        <p:nvSpPr>
          <p:cNvPr id="65" name="Rectangle à coins arrondis 64"/>
          <p:cNvSpPr/>
          <p:nvPr/>
        </p:nvSpPr>
        <p:spPr>
          <a:xfrm>
            <a:off x="3239512" y="3484819"/>
            <a:ext cx="3288721" cy="752475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2"/>
            </a:solidFill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 err="1">
              <a:solidFill>
                <a:prstClr val="white"/>
              </a:solidFill>
            </a:endParaRPr>
          </a:p>
        </p:txBody>
      </p:sp>
      <p:sp>
        <p:nvSpPr>
          <p:cNvPr id="66" name="Rectangle à coins arrondis 65"/>
          <p:cNvSpPr/>
          <p:nvPr/>
        </p:nvSpPr>
        <p:spPr>
          <a:xfrm>
            <a:off x="3239512" y="4293757"/>
            <a:ext cx="3288721" cy="591237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2"/>
            </a:solidFill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 err="1">
              <a:solidFill>
                <a:prstClr val="white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14536" y="5351064"/>
            <a:ext cx="170591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r-FR" sz="1400" dirty="0">
                <a:solidFill>
                  <a:srgbClr val="15919D"/>
                </a:solidFill>
              </a:rPr>
              <a:t>Référencement Naturel</a:t>
            </a:r>
          </a:p>
        </p:txBody>
      </p:sp>
      <p:cxnSp>
        <p:nvCxnSpPr>
          <p:cNvPr id="11" name="Connecteur droit avec flèche 10"/>
          <p:cNvCxnSpPr>
            <a:cxnSpLocks/>
          </p:cNvCxnSpPr>
          <p:nvPr/>
        </p:nvCxnSpPr>
        <p:spPr>
          <a:xfrm>
            <a:off x="2086348" y="5477991"/>
            <a:ext cx="1320916" cy="130549"/>
          </a:xfrm>
          <a:prstGeom prst="straightConnector1">
            <a:avLst/>
          </a:prstGeom>
          <a:ln w="25400" cap="rnd">
            <a:solidFill>
              <a:srgbClr val="15919D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Forme libre 82"/>
          <p:cNvSpPr/>
          <p:nvPr/>
        </p:nvSpPr>
        <p:spPr>
          <a:xfrm flipH="1">
            <a:off x="7286778" y="1586037"/>
            <a:ext cx="1857222" cy="2576933"/>
          </a:xfrm>
          <a:custGeom>
            <a:avLst/>
            <a:gdLst>
              <a:gd name="connsiteX0" fmla="*/ 1857222 w 1857222"/>
              <a:gd name="connsiteY0" fmla="*/ 0 h 2576933"/>
              <a:gd name="connsiteX1" fmla="*/ 268541 w 1857222"/>
              <a:gd name="connsiteY1" fmla="*/ 0 h 2576933"/>
              <a:gd name="connsiteX2" fmla="*/ 0 w 1857222"/>
              <a:gd name="connsiteY2" fmla="*/ 372606 h 2576933"/>
              <a:gd name="connsiteX3" fmla="*/ 0 w 1857222"/>
              <a:gd name="connsiteY3" fmla="*/ 2576933 h 257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7222" h="2576933">
                <a:moveTo>
                  <a:pt x="1857222" y="0"/>
                </a:moveTo>
                <a:lnTo>
                  <a:pt x="268541" y="0"/>
                </a:lnTo>
                <a:lnTo>
                  <a:pt x="0" y="372606"/>
                </a:lnTo>
                <a:lnTo>
                  <a:pt x="0" y="257693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 err="1">
              <a:solidFill>
                <a:prstClr val="white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 rot="3246833">
            <a:off x="7807861" y="2011075"/>
            <a:ext cx="14465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000" b="1" dirty="0">
                <a:solidFill>
                  <a:prstClr val="white"/>
                </a:solidFill>
                <a:latin typeface="Franklin Gothic Demi" panose="020B0703020102020204" pitchFamily="34" charset="0"/>
              </a:rPr>
              <a:t>MAUVAISE </a:t>
            </a:r>
          </a:p>
          <a:p>
            <a:pPr algn="ctr">
              <a:lnSpc>
                <a:spcPct val="90000"/>
              </a:lnSpc>
            </a:pPr>
            <a:r>
              <a:rPr lang="fr-FR" sz="2000" b="1" dirty="0">
                <a:solidFill>
                  <a:prstClr val="white"/>
                </a:solidFill>
                <a:latin typeface="Franklin Gothic Demi" panose="020B0703020102020204" pitchFamily="34" charset="0"/>
              </a:rPr>
              <a:t>PRATIQUE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585341" y="6209284"/>
            <a:ext cx="1588168" cy="73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 err="1">
              <a:solidFill>
                <a:schemeClr val="bg1"/>
              </a:solidFill>
            </a:endParaRPr>
          </a:p>
        </p:txBody>
      </p:sp>
      <p:sp>
        <p:nvSpPr>
          <p:cNvPr id="31" name="Rectangle à coins arrondis 30">
            <a:extLst>
              <a:ext uri="{FF2B5EF4-FFF2-40B4-BE49-F238E27FC236}">
                <a16:creationId xmlns:a16="http://schemas.microsoft.com/office/drawing/2014/main" id="{6970BFC0-9E8E-1546-A94E-8AA23B86E0FE}"/>
              </a:ext>
            </a:extLst>
          </p:cNvPr>
          <p:cNvSpPr/>
          <p:nvPr/>
        </p:nvSpPr>
        <p:spPr>
          <a:xfrm>
            <a:off x="3272877" y="4886754"/>
            <a:ext cx="3288721" cy="591237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2"/>
            </a:solidFill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 err="1">
              <a:solidFill>
                <a:prstClr val="white"/>
              </a:solidFill>
            </a:endParaRPr>
          </a:p>
        </p:txBody>
      </p:sp>
      <p:sp>
        <p:nvSpPr>
          <p:cNvPr id="33" name="Rectangle à coins arrondis 32">
            <a:extLst>
              <a:ext uri="{FF2B5EF4-FFF2-40B4-BE49-F238E27FC236}">
                <a16:creationId xmlns:a16="http://schemas.microsoft.com/office/drawing/2014/main" id="{2180C873-84E9-1C44-BC56-F76C6AED530F}"/>
              </a:ext>
            </a:extLst>
          </p:cNvPr>
          <p:cNvSpPr/>
          <p:nvPr/>
        </p:nvSpPr>
        <p:spPr>
          <a:xfrm>
            <a:off x="6594963" y="4792207"/>
            <a:ext cx="1621117" cy="816334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2"/>
            </a:solidFill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 err="1">
              <a:solidFill>
                <a:prstClr val="white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83126CB-710D-AF4C-9496-7EED865F5319}"/>
              </a:ext>
            </a:extLst>
          </p:cNvPr>
          <p:cNvSpPr txBox="1"/>
          <p:nvPr/>
        </p:nvSpPr>
        <p:spPr>
          <a:xfrm>
            <a:off x="3709457" y="6169930"/>
            <a:ext cx="5078698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r-FR" sz="2000" b="1" dirty="0">
                <a:solidFill>
                  <a:schemeClr val="bg2"/>
                </a:solidFill>
                <a:latin typeface="Franklin Gothic Demi" panose="020B0603020102020204" pitchFamily="34" charset="0"/>
              </a:rPr>
              <a:t>Celui qui vous connait et veut venir chez vous</a:t>
            </a:r>
            <a:br>
              <a:rPr lang="fr-FR" sz="2000" b="1" dirty="0">
                <a:solidFill>
                  <a:schemeClr val="bg2"/>
                </a:solidFill>
                <a:latin typeface="Franklin Gothic Demi" panose="020B0603020102020204" pitchFamily="34" charset="0"/>
              </a:rPr>
            </a:br>
            <a:r>
              <a:rPr lang="fr-FR" sz="2000" b="1" dirty="0">
                <a:solidFill>
                  <a:schemeClr val="bg2"/>
                </a:solidFill>
                <a:latin typeface="Franklin Gothic Demi" panose="020B0603020102020204" pitchFamily="34" charset="0"/>
              </a:rPr>
              <a:t> doit réserver sur votre site</a:t>
            </a:r>
          </a:p>
        </p:txBody>
      </p:sp>
      <p:sp>
        <p:nvSpPr>
          <p:cNvPr id="5" name="AutoShape 2" descr="Résultat de recherche d'images pour &quot;appnexus&quot;">
            <a:extLst>
              <a:ext uri="{FF2B5EF4-FFF2-40B4-BE49-F238E27FC236}">
                <a16:creationId xmlns:a16="http://schemas.microsoft.com/office/drawing/2014/main" id="{4E70265F-CE4B-C34B-A1FE-E71C0A2853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2159000"/>
            <a:ext cx="381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500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/>
          <p:cNvSpPr/>
          <p:nvPr/>
        </p:nvSpPr>
        <p:spPr>
          <a:xfrm>
            <a:off x="0" y="0"/>
            <a:ext cx="9143999" cy="158657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rot="0" spcFirstLastPara="0" vertOverflow="overflow" horzOverflow="overflow" vert="horz" wrap="square" lIns="540000" tIns="7200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r-FR" sz="3600" kern="0" dirty="0">
                <a:solidFill>
                  <a:schemeClr val="bg1"/>
                </a:solidFill>
                <a:latin typeface="Franklin Gothic Demi" panose="020B0703020102020204" pitchFamily="34" charset="0"/>
              </a:rPr>
              <a:t>SOLUTION : Anti </a:t>
            </a:r>
            <a:r>
              <a:rPr lang="fr-FR" sz="3600" kern="0" dirty="0" err="1">
                <a:solidFill>
                  <a:schemeClr val="bg1"/>
                </a:solidFill>
                <a:latin typeface="Franklin Gothic Demi" panose="020B0703020102020204" pitchFamily="34" charset="0"/>
              </a:rPr>
              <a:t>BrandJacking</a:t>
            </a:r>
            <a:br>
              <a:rPr lang="fr-FR" sz="3600" kern="0" dirty="0">
                <a:solidFill>
                  <a:prstClr val="white"/>
                </a:solidFill>
                <a:latin typeface="Franklin Gothic Demi" panose="020B0703020102020204" pitchFamily="34" charset="0"/>
              </a:rPr>
            </a:br>
            <a:r>
              <a:rPr lang="fr-FR" sz="2400" kern="0" dirty="0">
                <a:solidFill>
                  <a:schemeClr val="bg1"/>
                </a:solidFill>
              </a:rPr>
              <a:t>L’hôtelier reprend le pouvoir </a:t>
            </a:r>
            <a:r>
              <a:rPr lang="fr-FR" sz="3600" kern="0" dirty="0">
                <a:solidFill>
                  <a:schemeClr val="bg1"/>
                </a:solidFill>
              </a:rPr>
              <a:t>!</a:t>
            </a:r>
          </a:p>
        </p:txBody>
      </p:sp>
      <p:grpSp>
        <p:nvGrpSpPr>
          <p:cNvPr id="64" name="Groupe 63"/>
          <p:cNvGrpSpPr/>
          <p:nvPr/>
        </p:nvGrpSpPr>
        <p:grpSpPr>
          <a:xfrm>
            <a:off x="6934200" y="0"/>
            <a:ext cx="2207247" cy="1586572"/>
            <a:chOff x="6934200" y="0"/>
            <a:chExt cx="2207247" cy="1586572"/>
          </a:xfrm>
        </p:grpSpPr>
        <p:sp>
          <p:nvSpPr>
            <p:cNvPr id="28" name="TextBox 60"/>
            <p:cNvSpPr txBox="1"/>
            <p:nvPr/>
          </p:nvSpPr>
          <p:spPr>
            <a:xfrm>
              <a:off x="7597221" y="968764"/>
              <a:ext cx="449267" cy="33701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r-FR" sz="900" dirty="0">
                  <a:solidFill>
                    <a:schemeClr val="bg1">
                      <a:alpha val="20000"/>
                    </a:schemeClr>
                  </a:solidFill>
                </a:rPr>
                <a:t>1#278</a:t>
              </a:r>
              <a:br>
                <a:rPr lang="fr-FR" sz="900" dirty="0">
                  <a:solidFill>
                    <a:schemeClr val="bg1">
                      <a:alpha val="20000"/>
                    </a:schemeClr>
                  </a:solidFill>
                </a:rPr>
              </a:br>
              <a:r>
                <a:rPr lang="fr-FR" sz="900" dirty="0">
                  <a:solidFill>
                    <a:schemeClr val="bg1">
                      <a:alpha val="20000"/>
                    </a:schemeClr>
                  </a:solidFill>
                </a:rPr>
                <a:t>6.8/3655</a:t>
              </a:r>
            </a:p>
            <a:p>
              <a:pPr>
                <a:lnSpc>
                  <a:spcPct val="80000"/>
                </a:lnSpc>
              </a:pPr>
              <a:r>
                <a:rPr lang="fr-FR" sz="900" dirty="0">
                  <a:solidFill>
                    <a:schemeClr val="bg1">
                      <a:alpha val="20000"/>
                    </a:schemeClr>
                  </a:solidFill>
                </a:rPr>
                <a:t>7563./56</a:t>
              </a:r>
            </a:p>
          </p:txBody>
        </p:sp>
        <p:sp>
          <p:nvSpPr>
            <p:cNvPr id="29" name="TextBox 62"/>
            <p:cNvSpPr txBox="1"/>
            <p:nvPr/>
          </p:nvSpPr>
          <p:spPr>
            <a:xfrm>
              <a:off x="8457147" y="664970"/>
              <a:ext cx="213200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r-FR" sz="900" dirty="0">
                  <a:solidFill>
                    <a:schemeClr val="bg1">
                      <a:alpha val="44000"/>
                    </a:schemeClr>
                  </a:solidFill>
                </a:rPr>
                <a:t>63.2</a:t>
              </a:r>
            </a:p>
            <a:p>
              <a:pPr>
                <a:lnSpc>
                  <a:spcPct val="80000"/>
                </a:lnSpc>
              </a:pPr>
              <a:r>
                <a:rPr lang="fr-FR" sz="900" dirty="0">
                  <a:solidFill>
                    <a:schemeClr val="bg1">
                      <a:alpha val="44000"/>
                    </a:schemeClr>
                  </a:solidFill>
                </a:rPr>
                <a:t>89</a:t>
              </a:r>
            </a:p>
            <a:p>
              <a:pPr>
                <a:lnSpc>
                  <a:spcPct val="80000"/>
                </a:lnSpc>
              </a:pPr>
              <a:r>
                <a:rPr lang="fr-FR" sz="900" dirty="0">
                  <a:solidFill>
                    <a:schemeClr val="bg1">
                      <a:alpha val="44000"/>
                    </a:schemeClr>
                  </a:solidFill>
                </a:rPr>
                <a:t>5</a:t>
              </a:r>
            </a:p>
            <a:p>
              <a:pPr>
                <a:lnSpc>
                  <a:spcPct val="80000"/>
                </a:lnSpc>
              </a:pPr>
              <a:r>
                <a:rPr lang="fr-FR" sz="900" dirty="0">
                  <a:solidFill>
                    <a:schemeClr val="bg1">
                      <a:alpha val="44000"/>
                    </a:schemeClr>
                  </a:solidFill>
                </a:rPr>
                <a:t>2</a:t>
              </a:r>
            </a:p>
            <a:p>
              <a:pPr>
                <a:lnSpc>
                  <a:spcPct val="80000"/>
                </a:lnSpc>
              </a:pPr>
              <a:endParaRPr lang="fr-FR" sz="900" dirty="0">
                <a:solidFill>
                  <a:schemeClr val="bg1">
                    <a:alpha val="44000"/>
                  </a:schemeClr>
                </a:solidFill>
              </a:endParaRPr>
            </a:p>
          </p:txBody>
        </p:sp>
        <p:cxnSp>
          <p:nvCxnSpPr>
            <p:cNvPr id="30" name="Straight Connector 63"/>
            <p:cNvCxnSpPr/>
            <p:nvPr/>
          </p:nvCxnSpPr>
          <p:spPr>
            <a:xfrm flipV="1">
              <a:off x="8064143" y="357154"/>
              <a:ext cx="1077304" cy="321084"/>
            </a:xfrm>
            <a:prstGeom prst="line">
              <a:avLst/>
            </a:prstGeom>
            <a:ln cap="rnd">
              <a:solidFill>
                <a:schemeClr val="bg1">
                  <a:alpha val="78000"/>
                </a:schemeClr>
              </a:solidFill>
              <a:round/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64"/>
            <p:cNvCxnSpPr/>
            <p:nvPr/>
          </p:nvCxnSpPr>
          <p:spPr>
            <a:xfrm flipH="1" flipV="1">
              <a:off x="7987225" y="0"/>
              <a:ext cx="194710" cy="357154"/>
            </a:xfrm>
            <a:prstGeom prst="line">
              <a:avLst/>
            </a:prstGeom>
            <a:ln cap="rnd">
              <a:solidFill>
                <a:schemeClr val="bg1">
                  <a:alpha val="32000"/>
                </a:schemeClr>
              </a:solidFill>
              <a:round/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64"/>
            <p:cNvCxnSpPr/>
            <p:nvPr/>
          </p:nvCxnSpPr>
          <p:spPr>
            <a:xfrm flipV="1">
              <a:off x="6934200" y="0"/>
              <a:ext cx="1247735" cy="1586572"/>
            </a:xfrm>
            <a:prstGeom prst="line">
              <a:avLst/>
            </a:prstGeom>
            <a:ln cap="rnd">
              <a:solidFill>
                <a:schemeClr val="bg1">
                  <a:alpha val="20000"/>
                </a:schemeClr>
              </a:solidFill>
              <a:round/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e 102"/>
          <p:cNvGrpSpPr/>
          <p:nvPr/>
        </p:nvGrpSpPr>
        <p:grpSpPr>
          <a:xfrm>
            <a:off x="540545" y="2794482"/>
            <a:ext cx="8063706" cy="698717"/>
            <a:chOff x="-182563" y="3144838"/>
            <a:chExt cx="9517063" cy="561975"/>
          </a:xfrm>
        </p:grpSpPr>
        <p:sp>
          <p:nvSpPr>
            <p:cNvPr id="104" name="Freeform 5"/>
            <p:cNvSpPr>
              <a:spLocks/>
            </p:cNvSpPr>
            <p:nvPr/>
          </p:nvSpPr>
          <p:spPr bwMode="auto">
            <a:xfrm>
              <a:off x="-182563" y="3144838"/>
              <a:ext cx="2071688" cy="561975"/>
            </a:xfrm>
            <a:custGeom>
              <a:avLst/>
              <a:gdLst>
                <a:gd name="T0" fmla="*/ 0 w 552"/>
                <a:gd name="T1" fmla="*/ 11 h 147"/>
                <a:gd name="T2" fmla="*/ 11 w 552"/>
                <a:gd name="T3" fmla="*/ 0 h 147"/>
                <a:gd name="T4" fmla="*/ 471 w 552"/>
                <a:gd name="T5" fmla="*/ 0 h 147"/>
                <a:gd name="T6" fmla="*/ 490 w 552"/>
                <a:gd name="T7" fmla="*/ 8 h 147"/>
                <a:gd name="T8" fmla="*/ 548 w 552"/>
                <a:gd name="T9" fmla="*/ 65 h 147"/>
                <a:gd name="T10" fmla="*/ 548 w 552"/>
                <a:gd name="T11" fmla="*/ 81 h 147"/>
                <a:gd name="T12" fmla="*/ 490 w 552"/>
                <a:gd name="T13" fmla="*/ 139 h 147"/>
                <a:gd name="T14" fmla="*/ 471 w 552"/>
                <a:gd name="T15" fmla="*/ 147 h 147"/>
                <a:gd name="T16" fmla="*/ 11 w 552"/>
                <a:gd name="T17" fmla="*/ 147 h 147"/>
                <a:gd name="T18" fmla="*/ 0 w 552"/>
                <a:gd name="T19" fmla="*/ 136 h 147"/>
                <a:gd name="T20" fmla="*/ 0 w 552"/>
                <a:gd name="T21" fmla="*/ 1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2" h="147">
                  <a:moveTo>
                    <a:pt x="0" y="11"/>
                  </a:moveTo>
                  <a:cubicBezTo>
                    <a:pt x="0" y="5"/>
                    <a:pt x="5" y="0"/>
                    <a:pt x="11" y="0"/>
                  </a:cubicBezTo>
                  <a:cubicBezTo>
                    <a:pt x="471" y="0"/>
                    <a:pt x="471" y="0"/>
                    <a:pt x="471" y="0"/>
                  </a:cubicBezTo>
                  <a:cubicBezTo>
                    <a:pt x="477" y="0"/>
                    <a:pt x="486" y="3"/>
                    <a:pt x="490" y="8"/>
                  </a:cubicBezTo>
                  <a:cubicBezTo>
                    <a:pt x="548" y="65"/>
                    <a:pt x="548" y="65"/>
                    <a:pt x="548" y="65"/>
                  </a:cubicBezTo>
                  <a:cubicBezTo>
                    <a:pt x="552" y="70"/>
                    <a:pt x="552" y="77"/>
                    <a:pt x="548" y="81"/>
                  </a:cubicBezTo>
                  <a:cubicBezTo>
                    <a:pt x="490" y="139"/>
                    <a:pt x="490" y="139"/>
                    <a:pt x="490" y="139"/>
                  </a:cubicBezTo>
                  <a:cubicBezTo>
                    <a:pt x="486" y="143"/>
                    <a:pt x="477" y="147"/>
                    <a:pt x="471" y="147"/>
                  </a:cubicBezTo>
                  <a:cubicBezTo>
                    <a:pt x="11" y="147"/>
                    <a:pt x="11" y="147"/>
                    <a:pt x="11" y="147"/>
                  </a:cubicBezTo>
                  <a:cubicBezTo>
                    <a:pt x="5" y="147"/>
                    <a:pt x="0" y="142"/>
                    <a:pt x="0" y="136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6"/>
            <p:cNvSpPr>
              <a:spLocks/>
            </p:cNvSpPr>
            <p:nvPr/>
          </p:nvSpPr>
          <p:spPr bwMode="auto">
            <a:xfrm>
              <a:off x="1690688" y="3144838"/>
              <a:ext cx="2060575" cy="561975"/>
            </a:xfrm>
            <a:custGeom>
              <a:avLst/>
              <a:gdLst>
                <a:gd name="T0" fmla="*/ 4 w 549"/>
                <a:gd name="T1" fmla="*/ 8 h 147"/>
                <a:gd name="T2" fmla="*/ 8 w 549"/>
                <a:gd name="T3" fmla="*/ 0 h 147"/>
                <a:gd name="T4" fmla="*/ 467 w 549"/>
                <a:gd name="T5" fmla="*/ 0 h 147"/>
                <a:gd name="T6" fmla="*/ 487 w 549"/>
                <a:gd name="T7" fmla="*/ 8 h 147"/>
                <a:gd name="T8" fmla="*/ 544 w 549"/>
                <a:gd name="T9" fmla="*/ 65 h 147"/>
                <a:gd name="T10" fmla="*/ 544 w 549"/>
                <a:gd name="T11" fmla="*/ 81 h 147"/>
                <a:gd name="T12" fmla="*/ 487 w 549"/>
                <a:gd name="T13" fmla="*/ 139 h 147"/>
                <a:gd name="T14" fmla="*/ 467 w 549"/>
                <a:gd name="T15" fmla="*/ 147 h 147"/>
                <a:gd name="T16" fmla="*/ 8 w 549"/>
                <a:gd name="T17" fmla="*/ 147 h 147"/>
                <a:gd name="T18" fmla="*/ 4 w 549"/>
                <a:gd name="T19" fmla="*/ 139 h 147"/>
                <a:gd name="T20" fmla="*/ 62 w 549"/>
                <a:gd name="T21" fmla="*/ 81 h 147"/>
                <a:gd name="T22" fmla="*/ 62 w 549"/>
                <a:gd name="T23" fmla="*/ 65 h 147"/>
                <a:gd name="T24" fmla="*/ 4 w 549"/>
                <a:gd name="T25" fmla="*/ 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9" h="147">
                  <a:moveTo>
                    <a:pt x="4" y="8"/>
                  </a:moveTo>
                  <a:cubicBezTo>
                    <a:pt x="0" y="3"/>
                    <a:pt x="2" y="0"/>
                    <a:pt x="8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4" y="0"/>
                    <a:pt x="482" y="3"/>
                    <a:pt x="487" y="8"/>
                  </a:cubicBezTo>
                  <a:cubicBezTo>
                    <a:pt x="544" y="65"/>
                    <a:pt x="544" y="65"/>
                    <a:pt x="544" y="65"/>
                  </a:cubicBezTo>
                  <a:cubicBezTo>
                    <a:pt x="549" y="70"/>
                    <a:pt x="549" y="77"/>
                    <a:pt x="544" y="81"/>
                  </a:cubicBezTo>
                  <a:cubicBezTo>
                    <a:pt x="487" y="139"/>
                    <a:pt x="487" y="139"/>
                    <a:pt x="487" y="139"/>
                  </a:cubicBezTo>
                  <a:cubicBezTo>
                    <a:pt x="482" y="143"/>
                    <a:pt x="474" y="147"/>
                    <a:pt x="467" y="147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2" y="147"/>
                    <a:pt x="0" y="143"/>
                    <a:pt x="4" y="139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67" y="77"/>
                    <a:pt x="67" y="70"/>
                    <a:pt x="62" y="65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0B5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7"/>
            <p:cNvSpPr>
              <a:spLocks/>
            </p:cNvSpPr>
            <p:nvPr/>
          </p:nvSpPr>
          <p:spPr bwMode="auto">
            <a:xfrm>
              <a:off x="3552825" y="3144838"/>
              <a:ext cx="2060575" cy="561975"/>
            </a:xfrm>
            <a:custGeom>
              <a:avLst/>
              <a:gdLst>
                <a:gd name="T0" fmla="*/ 4 w 549"/>
                <a:gd name="T1" fmla="*/ 8 h 147"/>
                <a:gd name="T2" fmla="*/ 8 w 549"/>
                <a:gd name="T3" fmla="*/ 0 h 147"/>
                <a:gd name="T4" fmla="*/ 467 w 549"/>
                <a:gd name="T5" fmla="*/ 0 h 147"/>
                <a:gd name="T6" fmla="*/ 486 w 549"/>
                <a:gd name="T7" fmla="*/ 8 h 147"/>
                <a:gd name="T8" fmla="*/ 544 w 549"/>
                <a:gd name="T9" fmla="*/ 65 h 147"/>
                <a:gd name="T10" fmla="*/ 544 w 549"/>
                <a:gd name="T11" fmla="*/ 81 h 147"/>
                <a:gd name="T12" fmla="*/ 486 w 549"/>
                <a:gd name="T13" fmla="*/ 139 h 147"/>
                <a:gd name="T14" fmla="*/ 467 w 549"/>
                <a:gd name="T15" fmla="*/ 147 h 147"/>
                <a:gd name="T16" fmla="*/ 8 w 549"/>
                <a:gd name="T17" fmla="*/ 147 h 147"/>
                <a:gd name="T18" fmla="*/ 4 w 549"/>
                <a:gd name="T19" fmla="*/ 139 h 147"/>
                <a:gd name="T20" fmla="*/ 62 w 549"/>
                <a:gd name="T21" fmla="*/ 81 h 147"/>
                <a:gd name="T22" fmla="*/ 62 w 549"/>
                <a:gd name="T23" fmla="*/ 65 h 147"/>
                <a:gd name="T24" fmla="*/ 4 w 549"/>
                <a:gd name="T25" fmla="*/ 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9" h="147">
                  <a:moveTo>
                    <a:pt x="4" y="8"/>
                  </a:moveTo>
                  <a:cubicBezTo>
                    <a:pt x="0" y="3"/>
                    <a:pt x="1" y="0"/>
                    <a:pt x="8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3" y="0"/>
                    <a:pt x="482" y="3"/>
                    <a:pt x="486" y="8"/>
                  </a:cubicBezTo>
                  <a:cubicBezTo>
                    <a:pt x="544" y="65"/>
                    <a:pt x="544" y="65"/>
                    <a:pt x="544" y="65"/>
                  </a:cubicBezTo>
                  <a:cubicBezTo>
                    <a:pt x="549" y="70"/>
                    <a:pt x="549" y="77"/>
                    <a:pt x="544" y="81"/>
                  </a:cubicBezTo>
                  <a:cubicBezTo>
                    <a:pt x="486" y="139"/>
                    <a:pt x="486" y="139"/>
                    <a:pt x="486" y="139"/>
                  </a:cubicBezTo>
                  <a:cubicBezTo>
                    <a:pt x="482" y="143"/>
                    <a:pt x="473" y="147"/>
                    <a:pt x="467" y="147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1" y="147"/>
                    <a:pt x="0" y="143"/>
                    <a:pt x="4" y="139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66" y="77"/>
                    <a:pt x="66" y="70"/>
                    <a:pt x="62" y="65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24B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8"/>
            <p:cNvSpPr>
              <a:spLocks/>
            </p:cNvSpPr>
            <p:nvPr/>
          </p:nvSpPr>
          <p:spPr bwMode="auto">
            <a:xfrm>
              <a:off x="5414963" y="3144838"/>
              <a:ext cx="2057400" cy="561975"/>
            </a:xfrm>
            <a:custGeom>
              <a:avLst/>
              <a:gdLst>
                <a:gd name="T0" fmla="*/ 4 w 548"/>
                <a:gd name="T1" fmla="*/ 8 h 147"/>
                <a:gd name="T2" fmla="*/ 7 w 548"/>
                <a:gd name="T3" fmla="*/ 0 h 147"/>
                <a:gd name="T4" fmla="*/ 467 w 548"/>
                <a:gd name="T5" fmla="*/ 0 h 147"/>
                <a:gd name="T6" fmla="*/ 486 w 548"/>
                <a:gd name="T7" fmla="*/ 8 h 147"/>
                <a:gd name="T8" fmla="*/ 544 w 548"/>
                <a:gd name="T9" fmla="*/ 65 h 147"/>
                <a:gd name="T10" fmla="*/ 544 w 548"/>
                <a:gd name="T11" fmla="*/ 81 h 147"/>
                <a:gd name="T12" fmla="*/ 486 w 548"/>
                <a:gd name="T13" fmla="*/ 139 h 147"/>
                <a:gd name="T14" fmla="*/ 467 w 548"/>
                <a:gd name="T15" fmla="*/ 147 h 147"/>
                <a:gd name="T16" fmla="*/ 7 w 548"/>
                <a:gd name="T17" fmla="*/ 147 h 147"/>
                <a:gd name="T18" fmla="*/ 4 w 548"/>
                <a:gd name="T19" fmla="*/ 139 h 147"/>
                <a:gd name="T20" fmla="*/ 62 w 548"/>
                <a:gd name="T21" fmla="*/ 81 h 147"/>
                <a:gd name="T22" fmla="*/ 62 w 548"/>
                <a:gd name="T23" fmla="*/ 65 h 147"/>
                <a:gd name="T24" fmla="*/ 4 w 548"/>
                <a:gd name="T25" fmla="*/ 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8" h="147">
                  <a:moveTo>
                    <a:pt x="4" y="8"/>
                  </a:moveTo>
                  <a:cubicBezTo>
                    <a:pt x="0" y="3"/>
                    <a:pt x="1" y="0"/>
                    <a:pt x="7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3" y="0"/>
                    <a:pt x="482" y="3"/>
                    <a:pt x="486" y="8"/>
                  </a:cubicBezTo>
                  <a:cubicBezTo>
                    <a:pt x="544" y="65"/>
                    <a:pt x="544" y="65"/>
                    <a:pt x="544" y="65"/>
                  </a:cubicBezTo>
                  <a:cubicBezTo>
                    <a:pt x="548" y="70"/>
                    <a:pt x="548" y="77"/>
                    <a:pt x="544" y="81"/>
                  </a:cubicBezTo>
                  <a:cubicBezTo>
                    <a:pt x="486" y="139"/>
                    <a:pt x="486" y="139"/>
                    <a:pt x="486" y="139"/>
                  </a:cubicBezTo>
                  <a:cubicBezTo>
                    <a:pt x="482" y="143"/>
                    <a:pt x="473" y="147"/>
                    <a:pt x="467" y="147"/>
                  </a:cubicBezTo>
                  <a:cubicBezTo>
                    <a:pt x="7" y="147"/>
                    <a:pt x="7" y="147"/>
                    <a:pt x="7" y="147"/>
                  </a:cubicBezTo>
                  <a:cubicBezTo>
                    <a:pt x="1" y="147"/>
                    <a:pt x="0" y="143"/>
                    <a:pt x="4" y="139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66" y="77"/>
                    <a:pt x="66" y="70"/>
                    <a:pt x="62" y="65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80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Freeform 9"/>
            <p:cNvSpPr>
              <a:spLocks/>
            </p:cNvSpPr>
            <p:nvPr/>
          </p:nvSpPr>
          <p:spPr bwMode="auto">
            <a:xfrm>
              <a:off x="7273925" y="3144838"/>
              <a:ext cx="2060575" cy="561975"/>
            </a:xfrm>
            <a:custGeom>
              <a:avLst/>
              <a:gdLst>
                <a:gd name="T0" fmla="*/ 5 w 549"/>
                <a:gd name="T1" fmla="*/ 8 h 147"/>
                <a:gd name="T2" fmla="*/ 8 w 549"/>
                <a:gd name="T3" fmla="*/ 0 h 147"/>
                <a:gd name="T4" fmla="*/ 467 w 549"/>
                <a:gd name="T5" fmla="*/ 0 h 147"/>
                <a:gd name="T6" fmla="*/ 487 w 549"/>
                <a:gd name="T7" fmla="*/ 8 h 147"/>
                <a:gd name="T8" fmla="*/ 544 w 549"/>
                <a:gd name="T9" fmla="*/ 65 h 147"/>
                <a:gd name="T10" fmla="*/ 544 w 549"/>
                <a:gd name="T11" fmla="*/ 81 h 147"/>
                <a:gd name="T12" fmla="*/ 487 w 549"/>
                <a:gd name="T13" fmla="*/ 139 h 147"/>
                <a:gd name="T14" fmla="*/ 467 w 549"/>
                <a:gd name="T15" fmla="*/ 147 h 147"/>
                <a:gd name="T16" fmla="*/ 8 w 549"/>
                <a:gd name="T17" fmla="*/ 147 h 147"/>
                <a:gd name="T18" fmla="*/ 5 w 549"/>
                <a:gd name="T19" fmla="*/ 139 h 147"/>
                <a:gd name="T20" fmla="*/ 62 w 549"/>
                <a:gd name="T21" fmla="*/ 81 h 147"/>
                <a:gd name="T22" fmla="*/ 62 w 549"/>
                <a:gd name="T23" fmla="*/ 65 h 147"/>
                <a:gd name="T24" fmla="*/ 5 w 549"/>
                <a:gd name="T25" fmla="*/ 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9" h="147">
                  <a:moveTo>
                    <a:pt x="5" y="8"/>
                  </a:moveTo>
                  <a:cubicBezTo>
                    <a:pt x="0" y="3"/>
                    <a:pt x="2" y="0"/>
                    <a:pt x="8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4" y="0"/>
                    <a:pt x="482" y="3"/>
                    <a:pt x="487" y="8"/>
                  </a:cubicBezTo>
                  <a:cubicBezTo>
                    <a:pt x="544" y="65"/>
                    <a:pt x="544" y="65"/>
                    <a:pt x="544" y="65"/>
                  </a:cubicBezTo>
                  <a:cubicBezTo>
                    <a:pt x="549" y="70"/>
                    <a:pt x="549" y="77"/>
                    <a:pt x="544" y="81"/>
                  </a:cubicBezTo>
                  <a:cubicBezTo>
                    <a:pt x="487" y="139"/>
                    <a:pt x="487" y="139"/>
                    <a:pt x="487" y="139"/>
                  </a:cubicBezTo>
                  <a:cubicBezTo>
                    <a:pt x="482" y="143"/>
                    <a:pt x="474" y="147"/>
                    <a:pt x="467" y="147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2" y="147"/>
                    <a:pt x="0" y="143"/>
                    <a:pt x="5" y="139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67" y="77"/>
                    <a:pt x="67" y="70"/>
                    <a:pt x="62" y="65"/>
                  </a:cubicBezTo>
                  <a:lnTo>
                    <a:pt x="5" y="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09" name="Signalisation droite 29"/>
          <p:cNvSpPr/>
          <p:nvPr/>
        </p:nvSpPr>
        <p:spPr>
          <a:xfrm>
            <a:off x="859056" y="3036119"/>
            <a:ext cx="1013227" cy="2154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1400" dirty="0">
                <a:latin typeface="Franklin Gothic Demi" panose="020B0703020102020204" pitchFamily="34" charset="0"/>
              </a:rPr>
              <a:t>PROTECTION</a:t>
            </a:r>
          </a:p>
        </p:txBody>
      </p:sp>
      <p:sp>
        <p:nvSpPr>
          <p:cNvPr id="110" name="Chevron 30"/>
          <p:cNvSpPr/>
          <p:nvPr/>
        </p:nvSpPr>
        <p:spPr>
          <a:xfrm>
            <a:off x="2550156" y="3036119"/>
            <a:ext cx="892873" cy="2154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1400" dirty="0">
                <a:latin typeface="Franklin Gothic Demi" panose="020B0703020102020204" pitchFamily="34" charset="0"/>
              </a:rPr>
              <a:t>DÉTECTION</a:t>
            </a:r>
            <a:endParaRPr lang="fr-FR" sz="1400" dirty="0">
              <a:solidFill>
                <a:schemeClr val="tx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11" name="Chevron 31"/>
          <p:cNvSpPr/>
          <p:nvPr/>
        </p:nvSpPr>
        <p:spPr>
          <a:xfrm>
            <a:off x="3933771" y="3036119"/>
            <a:ext cx="1395126" cy="2154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1400" dirty="0">
                <a:latin typeface="Franklin Gothic Demi" panose="020B0703020102020204" pitchFamily="34" charset="0"/>
              </a:rPr>
              <a:t>RÉGULARISATION</a:t>
            </a:r>
            <a:endParaRPr lang="fr-FR" sz="1400" dirty="0">
              <a:solidFill>
                <a:schemeClr val="tx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12" name="Chevron 32"/>
          <p:cNvSpPr/>
          <p:nvPr/>
        </p:nvSpPr>
        <p:spPr>
          <a:xfrm>
            <a:off x="5661259" y="3036119"/>
            <a:ext cx="1026756" cy="2154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1400" dirty="0">
                <a:latin typeface="Franklin Gothic Demi" panose="020B0703020102020204" pitchFamily="34" charset="0"/>
              </a:rPr>
              <a:t>ACQUISITION</a:t>
            </a:r>
            <a:endParaRPr lang="fr-FR" sz="1400" dirty="0">
              <a:solidFill>
                <a:schemeClr val="tx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13" name="Chevron 33"/>
          <p:cNvSpPr/>
          <p:nvPr/>
        </p:nvSpPr>
        <p:spPr>
          <a:xfrm>
            <a:off x="7289134" y="3036119"/>
            <a:ext cx="857607" cy="2154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1400" dirty="0">
                <a:latin typeface="Franklin Gothic Demi" panose="020B0703020102020204" pitchFamily="34" charset="0"/>
              </a:rPr>
              <a:t>CONTRÔLE</a:t>
            </a:r>
            <a:endParaRPr lang="fr-FR" sz="1400" dirty="0">
              <a:solidFill>
                <a:schemeClr val="tx1"/>
              </a:solidFill>
              <a:latin typeface="Franklin Gothic Demi" panose="020B0703020102020204" pitchFamily="34" charset="0"/>
            </a:endParaRPr>
          </a:p>
        </p:txBody>
      </p:sp>
      <p:grpSp>
        <p:nvGrpSpPr>
          <p:cNvPr id="114" name="Groupe 113"/>
          <p:cNvGrpSpPr/>
          <p:nvPr/>
        </p:nvGrpSpPr>
        <p:grpSpPr>
          <a:xfrm>
            <a:off x="923983" y="2277483"/>
            <a:ext cx="351790" cy="403957"/>
            <a:chOff x="2901950" y="1508125"/>
            <a:chExt cx="3340100" cy="3835400"/>
          </a:xfrm>
          <a:solidFill>
            <a:srgbClr val="20325C"/>
          </a:solidFill>
        </p:grpSpPr>
        <p:sp>
          <p:nvSpPr>
            <p:cNvPr id="115" name="Freeform 13"/>
            <p:cNvSpPr>
              <a:spLocks noEditPoints="1"/>
            </p:cNvSpPr>
            <p:nvPr/>
          </p:nvSpPr>
          <p:spPr bwMode="auto">
            <a:xfrm>
              <a:off x="2901950" y="1508125"/>
              <a:ext cx="3340100" cy="3835400"/>
            </a:xfrm>
            <a:custGeom>
              <a:avLst/>
              <a:gdLst>
                <a:gd name="T0" fmla="*/ 444 w 888"/>
                <a:gd name="T1" fmla="*/ 1020 h 1020"/>
                <a:gd name="T2" fmla="*/ 819 w 888"/>
                <a:gd name="T3" fmla="*/ 763 h 1020"/>
                <a:gd name="T4" fmla="*/ 888 w 888"/>
                <a:gd name="T5" fmla="*/ 590 h 1020"/>
                <a:gd name="T6" fmla="*/ 888 w 888"/>
                <a:gd name="T7" fmla="*/ 185 h 1020"/>
                <a:gd name="T8" fmla="*/ 793 w 888"/>
                <a:gd name="T9" fmla="*/ 56 h 1020"/>
                <a:gd name="T10" fmla="*/ 444 w 888"/>
                <a:gd name="T11" fmla="*/ 0 h 1020"/>
                <a:gd name="T12" fmla="*/ 96 w 888"/>
                <a:gd name="T13" fmla="*/ 56 h 1020"/>
                <a:gd name="T14" fmla="*/ 0 w 888"/>
                <a:gd name="T15" fmla="*/ 185 h 1020"/>
                <a:gd name="T16" fmla="*/ 0 w 888"/>
                <a:gd name="T17" fmla="*/ 591 h 1020"/>
                <a:gd name="T18" fmla="*/ 69 w 888"/>
                <a:gd name="T19" fmla="*/ 764 h 1020"/>
                <a:gd name="T20" fmla="*/ 444 w 888"/>
                <a:gd name="T21" fmla="*/ 1020 h 1020"/>
                <a:gd name="T22" fmla="*/ 51 w 888"/>
                <a:gd name="T23" fmla="*/ 185 h 1020"/>
                <a:gd name="T24" fmla="*/ 112 w 888"/>
                <a:gd name="T25" fmla="*/ 105 h 1020"/>
                <a:gd name="T26" fmla="*/ 777 w 888"/>
                <a:gd name="T27" fmla="*/ 105 h 1020"/>
                <a:gd name="T28" fmla="*/ 837 w 888"/>
                <a:gd name="T29" fmla="*/ 185 h 1020"/>
                <a:gd name="T30" fmla="*/ 837 w 888"/>
                <a:gd name="T31" fmla="*/ 590 h 1020"/>
                <a:gd name="T32" fmla="*/ 782 w 888"/>
                <a:gd name="T33" fmla="*/ 728 h 1020"/>
                <a:gd name="T34" fmla="*/ 444 w 888"/>
                <a:gd name="T35" fmla="*/ 968 h 1020"/>
                <a:gd name="T36" fmla="*/ 106 w 888"/>
                <a:gd name="T37" fmla="*/ 728 h 1020"/>
                <a:gd name="T38" fmla="*/ 51 w 888"/>
                <a:gd name="T39" fmla="*/ 590 h 1020"/>
                <a:gd name="T40" fmla="*/ 51 w 888"/>
                <a:gd name="T41" fmla="*/ 185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8" h="1020">
                  <a:moveTo>
                    <a:pt x="444" y="1020"/>
                  </a:moveTo>
                  <a:cubicBezTo>
                    <a:pt x="550" y="1020"/>
                    <a:pt x="654" y="933"/>
                    <a:pt x="819" y="763"/>
                  </a:cubicBezTo>
                  <a:cubicBezTo>
                    <a:pt x="862" y="719"/>
                    <a:pt x="888" y="640"/>
                    <a:pt x="888" y="590"/>
                  </a:cubicBezTo>
                  <a:cubicBezTo>
                    <a:pt x="888" y="185"/>
                    <a:pt x="888" y="185"/>
                    <a:pt x="888" y="185"/>
                  </a:cubicBezTo>
                  <a:cubicBezTo>
                    <a:pt x="888" y="130"/>
                    <a:pt x="845" y="73"/>
                    <a:pt x="793" y="56"/>
                  </a:cubicBezTo>
                  <a:cubicBezTo>
                    <a:pt x="681" y="19"/>
                    <a:pt x="563" y="0"/>
                    <a:pt x="444" y="0"/>
                  </a:cubicBezTo>
                  <a:cubicBezTo>
                    <a:pt x="325" y="0"/>
                    <a:pt x="208" y="19"/>
                    <a:pt x="96" y="56"/>
                  </a:cubicBezTo>
                  <a:cubicBezTo>
                    <a:pt x="41" y="73"/>
                    <a:pt x="0" y="128"/>
                    <a:pt x="0" y="185"/>
                  </a:cubicBezTo>
                  <a:cubicBezTo>
                    <a:pt x="0" y="591"/>
                    <a:pt x="0" y="591"/>
                    <a:pt x="0" y="591"/>
                  </a:cubicBezTo>
                  <a:cubicBezTo>
                    <a:pt x="0" y="640"/>
                    <a:pt x="26" y="719"/>
                    <a:pt x="69" y="764"/>
                  </a:cubicBezTo>
                  <a:cubicBezTo>
                    <a:pt x="234" y="933"/>
                    <a:pt x="338" y="1020"/>
                    <a:pt x="444" y="1020"/>
                  </a:cubicBezTo>
                  <a:close/>
                  <a:moveTo>
                    <a:pt x="51" y="185"/>
                  </a:moveTo>
                  <a:cubicBezTo>
                    <a:pt x="51" y="151"/>
                    <a:pt x="78" y="115"/>
                    <a:pt x="112" y="105"/>
                  </a:cubicBezTo>
                  <a:cubicBezTo>
                    <a:pt x="326" y="33"/>
                    <a:pt x="562" y="33"/>
                    <a:pt x="777" y="105"/>
                  </a:cubicBezTo>
                  <a:cubicBezTo>
                    <a:pt x="809" y="115"/>
                    <a:pt x="837" y="152"/>
                    <a:pt x="837" y="185"/>
                  </a:cubicBezTo>
                  <a:cubicBezTo>
                    <a:pt x="837" y="590"/>
                    <a:pt x="837" y="590"/>
                    <a:pt x="837" y="590"/>
                  </a:cubicBezTo>
                  <a:cubicBezTo>
                    <a:pt x="836" y="629"/>
                    <a:pt x="814" y="695"/>
                    <a:pt x="782" y="728"/>
                  </a:cubicBezTo>
                  <a:cubicBezTo>
                    <a:pt x="630" y="884"/>
                    <a:pt x="531" y="968"/>
                    <a:pt x="444" y="968"/>
                  </a:cubicBezTo>
                  <a:cubicBezTo>
                    <a:pt x="357" y="968"/>
                    <a:pt x="258" y="884"/>
                    <a:pt x="106" y="728"/>
                  </a:cubicBezTo>
                  <a:cubicBezTo>
                    <a:pt x="74" y="695"/>
                    <a:pt x="52" y="629"/>
                    <a:pt x="51" y="590"/>
                  </a:cubicBezTo>
                  <a:lnTo>
                    <a:pt x="51" y="1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6" name="Freeform 14"/>
            <p:cNvSpPr>
              <a:spLocks noEditPoints="1"/>
            </p:cNvSpPr>
            <p:nvPr/>
          </p:nvSpPr>
          <p:spPr bwMode="auto">
            <a:xfrm>
              <a:off x="3443288" y="2033588"/>
              <a:ext cx="2257425" cy="2768600"/>
            </a:xfrm>
            <a:custGeom>
              <a:avLst/>
              <a:gdLst>
                <a:gd name="T0" fmla="*/ 300 w 600"/>
                <a:gd name="T1" fmla="*/ 736 h 736"/>
                <a:gd name="T2" fmla="*/ 571 w 600"/>
                <a:gd name="T3" fmla="*/ 524 h 736"/>
                <a:gd name="T4" fmla="*/ 600 w 600"/>
                <a:gd name="T5" fmla="*/ 450 h 736"/>
                <a:gd name="T6" fmla="*/ 600 w 600"/>
                <a:gd name="T7" fmla="*/ 55 h 736"/>
                <a:gd name="T8" fmla="*/ 596 w 600"/>
                <a:gd name="T9" fmla="*/ 50 h 736"/>
                <a:gd name="T10" fmla="*/ 301 w 600"/>
                <a:gd name="T11" fmla="*/ 4 h 736"/>
                <a:gd name="T12" fmla="*/ 3 w 600"/>
                <a:gd name="T13" fmla="*/ 50 h 736"/>
                <a:gd name="T14" fmla="*/ 0 w 600"/>
                <a:gd name="T15" fmla="*/ 55 h 736"/>
                <a:gd name="T16" fmla="*/ 0 w 600"/>
                <a:gd name="T17" fmla="*/ 450 h 736"/>
                <a:gd name="T18" fmla="*/ 28 w 600"/>
                <a:gd name="T19" fmla="*/ 524 h 736"/>
                <a:gd name="T20" fmla="*/ 300 w 600"/>
                <a:gd name="T21" fmla="*/ 736 h 736"/>
                <a:gd name="T22" fmla="*/ 10 w 600"/>
                <a:gd name="T23" fmla="*/ 59 h 736"/>
                <a:gd name="T24" fmla="*/ 21 w 600"/>
                <a:gd name="T25" fmla="*/ 55 h 736"/>
                <a:gd name="T26" fmla="*/ 579 w 600"/>
                <a:gd name="T27" fmla="*/ 55 h 736"/>
                <a:gd name="T28" fmla="*/ 590 w 600"/>
                <a:gd name="T29" fmla="*/ 59 h 736"/>
                <a:gd name="T30" fmla="*/ 590 w 600"/>
                <a:gd name="T31" fmla="*/ 450 h 736"/>
                <a:gd name="T32" fmla="*/ 563 w 600"/>
                <a:gd name="T33" fmla="*/ 517 h 736"/>
                <a:gd name="T34" fmla="*/ 300 w 600"/>
                <a:gd name="T35" fmla="*/ 725 h 736"/>
                <a:gd name="T36" fmla="*/ 36 w 600"/>
                <a:gd name="T37" fmla="*/ 517 h 736"/>
                <a:gd name="T38" fmla="*/ 10 w 600"/>
                <a:gd name="T39" fmla="*/ 450 h 736"/>
                <a:gd name="T40" fmla="*/ 10 w 600"/>
                <a:gd name="T41" fmla="*/ 59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0" h="736">
                  <a:moveTo>
                    <a:pt x="300" y="736"/>
                  </a:moveTo>
                  <a:cubicBezTo>
                    <a:pt x="365" y="736"/>
                    <a:pt x="494" y="603"/>
                    <a:pt x="571" y="524"/>
                  </a:cubicBezTo>
                  <a:cubicBezTo>
                    <a:pt x="584" y="510"/>
                    <a:pt x="600" y="468"/>
                    <a:pt x="600" y="450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00" y="53"/>
                    <a:pt x="599" y="51"/>
                    <a:pt x="596" y="50"/>
                  </a:cubicBezTo>
                  <a:cubicBezTo>
                    <a:pt x="501" y="19"/>
                    <a:pt x="401" y="4"/>
                    <a:pt x="301" y="4"/>
                  </a:cubicBezTo>
                  <a:cubicBezTo>
                    <a:pt x="200" y="4"/>
                    <a:pt x="100" y="19"/>
                    <a:pt x="3" y="50"/>
                  </a:cubicBezTo>
                  <a:cubicBezTo>
                    <a:pt x="1" y="51"/>
                    <a:pt x="0" y="53"/>
                    <a:pt x="0" y="55"/>
                  </a:cubicBezTo>
                  <a:cubicBezTo>
                    <a:pt x="0" y="450"/>
                    <a:pt x="0" y="450"/>
                    <a:pt x="0" y="450"/>
                  </a:cubicBezTo>
                  <a:cubicBezTo>
                    <a:pt x="0" y="467"/>
                    <a:pt x="15" y="510"/>
                    <a:pt x="28" y="524"/>
                  </a:cubicBezTo>
                  <a:cubicBezTo>
                    <a:pt x="106" y="603"/>
                    <a:pt x="235" y="736"/>
                    <a:pt x="300" y="736"/>
                  </a:cubicBezTo>
                  <a:close/>
                  <a:moveTo>
                    <a:pt x="10" y="59"/>
                  </a:moveTo>
                  <a:cubicBezTo>
                    <a:pt x="21" y="55"/>
                    <a:pt x="21" y="55"/>
                    <a:pt x="21" y="55"/>
                  </a:cubicBezTo>
                  <a:cubicBezTo>
                    <a:pt x="202" y="0"/>
                    <a:pt x="399" y="0"/>
                    <a:pt x="579" y="55"/>
                  </a:cubicBezTo>
                  <a:cubicBezTo>
                    <a:pt x="590" y="59"/>
                    <a:pt x="590" y="59"/>
                    <a:pt x="590" y="59"/>
                  </a:cubicBezTo>
                  <a:cubicBezTo>
                    <a:pt x="590" y="450"/>
                    <a:pt x="590" y="450"/>
                    <a:pt x="590" y="450"/>
                  </a:cubicBezTo>
                  <a:cubicBezTo>
                    <a:pt x="590" y="465"/>
                    <a:pt x="575" y="505"/>
                    <a:pt x="563" y="517"/>
                  </a:cubicBezTo>
                  <a:cubicBezTo>
                    <a:pt x="457" y="626"/>
                    <a:pt x="353" y="725"/>
                    <a:pt x="300" y="725"/>
                  </a:cubicBezTo>
                  <a:cubicBezTo>
                    <a:pt x="247" y="725"/>
                    <a:pt x="142" y="625"/>
                    <a:pt x="36" y="517"/>
                  </a:cubicBezTo>
                  <a:cubicBezTo>
                    <a:pt x="25" y="505"/>
                    <a:pt x="10" y="465"/>
                    <a:pt x="10" y="450"/>
                  </a:cubicBezTo>
                  <a:lnTo>
                    <a:pt x="1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7" name="Freeform 15"/>
            <p:cNvSpPr>
              <a:spLocks/>
            </p:cNvSpPr>
            <p:nvPr/>
          </p:nvSpPr>
          <p:spPr bwMode="auto">
            <a:xfrm>
              <a:off x="4067175" y="2860675"/>
              <a:ext cx="1020763" cy="947738"/>
            </a:xfrm>
            <a:custGeom>
              <a:avLst/>
              <a:gdLst>
                <a:gd name="T0" fmla="*/ 113 w 271"/>
                <a:gd name="T1" fmla="*/ 227 h 252"/>
                <a:gd name="T2" fmla="*/ 262 w 271"/>
                <a:gd name="T3" fmla="*/ 45 h 252"/>
                <a:gd name="T4" fmla="*/ 258 w 271"/>
                <a:gd name="T5" fmla="*/ 9 h 252"/>
                <a:gd name="T6" fmla="*/ 222 w 271"/>
                <a:gd name="T7" fmla="*/ 13 h 252"/>
                <a:gd name="T8" fmla="*/ 92 w 271"/>
                <a:gd name="T9" fmla="*/ 172 h 252"/>
                <a:gd name="T10" fmla="*/ 45 w 271"/>
                <a:gd name="T11" fmla="*/ 122 h 252"/>
                <a:gd name="T12" fmla="*/ 26 w 271"/>
                <a:gd name="T13" fmla="*/ 114 h 252"/>
                <a:gd name="T14" fmla="*/ 8 w 271"/>
                <a:gd name="T15" fmla="*/ 121 h 252"/>
                <a:gd name="T16" fmla="*/ 0 w 271"/>
                <a:gd name="T17" fmla="*/ 139 h 252"/>
                <a:gd name="T18" fmla="*/ 7 w 271"/>
                <a:gd name="T19" fmla="*/ 157 h 252"/>
                <a:gd name="T20" fmla="*/ 75 w 271"/>
                <a:gd name="T21" fmla="*/ 228 h 252"/>
                <a:gd name="T22" fmla="*/ 93 w 271"/>
                <a:gd name="T23" fmla="*/ 236 h 252"/>
                <a:gd name="T24" fmla="*/ 95 w 271"/>
                <a:gd name="T25" fmla="*/ 252 h 252"/>
                <a:gd name="T26" fmla="*/ 94 w 271"/>
                <a:gd name="T27" fmla="*/ 236 h 252"/>
                <a:gd name="T28" fmla="*/ 113 w 271"/>
                <a:gd name="T29" fmla="*/ 22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1" h="252">
                  <a:moveTo>
                    <a:pt x="113" y="227"/>
                  </a:moveTo>
                  <a:cubicBezTo>
                    <a:pt x="262" y="45"/>
                    <a:pt x="262" y="45"/>
                    <a:pt x="262" y="45"/>
                  </a:cubicBezTo>
                  <a:cubicBezTo>
                    <a:pt x="271" y="34"/>
                    <a:pt x="269" y="18"/>
                    <a:pt x="258" y="9"/>
                  </a:cubicBezTo>
                  <a:cubicBezTo>
                    <a:pt x="248" y="0"/>
                    <a:pt x="231" y="2"/>
                    <a:pt x="222" y="13"/>
                  </a:cubicBezTo>
                  <a:cubicBezTo>
                    <a:pt x="92" y="172"/>
                    <a:pt x="92" y="172"/>
                    <a:pt x="92" y="172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0" y="117"/>
                    <a:pt x="33" y="114"/>
                    <a:pt x="26" y="114"/>
                  </a:cubicBezTo>
                  <a:cubicBezTo>
                    <a:pt x="19" y="114"/>
                    <a:pt x="13" y="116"/>
                    <a:pt x="8" y="121"/>
                  </a:cubicBezTo>
                  <a:cubicBezTo>
                    <a:pt x="3" y="126"/>
                    <a:pt x="0" y="132"/>
                    <a:pt x="0" y="139"/>
                  </a:cubicBezTo>
                  <a:cubicBezTo>
                    <a:pt x="0" y="146"/>
                    <a:pt x="3" y="152"/>
                    <a:pt x="7" y="157"/>
                  </a:cubicBezTo>
                  <a:cubicBezTo>
                    <a:pt x="75" y="228"/>
                    <a:pt x="75" y="228"/>
                    <a:pt x="75" y="228"/>
                  </a:cubicBezTo>
                  <a:cubicBezTo>
                    <a:pt x="80" y="233"/>
                    <a:pt x="86" y="236"/>
                    <a:pt x="93" y="236"/>
                  </a:cubicBezTo>
                  <a:cubicBezTo>
                    <a:pt x="95" y="252"/>
                    <a:pt x="95" y="252"/>
                    <a:pt x="95" y="252"/>
                  </a:cubicBezTo>
                  <a:cubicBezTo>
                    <a:pt x="94" y="236"/>
                    <a:pt x="94" y="236"/>
                    <a:pt x="94" y="236"/>
                  </a:cubicBezTo>
                  <a:cubicBezTo>
                    <a:pt x="102" y="236"/>
                    <a:pt x="109" y="232"/>
                    <a:pt x="113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18" name="Groupe 117"/>
          <p:cNvGrpSpPr/>
          <p:nvPr/>
        </p:nvGrpSpPr>
        <p:grpSpPr>
          <a:xfrm>
            <a:off x="2699703" y="2270780"/>
            <a:ext cx="409257" cy="417363"/>
            <a:chOff x="2608263" y="1431925"/>
            <a:chExt cx="3927475" cy="4005263"/>
          </a:xfrm>
        </p:grpSpPr>
        <p:sp>
          <p:nvSpPr>
            <p:cNvPr id="119" name="Freeform 19"/>
            <p:cNvSpPr>
              <a:spLocks noEditPoints="1"/>
            </p:cNvSpPr>
            <p:nvPr/>
          </p:nvSpPr>
          <p:spPr bwMode="auto">
            <a:xfrm>
              <a:off x="2608263" y="1431925"/>
              <a:ext cx="3927475" cy="4005263"/>
            </a:xfrm>
            <a:custGeom>
              <a:avLst/>
              <a:gdLst>
                <a:gd name="T0" fmla="*/ 453 w 1044"/>
                <a:gd name="T1" fmla="*/ 907 h 1065"/>
                <a:gd name="T2" fmla="*/ 729 w 1044"/>
                <a:gd name="T3" fmla="*/ 812 h 1065"/>
                <a:gd name="T4" fmla="*/ 742 w 1044"/>
                <a:gd name="T5" fmla="*/ 802 h 1065"/>
                <a:gd name="T6" fmla="*/ 993 w 1044"/>
                <a:gd name="T7" fmla="*/ 1054 h 1065"/>
                <a:gd name="T8" fmla="*/ 1035 w 1044"/>
                <a:gd name="T9" fmla="*/ 1054 h 1065"/>
                <a:gd name="T10" fmla="*/ 1044 w 1044"/>
                <a:gd name="T11" fmla="*/ 1033 h 1065"/>
                <a:gd name="T12" fmla="*/ 1035 w 1044"/>
                <a:gd name="T13" fmla="*/ 1012 h 1065"/>
                <a:gd name="T14" fmla="*/ 785 w 1044"/>
                <a:gd name="T15" fmla="*/ 762 h 1065"/>
                <a:gd name="T16" fmla="*/ 796 w 1044"/>
                <a:gd name="T17" fmla="*/ 749 h 1065"/>
                <a:gd name="T18" fmla="*/ 906 w 1044"/>
                <a:gd name="T19" fmla="*/ 453 h 1065"/>
                <a:gd name="T20" fmla="*/ 453 w 1044"/>
                <a:gd name="T21" fmla="*/ 0 h 1065"/>
                <a:gd name="T22" fmla="*/ 0 w 1044"/>
                <a:gd name="T23" fmla="*/ 454 h 1065"/>
                <a:gd name="T24" fmla="*/ 453 w 1044"/>
                <a:gd name="T25" fmla="*/ 907 h 1065"/>
                <a:gd name="T26" fmla="*/ 453 w 1044"/>
                <a:gd name="T27" fmla="*/ 59 h 1065"/>
                <a:gd name="T28" fmla="*/ 847 w 1044"/>
                <a:gd name="T29" fmla="*/ 453 h 1065"/>
                <a:gd name="T30" fmla="*/ 453 w 1044"/>
                <a:gd name="T31" fmla="*/ 847 h 1065"/>
                <a:gd name="T32" fmla="*/ 59 w 1044"/>
                <a:gd name="T33" fmla="*/ 454 h 1065"/>
                <a:gd name="T34" fmla="*/ 453 w 1044"/>
                <a:gd name="T35" fmla="*/ 59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4" h="1065">
                  <a:moveTo>
                    <a:pt x="453" y="907"/>
                  </a:moveTo>
                  <a:cubicBezTo>
                    <a:pt x="553" y="907"/>
                    <a:pt x="649" y="874"/>
                    <a:pt x="729" y="812"/>
                  </a:cubicBezTo>
                  <a:cubicBezTo>
                    <a:pt x="742" y="802"/>
                    <a:pt x="742" y="802"/>
                    <a:pt x="742" y="802"/>
                  </a:cubicBezTo>
                  <a:cubicBezTo>
                    <a:pt x="993" y="1054"/>
                    <a:pt x="993" y="1054"/>
                    <a:pt x="993" y="1054"/>
                  </a:cubicBezTo>
                  <a:cubicBezTo>
                    <a:pt x="1004" y="1065"/>
                    <a:pt x="1024" y="1065"/>
                    <a:pt x="1035" y="1054"/>
                  </a:cubicBezTo>
                  <a:cubicBezTo>
                    <a:pt x="1041" y="1048"/>
                    <a:pt x="1044" y="1041"/>
                    <a:pt x="1044" y="1033"/>
                  </a:cubicBezTo>
                  <a:cubicBezTo>
                    <a:pt x="1044" y="1025"/>
                    <a:pt x="1041" y="1017"/>
                    <a:pt x="1035" y="1012"/>
                  </a:cubicBezTo>
                  <a:cubicBezTo>
                    <a:pt x="785" y="762"/>
                    <a:pt x="785" y="762"/>
                    <a:pt x="785" y="762"/>
                  </a:cubicBezTo>
                  <a:cubicBezTo>
                    <a:pt x="796" y="749"/>
                    <a:pt x="796" y="749"/>
                    <a:pt x="796" y="749"/>
                  </a:cubicBezTo>
                  <a:cubicBezTo>
                    <a:pt x="867" y="667"/>
                    <a:pt x="906" y="562"/>
                    <a:pt x="906" y="453"/>
                  </a:cubicBezTo>
                  <a:cubicBezTo>
                    <a:pt x="906" y="204"/>
                    <a:pt x="703" y="0"/>
                    <a:pt x="453" y="0"/>
                  </a:cubicBezTo>
                  <a:cubicBezTo>
                    <a:pt x="203" y="0"/>
                    <a:pt x="0" y="204"/>
                    <a:pt x="0" y="454"/>
                  </a:cubicBezTo>
                  <a:cubicBezTo>
                    <a:pt x="0" y="703"/>
                    <a:pt x="203" y="907"/>
                    <a:pt x="453" y="907"/>
                  </a:cubicBezTo>
                  <a:close/>
                  <a:moveTo>
                    <a:pt x="453" y="59"/>
                  </a:moveTo>
                  <a:cubicBezTo>
                    <a:pt x="670" y="59"/>
                    <a:pt x="847" y="236"/>
                    <a:pt x="847" y="453"/>
                  </a:cubicBezTo>
                  <a:cubicBezTo>
                    <a:pt x="847" y="671"/>
                    <a:pt x="670" y="847"/>
                    <a:pt x="453" y="847"/>
                  </a:cubicBezTo>
                  <a:cubicBezTo>
                    <a:pt x="236" y="847"/>
                    <a:pt x="59" y="671"/>
                    <a:pt x="59" y="454"/>
                  </a:cubicBezTo>
                  <a:cubicBezTo>
                    <a:pt x="59" y="236"/>
                    <a:pt x="236" y="59"/>
                    <a:pt x="453" y="59"/>
                  </a:cubicBezTo>
                  <a:close/>
                </a:path>
              </a:pathLst>
            </a:custGeom>
            <a:solidFill>
              <a:srgbClr val="0B5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0" name="Freeform 20"/>
            <p:cNvSpPr>
              <a:spLocks/>
            </p:cNvSpPr>
            <p:nvPr/>
          </p:nvSpPr>
          <p:spPr bwMode="auto">
            <a:xfrm>
              <a:off x="3206751" y="2030413"/>
              <a:ext cx="1038225" cy="1041400"/>
            </a:xfrm>
            <a:custGeom>
              <a:avLst/>
              <a:gdLst>
                <a:gd name="T0" fmla="*/ 276 w 276"/>
                <a:gd name="T1" fmla="*/ 0 h 277"/>
                <a:gd name="T2" fmla="*/ 0 w 276"/>
                <a:gd name="T3" fmla="*/ 277 h 277"/>
                <a:gd name="T4" fmla="*/ 12 w 276"/>
                <a:gd name="T5" fmla="*/ 277 h 277"/>
                <a:gd name="T6" fmla="*/ 276 w 276"/>
                <a:gd name="T7" fmla="*/ 12 h 277"/>
                <a:gd name="T8" fmla="*/ 276 w 276"/>
                <a:gd name="T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277">
                  <a:moveTo>
                    <a:pt x="276" y="0"/>
                  </a:moveTo>
                  <a:cubicBezTo>
                    <a:pt x="128" y="9"/>
                    <a:pt x="9" y="128"/>
                    <a:pt x="0" y="277"/>
                  </a:cubicBezTo>
                  <a:cubicBezTo>
                    <a:pt x="12" y="277"/>
                    <a:pt x="12" y="277"/>
                    <a:pt x="12" y="277"/>
                  </a:cubicBezTo>
                  <a:cubicBezTo>
                    <a:pt x="21" y="135"/>
                    <a:pt x="135" y="21"/>
                    <a:pt x="276" y="12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rgbClr val="0B5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21" name="Groupe 120"/>
          <p:cNvGrpSpPr/>
          <p:nvPr/>
        </p:nvGrpSpPr>
        <p:grpSpPr>
          <a:xfrm>
            <a:off x="4391025" y="2266382"/>
            <a:ext cx="346075" cy="426159"/>
            <a:chOff x="4187825" y="2955925"/>
            <a:chExt cx="768350" cy="946151"/>
          </a:xfrm>
        </p:grpSpPr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4244975" y="3240088"/>
              <a:ext cx="661988" cy="661988"/>
            </a:xfrm>
            <a:custGeom>
              <a:avLst/>
              <a:gdLst>
                <a:gd name="T0" fmla="*/ 171 w 174"/>
                <a:gd name="T1" fmla="*/ 151 h 174"/>
                <a:gd name="T2" fmla="*/ 171 w 174"/>
                <a:gd name="T3" fmla="*/ 150 h 174"/>
                <a:gd name="T4" fmla="*/ 170 w 174"/>
                <a:gd name="T5" fmla="*/ 148 h 174"/>
                <a:gd name="T6" fmla="*/ 157 w 174"/>
                <a:gd name="T7" fmla="*/ 87 h 174"/>
                <a:gd name="T8" fmla="*/ 94 w 174"/>
                <a:gd name="T9" fmla="*/ 17 h 174"/>
                <a:gd name="T10" fmla="*/ 92 w 174"/>
                <a:gd name="T11" fmla="*/ 17 h 174"/>
                <a:gd name="T12" fmla="*/ 92 w 174"/>
                <a:gd name="T13" fmla="*/ 5 h 174"/>
                <a:gd name="T14" fmla="*/ 87 w 174"/>
                <a:gd name="T15" fmla="*/ 0 h 174"/>
                <a:gd name="T16" fmla="*/ 82 w 174"/>
                <a:gd name="T17" fmla="*/ 5 h 174"/>
                <a:gd name="T18" fmla="*/ 82 w 174"/>
                <a:gd name="T19" fmla="*/ 17 h 174"/>
                <a:gd name="T20" fmla="*/ 80 w 174"/>
                <a:gd name="T21" fmla="*/ 17 h 174"/>
                <a:gd name="T22" fmla="*/ 17 w 174"/>
                <a:gd name="T23" fmla="*/ 87 h 174"/>
                <a:gd name="T24" fmla="*/ 4 w 174"/>
                <a:gd name="T25" fmla="*/ 148 h 174"/>
                <a:gd name="T26" fmla="*/ 3 w 174"/>
                <a:gd name="T27" fmla="*/ 150 h 174"/>
                <a:gd name="T28" fmla="*/ 3 w 174"/>
                <a:gd name="T29" fmla="*/ 151 h 174"/>
                <a:gd name="T30" fmla="*/ 1 w 174"/>
                <a:gd name="T31" fmla="*/ 156 h 174"/>
                <a:gd name="T32" fmla="*/ 6 w 174"/>
                <a:gd name="T33" fmla="*/ 159 h 174"/>
                <a:gd name="T34" fmla="*/ 64 w 174"/>
                <a:gd name="T35" fmla="*/ 152 h 174"/>
                <a:gd name="T36" fmla="*/ 67 w 174"/>
                <a:gd name="T37" fmla="*/ 152 h 174"/>
                <a:gd name="T38" fmla="*/ 67 w 174"/>
                <a:gd name="T39" fmla="*/ 154 h 174"/>
                <a:gd name="T40" fmla="*/ 87 w 174"/>
                <a:gd name="T41" fmla="*/ 174 h 174"/>
                <a:gd name="T42" fmla="*/ 107 w 174"/>
                <a:gd name="T43" fmla="*/ 154 h 174"/>
                <a:gd name="T44" fmla="*/ 107 w 174"/>
                <a:gd name="T45" fmla="*/ 152 h 174"/>
                <a:gd name="T46" fmla="*/ 110 w 174"/>
                <a:gd name="T47" fmla="*/ 152 h 174"/>
                <a:gd name="T48" fmla="*/ 168 w 174"/>
                <a:gd name="T49" fmla="*/ 159 h 174"/>
                <a:gd name="T50" fmla="*/ 173 w 174"/>
                <a:gd name="T51" fmla="*/ 156 h 174"/>
                <a:gd name="T52" fmla="*/ 171 w 174"/>
                <a:gd name="T53" fmla="*/ 151 h 174"/>
                <a:gd name="T54" fmla="*/ 97 w 174"/>
                <a:gd name="T55" fmla="*/ 154 h 174"/>
                <a:gd name="T56" fmla="*/ 87 w 174"/>
                <a:gd name="T57" fmla="*/ 164 h 174"/>
                <a:gd name="T58" fmla="*/ 77 w 174"/>
                <a:gd name="T59" fmla="*/ 154 h 174"/>
                <a:gd name="T60" fmla="*/ 77 w 174"/>
                <a:gd name="T61" fmla="*/ 151 h 174"/>
                <a:gd name="T62" fmla="*/ 80 w 174"/>
                <a:gd name="T63" fmla="*/ 151 h 174"/>
                <a:gd name="T64" fmla="*/ 95 w 174"/>
                <a:gd name="T65" fmla="*/ 151 h 174"/>
                <a:gd name="T66" fmla="*/ 98 w 174"/>
                <a:gd name="T67" fmla="*/ 151 h 174"/>
                <a:gd name="T68" fmla="*/ 97 w 174"/>
                <a:gd name="T69" fmla="*/ 154 h 174"/>
                <a:gd name="T70" fmla="*/ 154 w 174"/>
                <a:gd name="T71" fmla="*/ 147 h 174"/>
                <a:gd name="T72" fmla="*/ 21 w 174"/>
                <a:gd name="T73" fmla="*/ 147 h 174"/>
                <a:gd name="T74" fmla="*/ 15 w 174"/>
                <a:gd name="T75" fmla="*/ 148 h 174"/>
                <a:gd name="T76" fmla="*/ 17 w 174"/>
                <a:gd name="T77" fmla="*/ 143 h 174"/>
                <a:gd name="T78" fmla="*/ 26 w 174"/>
                <a:gd name="T79" fmla="*/ 88 h 174"/>
                <a:gd name="T80" fmla="*/ 85 w 174"/>
                <a:gd name="T81" fmla="*/ 27 h 174"/>
                <a:gd name="T82" fmla="*/ 89 w 174"/>
                <a:gd name="T83" fmla="*/ 27 h 174"/>
                <a:gd name="T84" fmla="*/ 148 w 174"/>
                <a:gd name="T85" fmla="*/ 88 h 174"/>
                <a:gd name="T86" fmla="*/ 157 w 174"/>
                <a:gd name="T87" fmla="*/ 143 h 174"/>
                <a:gd name="T88" fmla="*/ 159 w 174"/>
                <a:gd name="T89" fmla="*/ 148 h 174"/>
                <a:gd name="T90" fmla="*/ 154 w 174"/>
                <a:gd name="T91" fmla="*/ 14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4" h="174">
                  <a:moveTo>
                    <a:pt x="171" y="151"/>
                  </a:moveTo>
                  <a:cubicBezTo>
                    <a:pt x="171" y="150"/>
                    <a:pt x="171" y="150"/>
                    <a:pt x="171" y="150"/>
                  </a:cubicBezTo>
                  <a:cubicBezTo>
                    <a:pt x="170" y="148"/>
                    <a:pt x="170" y="148"/>
                    <a:pt x="170" y="148"/>
                  </a:cubicBezTo>
                  <a:cubicBezTo>
                    <a:pt x="163" y="135"/>
                    <a:pt x="161" y="131"/>
                    <a:pt x="157" y="87"/>
                  </a:cubicBezTo>
                  <a:cubicBezTo>
                    <a:pt x="154" y="48"/>
                    <a:pt x="129" y="20"/>
                    <a:pt x="94" y="17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2" y="2"/>
                    <a:pt x="90" y="0"/>
                    <a:pt x="87" y="0"/>
                  </a:cubicBezTo>
                  <a:cubicBezTo>
                    <a:pt x="84" y="0"/>
                    <a:pt x="82" y="2"/>
                    <a:pt x="82" y="5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45" y="20"/>
                    <a:pt x="20" y="48"/>
                    <a:pt x="17" y="87"/>
                  </a:cubicBezTo>
                  <a:cubicBezTo>
                    <a:pt x="13" y="131"/>
                    <a:pt x="11" y="135"/>
                    <a:pt x="4" y="148"/>
                  </a:cubicBezTo>
                  <a:cubicBezTo>
                    <a:pt x="3" y="150"/>
                    <a:pt x="3" y="150"/>
                    <a:pt x="3" y="150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1" y="152"/>
                    <a:pt x="0" y="154"/>
                    <a:pt x="1" y="156"/>
                  </a:cubicBezTo>
                  <a:cubicBezTo>
                    <a:pt x="1" y="158"/>
                    <a:pt x="4" y="160"/>
                    <a:pt x="6" y="159"/>
                  </a:cubicBezTo>
                  <a:cubicBezTo>
                    <a:pt x="25" y="155"/>
                    <a:pt x="45" y="153"/>
                    <a:pt x="64" y="152"/>
                  </a:cubicBezTo>
                  <a:cubicBezTo>
                    <a:pt x="67" y="152"/>
                    <a:pt x="67" y="152"/>
                    <a:pt x="67" y="152"/>
                  </a:cubicBezTo>
                  <a:cubicBezTo>
                    <a:pt x="67" y="154"/>
                    <a:pt x="67" y="154"/>
                    <a:pt x="67" y="154"/>
                  </a:cubicBezTo>
                  <a:cubicBezTo>
                    <a:pt x="68" y="165"/>
                    <a:pt x="76" y="174"/>
                    <a:pt x="87" y="174"/>
                  </a:cubicBezTo>
                  <a:cubicBezTo>
                    <a:pt x="98" y="174"/>
                    <a:pt x="107" y="165"/>
                    <a:pt x="107" y="154"/>
                  </a:cubicBezTo>
                  <a:cubicBezTo>
                    <a:pt x="107" y="152"/>
                    <a:pt x="107" y="152"/>
                    <a:pt x="107" y="152"/>
                  </a:cubicBezTo>
                  <a:cubicBezTo>
                    <a:pt x="110" y="152"/>
                    <a:pt x="110" y="152"/>
                    <a:pt x="110" y="152"/>
                  </a:cubicBezTo>
                  <a:cubicBezTo>
                    <a:pt x="130" y="153"/>
                    <a:pt x="149" y="155"/>
                    <a:pt x="168" y="159"/>
                  </a:cubicBezTo>
                  <a:cubicBezTo>
                    <a:pt x="170" y="160"/>
                    <a:pt x="173" y="158"/>
                    <a:pt x="173" y="156"/>
                  </a:cubicBezTo>
                  <a:cubicBezTo>
                    <a:pt x="174" y="154"/>
                    <a:pt x="173" y="152"/>
                    <a:pt x="171" y="151"/>
                  </a:cubicBezTo>
                  <a:close/>
                  <a:moveTo>
                    <a:pt x="97" y="154"/>
                  </a:moveTo>
                  <a:cubicBezTo>
                    <a:pt x="97" y="160"/>
                    <a:pt x="93" y="164"/>
                    <a:pt x="87" y="164"/>
                  </a:cubicBezTo>
                  <a:cubicBezTo>
                    <a:pt x="82" y="164"/>
                    <a:pt x="77" y="160"/>
                    <a:pt x="77" y="154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80" y="151"/>
                    <a:pt x="80" y="151"/>
                    <a:pt x="80" y="151"/>
                  </a:cubicBezTo>
                  <a:cubicBezTo>
                    <a:pt x="85" y="151"/>
                    <a:pt x="90" y="151"/>
                    <a:pt x="95" y="151"/>
                  </a:cubicBezTo>
                  <a:cubicBezTo>
                    <a:pt x="98" y="151"/>
                    <a:pt x="98" y="151"/>
                    <a:pt x="98" y="151"/>
                  </a:cubicBezTo>
                  <a:lnTo>
                    <a:pt x="97" y="154"/>
                  </a:lnTo>
                  <a:close/>
                  <a:moveTo>
                    <a:pt x="154" y="147"/>
                  </a:moveTo>
                  <a:cubicBezTo>
                    <a:pt x="110" y="140"/>
                    <a:pt x="65" y="140"/>
                    <a:pt x="21" y="147"/>
                  </a:cubicBezTo>
                  <a:cubicBezTo>
                    <a:pt x="15" y="148"/>
                    <a:pt x="15" y="148"/>
                    <a:pt x="15" y="148"/>
                  </a:cubicBezTo>
                  <a:cubicBezTo>
                    <a:pt x="17" y="143"/>
                    <a:pt x="17" y="143"/>
                    <a:pt x="17" y="143"/>
                  </a:cubicBezTo>
                  <a:cubicBezTo>
                    <a:pt x="22" y="133"/>
                    <a:pt x="24" y="121"/>
                    <a:pt x="26" y="88"/>
                  </a:cubicBezTo>
                  <a:cubicBezTo>
                    <a:pt x="29" y="51"/>
                    <a:pt x="53" y="27"/>
                    <a:pt x="85" y="27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121" y="27"/>
                    <a:pt x="145" y="51"/>
                    <a:pt x="148" y="88"/>
                  </a:cubicBezTo>
                  <a:cubicBezTo>
                    <a:pt x="150" y="121"/>
                    <a:pt x="152" y="133"/>
                    <a:pt x="157" y="143"/>
                  </a:cubicBezTo>
                  <a:cubicBezTo>
                    <a:pt x="159" y="148"/>
                    <a:pt x="159" y="148"/>
                    <a:pt x="159" y="148"/>
                  </a:cubicBezTo>
                  <a:lnTo>
                    <a:pt x="154" y="147"/>
                  </a:lnTo>
                  <a:close/>
                </a:path>
              </a:pathLst>
            </a:custGeom>
            <a:solidFill>
              <a:srgbClr val="24B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4800600" y="3103563"/>
              <a:ext cx="155575" cy="155575"/>
            </a:xfrm>
            <a:custGeom>
              <a:avLst/>
              <a:gdLst>
                <a:gd name="T0" fmla="*/ 39 w 41"/>
                <a:gd name="T1" fmla="*/ 2 h 41"/>
                <a:gd name="T2" fmla="*/ 30 w 41"/>
                <a:gd name="T3" fmla="*/ 2 h 41"/>
                <a:gd name="T4" fmla="*/ 2 w 41"/>
                <a:gd name="T5" fmla="*/ 30 h 41"/>
                <a:gd name="T6" fmla="*/ 0 w 41"/>
                <a:gd name="T7" fmla="*/ 35 h 41"/>
                <a:gd name="T8" fmla="*/ 2 w 41"/>
                <a:gd name="T9" fmla="*/ 39 h 41"/>
                <a:gd name="T10" fmla="*/ 7 w 41"/>
                <a:gd name="T11" fmla="*/ 41 h 41"/>
                <a:gd name="T12" fmla="*/ 11 w 41"/>
                <a:gd name="T13" fmla="*/ 39 h 41"/>
                <a:gd name="T14" fmla="*/ 39 w 41"/>
                <a:gd name="T15" fmla="*/ 11 h 41"/>
                <a:gd name="T16" fmla="*/ 41 w 41"/>
                <a:gd name="T17" fmla="*/ 7 h 41"/>
                <a:gd name="T18" fmla="*/ 39 w 41"/>
                <a:gd name="T19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1">
                  <a:moveTo>
                    <a:pt x="39" y="2"/>
                  </a:moveTo>
                  <a:cubicBezTo>
                    <a:pt x="37" y="0"/>
                    <a:pt x="33" y="0"/>
                    <a:pt x="30" y="2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1"/>
                    <a:pt x="0" y="33"/>
                    <a:pt x="0" y="35"/>
                  </a:cubicBezTo>
                  <a:cubicBezTo>
                    <a:pt x="0" y="37"/>
                    <a:pt x="1" y="38"/>
                    <a:pt x="2" y="39"/>
                  </a:cubicBezTo>
                  <a:cubicBezTo>
                    <a:pt x="3" y="41"/>
                    <a:pt x="5" y="41"/>
                    <a:pt x="7" y="41"/>
                  </a:cubicBezTo>
                  <a:cubicBezTo>
                    <a:pt x="8" y="41"/>
                    <a:pt x="10" y="41"/>
                    <a:pt x="11" y="39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1" y="10"/>
                    <a:pt x="41" y="8"/>
                    <a:pt x="41" y="7"/>
                  </a:cubicBezTo>
                  <a:cubicBezTo>
                    <a:pt x="41" y="5"/>
                    <a:pt x="41" y="3"/>
                    <a:pt x="39" y="2"/>
                  </a:cubicBezTo>
                  <a:close/>
                </a:path>
              </a:pathLst>
            </a:custGeom>
            <a:solidFill>
              <a:srgbClr val="24B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4187825" y="3103563"/>
              <a:ext cx="160338" cy="155575"/>
            </a:xfrm>
            <a:custGeom>
              <a:avLst/>
              <a:gdLst>
                <a:gd name="T0" fmla="*/ 12 w 42"/>
                <a:gd name="T1" fmla="*/ 2 h 41"/>
                <a:gd name="T2" fmla="*/ 2 w 42"/>
                <a:gd name="T3" fmla="*/ 2 h 41"/>
                <a:gd name="T4" fmla="*/ 0 w 42"/>
                <a:gd name="T5" fmla="*/ 7 h 41"/>
                <a:gd name="T6" fmla="*/ 2 w 42"/>
                <a:gd name="T7" fmla="*/ 11 h 41"/>
                <a:gd name="T8" fmla="*/ 30 w 42"/>
                <a:gd name="T9" fmla="*/ 39 h 41"/>
                <a:gd name="T10" fmla="*/ 35 w 42"/>
                <a:gd name="T11" fmla="*/ 41 h 41"/>
                <a:gd name="T12" fmla="*/ 40 w 42"/>
                <a:gd name="T13" fmla="*/ 39 h 41"/>
                <a:gd name="T14" fmla="*/ 42 w 42"/>
                <a:gd name="T15" fmla="*/ 35 h 41"/>
                <a:gd name="T16" fmla="*/ 40 w 42"/>
                <a:gd name="T17" fmla="*/ 30 h 41"/>
                <a:gd name="T18" fmla="*/ 12 w 42"/>
                <a:gd name="T19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1">
                  <a:moveTo>
                    <a:pt x="12" y="2"/>
                  </a:moveTo>
                  <a:cubicBezTo>
                    <a:pt x="9" y="0"/>
                    <a:pt x="5" y="0"/>
                    <a:pt x="2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8"/>
                    <a:pt x="1" y="10"/>
                    <a:pt x="2" y="11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2" y="41"/>
                    <a:pt x="34" y="41"/>
                    <a:pt x="35" y="41"/>
                  </a:cubicBezTo>
                  <a:cubicBezTo>
                    <a:pt x="37" y="41"/>
                    <a:pt x="38" y="41"/>
                    <a:pt x="40" y="39"/>
                  </a:cubicBezTo>
                  <a:cubicBezTo>
                    <a:pt x="41" y="38"/>
                    <a:pt x="42" y="37"/>
                    <a:pt x="42" y="35"/>
                  </a:cubicBezTo>
                  <a:cubicBezTo>
                    <a:pt x="42" y="33"/>
                    <a:pt x="41" y="31"/>
                    <a:pt x="40" y="30"/>
                  </a:cubicBezTo>
                  <a:lnTo>
                    <a:pt x="12" y="2"/>
                  </a:lnTo>
                  <a:close/>
                </a:path>
              </a:pathLst>
            </a:custGeom>
            <a:solidFill>
              <a:srgbClr val="24B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4549775" y="2955925"/>
              <a:ext cx="49213" cy="201613"/>
            </a:xfrm>
            <a:custGeom>
              <a:avLst/>
              <a:gdLst>
                <a:gd name="T0" fmla="*/ 6 w 13"/>
                <a:gd name="T1" fmla="*/ 0 h 53"/>
                <a:gd name="T2" fmla="*/ 0 w 13"/>
                <a:gd name="T3" fmla="*/ 7 h 53"/>
                <a:gd name="T4" fmla="*/ 0 w 13"/>
                <a:gd name="T5" fmla="*/ 46 h 53"/>
                <a:gd name="T6" fmla="*/ 6 w 13"/>
                <a:gd name="T7" fmla="*/ 53 h 53"/>
                <a:gd name="T8" fmla="*/ 10 w 13"/>
                <a:gd name="T9" fmla="*/ 51 h 53"/>
                <a:gd name="T10" fmla="*/ 13 w 13"/>
                <a:gd name="T11" fmla="*/ 46 h 53"/>
                <a:gd name="T12" fmla="*/ 13 w 13"/>
                <a:gd name="T13" fmla="*/ 7 h 53"/>
                <a:gd name="T14" fmla="*/ 6 w 13"/>
                <a:gd name="T1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53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0"/>
                    <a:pt x="3" y="53"/>
                    <a:pt x="6" y="53"/>
                  </a:cubicBezTo>
                  <a:cubicBezTo>
                    <a:pt x="8" y="53"/>
                    <a:pt x="9" y="52"/>
                    <a:pt x="10" y="51"/>
                  </a:cubicBezTo>
                  <a:cubicBezTo>
                    <a:pt x="12" y="50"/>
                    <a:pt x="13" y="48"/>
                    <a:pt x="13" y="4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24B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26" name="Groupe 125"/>
          <p:cNvGrpSpPr/>
          <p:nvPr/>
        </p:nvGrpSpPr>
        <p:grpSpPr>
          <a:xfrm flipV="1">
            <a:off x="6021310" y="2293644"/>
            <a:ext cx="256107" cy="371634"/>
            <a:chOff x="4087813" y="2807872"/>
            <a:chExt cx="965200" cy="1400592"/>
          </a:xfrm>
        </p:grpSpPr>
        <p:sp>
          <p:nvSpPr>
            <p:cNvPr id="127" name="Freeform 31"/>
            <p:cNvSpPr>
              <a:spLocks/>
            </p:cNvSpPr>
            <p:nvPr/>
          </p:nvSpPr>
          <p:spPr bwMode="auto">
            <a:xfrm>
              <a:off x="4243386" y="2807872"/>
              <a:ext cx="654049" cy="982665"/>
            </a:xfrm>
            <a:custGeom>
              <a:avLst/>
              <a:gdLst>
                <a:gd name="T0" fmla="*/ 75 w 172"/>
                <a:gd name="T1" fmla="*/ 249 h 260"/>
                <a:gd name="T2" fmla="*/ 86 w 172"/>
                <a:gd name="T3" fmla="*/ 260 h 260"/>
                <a:gd name="T4" fmla="*/ 97 w 172"/>
                <a:gd name="T5" fmla="*/ 249 h 260"/>
                <a:gd name="T6" fmla="*/ 97 w 172"/>
                <a:gd name="T7" fmla="*/ 39 h 260"/>
                <a:gd name="T8" fmla="*/ 153 w 172"/>
                <a:gd name="T9" fmla="*/ 95 h 260"/>
                <a:gd name="T10" fmla="*/ 169 w 172"/>
                <a:gd name="T11" fmla="*/ 95 h 260"/>
                <a:gd name="T12" fmla="*/ 172 w 172"/>
                <a:gd name="T13" fmla="*/ 87 h 260"/>
                <a:gd name="T14" fmla="*/ 169 w 172"/>
                <a:gd name="T15" fmla="*/ 79 h 260"/>
                <a:gd name="T16" fmla="*/ 94 w 172"/>
                <a:gd name="T17" fmla="*/ 4 h 260"/>
                <a:gd name="T18" fmla="*/ 78 w 172"/>
                <a:gd name="T19" fmla="*/ 4 h 260"/>
                <a:gd name="T20" fmla="*/ 4 w 172"/>
                <a:gd name="T21" fmla="*/ 79 h 260"/>
                <a:gd name="T22" fmla="*/ 0 w 172"/>
                <a:gd name="T23" fmla="*/ 87 h 260"/>
                <a:gd name="T24" fmla="*/ 4 w 172"/>
                <a:gd name="T25" fmla="*/ 95 h 260"/>
                <a:gd name="T26" fmla="*/ 19 w 172"/>
                <a:gd name="T27" fmla="*/ 95 h 260"/>
                <a:gd name="T28" fmla="*/ 75 w 172"/>
                <a:gd name="T29" fmla="*/ 39 h 260"/>
                <a:gd name="T30" fmla="*/ 75 w 172"/>
                <a:gd name="T31" fmla="*/ 249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" h="260">
                  <a:moveTo>
                    <a:pt x="75" y="249"/>
                  </a:moveTo>
                  <a:cubicBezTo>
                    <a:pt x="75" y="255"/>
                    <a:pt x="80" y="260"/>
                    <a:pt x="86" y="260"/>
                  </a:cubicBezTo>
                  <a:cubicBezTo>
                    <a:pt x="92" y="260"/>
                    <a:pt x="97" y="255"/>
                    <a:pt x="97" y="249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153" y="95"/>
                    <a:pt x="153" y="95"/>
                    <a:pt x="153" y="95"/>
                  </a:cubicBezTo>
                  <a:cubicBezTo>
                    <a:pt x="157" y="99"/>
                    <a:pt x="165" y="99"/>
                    <a:pt x="169" y="95"/>
                  </a:cubicBezTo>
                  <a:cubicBezTo>
                    <a:pt x="171" y="93"/>
                    <a:pt x="172" y="90"/>
                    <a:pt x="172" y="87"/>
                  </a:cubicBezTo>
                  <a:cubicBezTo>
                    <a:pt x="172" y="84"/>
                    <a:pt x="171" y="81"/>
                    <a:pt x="169" y="79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0" y="0"/>
                    <a:pt x="83" y="0"/>
                    <a:pt x="78" y="4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1" y="81"/>
                    <a:pt x="0" y="84"/>
                    <a:pt x="0" y="87"/>
                  </a:cubicBezTo>
                  <a:cubicBezTo>
                    <a:pt x="0" y="90"/>
                    <a:pt x="1" y="93"/>
                    <a:pt x="4" y="95"/>
                  </a:cubicBezTo>
                  <a:cubicBezTo>
                    <a:pt x="8" y="99"/>
                    <a:pt x="15" y="99"/>
                    <a:pt x="19" y="95"/>
                  </a:cubicBezTo>
                  <a:cubicBezTo>
                    <a:pt x="75" y="39"/>
                    <a:pt x="75" y="39"/>
                    <a:pt x="75" y="39"/>
                  </a:cubicBezTo>
                  <a:lnTo>
                    <a:pt x="75" y="249"/>
                  </a:lnTo>
                  <a:close/>
                </a:path>
              </a:pathLst>
            </a:custGeom>
            <a:solidFill>
              <a:srgbClr val="80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5" name="Freeform 32"/>
            <p:cNvSpPr>
              <a:spLocks/>
            </p:cNvSpPr>
            <p:nvPr/>
          </p:nvSpPr>
          <p:spPr bwMode="auto">
            <a:xfrm>
              <a:off x="4087813" y="3248026"/>
              <a:ext cx="965200" cy="960438"/>
            </a:xfrm>
            <a:custGeom>
              <a:avLst/>
              <a:gdLst>
                <a:gd name="T0" fmla="*/ 0 w 254"/>
                <a:gd name="T1" fmla="*/ 12 h 254"/>
                <a:gd name="T2" fmla="*/ 0 w 254"/>
                <a:gd name="T3" fmla="*/ 243 h 254"/>
                <a:gd name="T4" fmla="*/ 12 w 254"/>
                <a:gd name="T5" fmla="*/ 254 h 254"/>
                <a:gd name="T6" fmla="*/ 243 w 254"/>
                <a:gd name="T7" fmla="*/ 254 h 254"/>
                <a:gd name="T8" fmla="*/ 254 w 254"/>
                <a:gd name="T9" fmla="*/ 243 h 254"/>
                <a:gd name="T10" fmla="*/ 254 w 254"/>
                <a:gd name="T11" fmla="*/ 12 h 254"/>
                <a:gd name="T12" fmla="*/ 243 w 254"/>
                <a:gd name="T13" fmla="*/ 0 h 254"/>
                <a:gd name="T14" fmla="*/ 189 w 254"/>
                <a:gd name="T15" fmla="*/ 0 h 254"/>
                <a:gd name="T16" fmla="*/ 178 w 254"/>
                <a:gd name="T17" fmla="*/ 12 h 254"/>
                <a:gd name="T18" fmla="*/ 189 w 254"/>
                <a:gd name="T19" fmla="*/ 23 h 254"/>
                <a:gd name="T20" fmla="*/ 232 w 254"/>
                <a:gd name="T21" fmla="*/ 23 h 254"/>
                <a:gd name="T22" fmla="*/ 232 w 254"/>
                <a:gd name="T23" fmla="*/ 232 h 254"/>
                <a:gd name="T24" fmla="*/ 23 w 254"/>
                <a:gd name="T25" fmla="*/ 232 h 254"/>
                <a:gd name="T26" fmla="*/ 23 w 254"/>
                <a:gd name="T27" fmla="*/ 23 h 254"/>
                <a:gd name="T28" fmla="*/ 66 w 254"/>
                <a:gd name="T29" fmla="*/ 23 h 254"/>
                <a:gd name="T30" fmla="*/ 77 w 254"/>
                <a:gd name="T31" fmla="*/ 12 h 254"/>
                <a:gd name="T32" fmla="*/ 66 w 254"/>
                <a:gd name="T33" fmla="*/ 0 h 254"/>
                <a:gd name="T34" fmla="*/ 12 w 254"/>
                <a:gd name="T35" fmla="*/ 0 h 254"/>
                <a:gd name="T36" fmla="*/ 0 w 254"/>
                <a:gd name="T37" fmla="*/ 1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254">
                  <a:moveTo>
                    <a:pt x="0" y="12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249"/>
                    <a:pt x="5" y="254"/>
                    <a:pt x="12" y="254"/>
                  </a:cubicBezTo>
                  <a:cubicBezTo>
                    <a:pt x="243" y="254"/>
                    <a:pt x="243" y="254"/>
                    <a:pt x="243" y="254"/>
                  </a:cubicBezTo>
                  <a:cubicBezTo>
                    <a:pt x="249" y="254"/>
                    <a:pt x="254" y="249"/>
                    <a:pt x="254" y="243"/>
                  </a:cubicBezTo>
                  <a:cubicBezTo>
                    <a:pt x="254" y="12"/>
                    <a:pt x="254" y="12"/>
                    <a:pt x="254" y="12"/>
                  </a:cubicBezTo>
                  <a:cubicBezTo>
                    <a:pt x="254" y="5"/>
                    <a:pt x="249" y="0"/>
                    <a:pt x="243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3" y="0"/>
                    <a:pt x="178" y="5"/>
                    <a:pt x="178" y="12"/>
                  </a:cubicBezTo>
                  <a:cubicBezTo>
                    <a:pt x="178" y="18"/>
                    <a:pt x="183" y="23"/>
                    <a:pt x="189" y="23"/>
                  </a:cubicBezTo>
                  <a:cubicBezTo>
                    <a:pt x="232" y="23"/>
                    <a:pt x="232" y="23"/>
                    <a:pt x="232" y="23"/>
                  </a:cubicBezTo>
                  <a:cubicBezTo>
                    <a:pt x="232" y="232"/>
                    <a:pt x="232" y="232"/>
                    <a:pt x="232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72" y="23"/>
                    <a:pt x="77" y="18"/>
                    <a:pt x="77" y="12"/>
                  </a:cubicBezTo>
                  <a:cubicBezTo>
                    <a:pt x="77" y="5"/>
                    <a:pt x="72" y="0"/>
                    <a:pt x="6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80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6" name="Groupe 155"/>
          <p:cNvGrpSpPr/>
          <p:nvPr/>
        </p:nvGrpSpPr>
        <p:grpSpPr>
          <a:xfrm>
            <a:off x="7468545" y="2302806"/>
            <a:ext cx="353310" cy="353310"/>
            <a:chOff x="3263900" y="2120900"/>
            <a:chExt cx="2619375" cy="2619375"/>
          </a:xfrm>
        </p:grpSpPr>
        <p:sp>
          <p:nvSpPr>
            <p:cNvPr id="157" name="Freeform 36"/>
            <p:cNvSpPr>
              <a:spLocks/>
            </p:cNvSpPr>
            <p:nvPr/>
          </p:nvSpPr>
          <p:spPr bwMode="auto">
            <a:xfrm>
              <a:off x="3263900" y="2120900"/>
              <a:ext cx="2619375" cy="2619375"/>
            </a:xfrm>
            <a:custGeom>
              <a:avLst/>
              <a:gdLst>
                <a:gd name="T0" fmla="*/ 19 w 695"/>
                <a:gd name="T1" fmla="*/ 695 h 695"/>
                <a:gd name="T2" fmla="*/ 676 w 695"/>
                <a:gd name="T3" fmla="*/ 695 h 695"/>
                <a:gd name="T4" fmla="*/ 695 w 695"/>
                <a:gd name="T5" fmla="*/ 677 h 695"/>
                <a:gd name="T6" fmla="*/ 676 w 695"/>
                <a:gd name="T7" fmla="*/ 658 h 695"/>
                <a:gd name="T8" fmla="*/ 37 w 695"/>
                <a:gd name="T9" fmla="*/ 658 h 695"/>
                <a:gd name="T10" fmla="*/ 37 w 695"/>
                <a:gd name="T11" fmla="*/ 19 h 695"/>
                <a:gd name="T12" fmla="*/ 19 w 695"/>
                <a:gd name="T13" fmla="*/ 0 h 695"/>
                <a:gd name="T14" fmla="*/ 0 w 695"/>
                <a:gd name="T15" fmla="*/ 19 h 695"/>
                <a:gd name="T16" fmla="*/ 0 w 695"/>
                <a:gd name="T17" fmla="*/ 677 h 695"/>
                <a:gd name="T18" fmla="*/ 19 w 695"/>
                <a:gd name="T19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5" h="695">
                  <a:moveTo>
                    <a:pt x="19" y="695"/>
                  </a:moveTo>
                  <a:cubicBezTo>
                    <a:pt x="676" y="695"/>
                    <a:pt x="676" y="695"/>
                    <a:pt x="676" y="695"/>
                  </a:cubicBezTo>
                  <a:cubicBezTo>
                    <a:pt x="687" y="695"/>
                    <a:pt x="695" y="687"/>
                    <a:pt x="695" y="677"/>
                  </a:cubicBezTo>
                  <a:cubicBezTo>
                    <a:pt x="695" y="666"/>
                    <a:pt x="687" y="658"/>
                    <a:pt x="676" y="658"/>
                  </a:cubicBezTo>
                  <a:cubicBezTo>
                    <a:pt x="37" y="658"/>
                    <a:pt x="37" y="658"/>
                    <a:pt x="37" y="658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8"/>
                    <a:pt x="29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687"/>
                    <a:pt x="8" y="695"/>
                    <a:pt x="19" y="69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8" name="Freeform 37"/>
            <p:cNvSpPr>
              <a:spLocks noEditPoints="1"/>
            </p:cNvSpPr>
            <p:nvPr/>
          </p:nvSpPr>
          <p:spPr bwMode="auto">
            <a:xfrm>
              <a:off x="3675063" y="2474913"/>
              <a:ext cx="2128838" cy="1787525"/>
            </a:xfrm>
            <a:custGeom>
              <a:avLst/>
              <a:gdLst>
                <a:gd name="T0" fmla="*/ 387 w 565"/>
                <a:gd name="T1" fmla="*/ 315 h 474"/>
                <a:gd name="T2" fmla="*/ 476 w 565"/>
                <a:gd name="T3" fmla="*/ 404 h 474"/>
                <a:gd name="T4" fmla="*/ 565 w 565"/>
                <a:gd name="T5" fmla="*/ 315 h 474"/>
                <a:gd name="T6" fmla="*/ 476 w 565"/>
                <a:gd name="T7" fmla="*/ 226 h 474"/>
                <a:gd name="T8" fmla="*/ 440 w 565"/>
                <a:gd name="T9" fmla="*/ 233 h 474"/>
                <a:gd name="T10" fmla="*/ 434 w 565"/>
                <a:gd name="T11" fmla="*/ 236 h 474"/>
                <a:gd name="T12" fmla="*/ 325 w 565"/>
                <a:gd name="T13" fmla="*/ 136 h 474"/>
                <a:gd name="T14" fmla="*/ 329 w 565"/>
                <a:gd name="T15" fmla="*/ 129 h 474"/>
                <a:gd name="T16" fmla="*/ 339 w 565"/>
                <a:gd name="T17" fmla="*/ 89 h 474"/>
                <a:gd name="T18" fmla="*/ 250 w 565"/>
                <a:gd name="T19" fmla="*/ 0 h 474"/>
                <a:gd name="T20" fmla="*/ 161 w 565"/>
                <a:gd name="T21" fmla="*/ 89 h 474"/>
                <a:gd name="T22" fmla="*/ 186 w 565"/>
                <a:gd name="T23" fmla="*/ 150 h 474"/>
                <a:gd name="T24" fmla="*/ 192 w 565"/>
                <a:gd name="T25" fmla="*/ 157 h 474"/>
                <a:gd name="T26" fmla="*/ 112 w 565"/>
                <a:gd name="T27" fmla="*/ 299 h 474"/>
                <a:gd name="T28" fmla="*/ 104 w 565"/>
                <a:gd name="T29" fmla="*/ 297 h 474"/>
                <a:gd name="T30" fmla="*/ 90 w 565"/>
                <a:gd name="T31" fmla="*/ 296 h 474"/>
                <a:gd name="T32" fmla="*/ 0 w 565"/>
                <a:gd name="T33" fmla="*/ 385 h 474"/>
                <a:gd name="T34" fmla="*/ 90 w 565"/>
                <a:gd name="T35" fmla="*/ 474 h 474"/>
                <a:gd name="T36" fmla="*/ 179 w 565"/>
                <a:gd name="T37" fmla="*/ 385 h 474"/>
                <a:gd name="T38" fmla="*/ 152 w 565"/>
                <a:gd name="T39" fmla="*/ 322 h 474"/>
                <a:gd name="T40" fmla="*/ 146 w 565"/>
                <a:gd name="T41" fmla="*/ 316 h 474"/>
                <a:gd name="T42" fmla="*/ 225 w 565"/>
                <a:gd name="T43" fmla="*/ 175 h 474"/>
                <a:gd name="T44" fmla="*/ 233 w 565"/>
                <a:gd name="T45" fmla="*/ 176 h 474"/>
                <a:gd name="T46" fmla="*/ 292 w 565"/>
                <a:gd name="T47" fmla="*/ 167 h 474"/>
                <a:gd name="T48" fmla="*/ 299 w 565"/>
                <a:gd name="T49" fmla="*/ 163 h 474"/>
                <a:gd name="T50" fmla="*/ 405 w 565"/>
                <a:gd name="T51" fmla="*/ 261 h 474"/>
                <a:gd name="T52" fmla="*/ 400 w 565"/>
                <a:gd name="T53" fmla="*/ 269 h 474"/>
                <a:gd name="T54" fmla="*/ 387 w 565"/>
                <a:gd name="T55" fmla="*/ 315 h 474"/>
                <a:gd name="T56" fmla="*/ 476 w 565"/>
                <a:gd name="T57" fmla="*/ 263 h 474"/>
                <a:gd name="T58" fmla="*/ 528 w 565"/>
                <a:gd name="T59" fmla="*/ 315 h 474"/>
                <a:gd name="T60" fmla="*/ 476 w 565"/>
                <a:gd name="T61" fmla="*/ 366 h 474"/>
                <a:gd name="T62" fmla="*/ 425 w 565"/>
                <a:gd name="T63" fmla="*/ 315 h 474"/>
                <a:gd name="T64" fmla="*/ 476 w 565"/>
                <a:gd name="T65" fmla="*/ 263 h 474"/>
                <a:gd name="T66" fmla="*/ 90 w 565"/>
                <a:gd name="T67" fmla="*/ 437 h 474"/>
                <a:gd name="T68" fmla="*/ 38 w 565"/>
                <a:gd name="T69" fmla="*/ 385 h 474"/>
                <a:gd name="T70" fmla="*/ 90 w 565"/>
                <a:gd name="T71" fmla="*/ 334 h 474"/>
                <a:gd name="T72" fmla="*/ 141 w 565"/>
                <a:gd name="T73" fmla="*/ 385 h 474"/>
                <a:gd name="T74" fmla="*/ 90 w 565"/>
                <a:gd name="T75" fmla="*/ 437 h 474"/>
                <a:gd name="T76" fmla="*/ 250 w 565"/>
                <a:gd name="T77" fmla="*/ 140 h 474"/>
                <a:gd name="T78" fmla="*/ 199 w 565"/>
                <a:gd name="T79" fmla="*/ 89 h 474"/>
                <a:gd name="T80" fmla="*/ 250 w 565"/>
                <a:gd name="T81" fmla="*/ 37 h 474"/>
                <a:gd name="T82" fmla="*/ 302 w 565"/>
                <a:gd name="T83" fmla="*/ 89 h 474"/>
                <a:gd name="T84" fmla="*/ 250 w 565"/>
                <a:gd name="T85" fmla="*/ 14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5" h="474">
                  <a:moveTo>
                    <a:pt x="387" y="315"/>
                  </a:moveTo>
                  <a:cubicBezTo>
                    <a:pt x="387" y="364"/>
                    <a:pt x="427" y="404"/>
                    <a:pt x="476" y="404"/>
                  </a:cubicBezTo>
                  <a:cubicBezTo>
                    <a:pt x="525" y="404"/>
                    <a:pt x="565" y="364"/>
                    <a:pt x="565" y="315"/>
                  </a:cubicBezTo>
                  <a:cubicBezTo>
                    <a:pt x="565" y="266"/>
                    <a:pt x="525" y="226"/>
                    <a:pt x="476" y="226"/>
                  </a:cubicBezTo>
                  <a:cubicBezTo>
                    <a:pt x="464" y="226"/>
                    <a:pt x="452" y="228"/>
                    <a:pt x="440" y="233"/>
                  </a:cubicBezTo>
                  <a:cubicBezTo>
                    <a:pt x="434" y="236"/>
                    <a:pt x="434" y="236"/>
                    <a:pt x="434" y="236"/>
                  </a:cubicBezTo>
                  <a:cubicBezTo>
                    <a:pt x="325" y="136"/>
                    <a:pt x="325" y="136"/>
                    <a:pt x="325" y="136"/>
                  </a:cubicBezTo>
                  <a:cubicBezTo>
                    <a:pt x="329" y="129"/>
                    <a:pt x="329" y="129"/>
                    <a:pt x="329" y="129"/>
                  </a:cubicBezTo>
                  <a:cubicBezTo>
                    <a:pt x="336" y="116"/>
                    <a:pt x="339" y="102"/>
                    <a:pt x="339" y="89"/>
                  </a:cubicBezTo>
                  <a:cubicBezTo>
                    <a:pt x="339" y="40"/>
                    <a:pt x="299" y="0"/>
                    <a:pt x="250" y="0"/>
                  </a:cubicBezTo>
                  <a:cubicBezTo>
                    <a:pt x="201" y="0"/>
                    <a:pt x="161" y="40"/>
                    <a:pt x="161" y="89"/>
                  </a:cubicBezTo>
                  <a:cubicBezTo>
                    <a:pt x="161" y="112"/>
                    <a:pt x="170" y="134"/>
                    <a:pt x="186" y="150"/>
                  </a:cubicBezTo>
                  <a:cubicBezTo>
                    <a:pt x="192" y="157"/>
                    <a:pt x="192" y="157"/>
                    <a:pt x="192" y="157"/>
                  </a:cubicBezTo>
                  <a:cubicBezTo>
                    <a:pt x="112" y="299"/>
                    <a:pt x="112" y="299"/>
                    <a:pt x="112" y="299"/>
                  </a:cubicBezTo>
                  <a:cubicBezTo>
                    <a:pt x="104" y="297"/>
                    <a:pt x="104" y="297"/>
                    <a:pt x="104" y="297"/>
                  </a:cubicBezTo>
                  <a:cubicBezTo>
                    <a:pt x="100" y="297"/>
                    <a:pt x="95" y="296"/>
                    <a:pt x="90" y="296"/>
                  </a:cubicBezTo>
                  <a:cubicBezTo>
                    <a:pt x="40" y="296"/>
                    <a:pt x="0" y="336"/>
                    <a:pt x="0" y="385"/>
                  </a:cubicBezTo>
                  <a:cubicBezTo>
                    <a:pt x="0" y="434"/>
                    <a:pt x="40" y="474"/>
                    <a:pt x="90" y="474"/>
                  </a:cubicBezTo>
                  <a:cubicBezTo>
                    <a:pt x="139" y="474"/>
                    <a:pt x="179" y="434"/>
                    <a:pt x="179" y="385"/>
                  </a:cubicBezTo>
                  <a:cubicBezTo>
                    <a:pt x="179" y="361"/>
                    <a:pt x="169" y="339"/>
                    <a:pt x="152" y="322"/>
                  </a:cubicBezTo>
                  <a:cubicBezTo>
                    <a:pt x="146" y="316"/>
                    <a:pt x="146" y="316"/>
                    <a:pt x="146" y="316"/>
                  </a:cubicBezTo>
                  <a:cubicBezTo>
                    <a:pt x="225" y="175"/>
                    <a:pt x="225" y="175"/>
                    <a:pt x="225" y="175"/>
                  </a:cubicBezTo>
                  <a:cubicBezTo>
                    <a:pt x="233" y="176"/>
                    <a:pt x="233" y="176"/>
                    <a:pt x="233" y="176"/>
                  </a:cubicBezTo>
                  <a:cubicBezTo>
                    <a:pt x="252" y="180"/>
                    <a:pt x="273" y="177"/>
                    <a:pt x="292" y="167"/>
                  </a:cubicBezTo>
                  <a:cubicBezTo>
                    <a:pt x="299" y="163"/>
                    <a:pt x="299" y="163"/>
                    <a:pt x="299" y="163"/>
                  </a:cubicBezTo>
                  <a:cubicBezTo>
                    <a:pt x="405" y="261"/>
                    <a:pt x="405" y="261"/>
                    <a:pt x="405" y="261"/>
                  </a:cubicBezTo>
                  <a:cubicBezTo>
                    <a:pt x="400" y="269"/>
                    <a:pt x="400" y="269"/>
                    <a:pt x="400" y="269"/>
                  </a:cubicBezTo>
                  <a:cubicBezTo>
                    <a:pt x="391" y="283"/>
                    <a:pt x="387" y="299"/>
                    <a:pt x="387" y="315"/>
                  </a:cubicBezTo>
                  <a:close/>
                  <a:moveTo>
                    <a:pt x="476" y="263"/>
                  </a:moveTo>
                  <a:cubicBezTo>
                    <a:pt x="505" y="263"/>
                    <a:pt x="528" y="286"/>
                    <a:pt x="528" y="315"/>
                  </a:cubicBezTo>
                  <a:cubicBezTo>
                    <a:pt x="528" y="343"/>
                    <a:pt x="505" y="366"/>
                    <a:pt x="476" y="366"/>
                  </a:cubicBezTo>
                  <a:cubicBezTo>
                    <a:pt x="448" y="366"/>
                    <a:pt x="425" y="343"/>
                    <a:pt x="425" y="315"/>
                  </a:cubicBezTo>
                  <a:cubicBezTo>
                    <a:pt x="425" y="286"/>
                    <a:pt x="448" y="263"/>
                    <a:pt x="476" y="263"/>
                  </a:cubicBezTo>
                  <a:close/>
                  <a:moveTo>
                    <a:pt x="90" y="437"/>
                  </a:moveTo>
                  <a:cubicBezTo>
                    <a:pt x="61" y="437"/>
                    <a:pt x="38" y="413"/>
                    <a:pt x="38" y="385"/>
                  </a:cubicBezTo>
                  <a:cubicBezTo>
                    <a:pt x="38" y="357"/>
                    <a:pt x="61" y="334"/>
                    <a:pt x="90" y="334"/>
                  </a:cubicBezTo>
                  <a:cubicBezTo>
                    <a:pt x="118" y="334"/>
                    <a:pt x="141" y="357"/>
                    <a:pt x="141" y="385"/>
                  </a:cubicBezTo>
                  <a:cubicBezTo>
                    <a:pt x="141" y="413"/>
                    <a:pt x="118" y="437"/>
                    <a:pt x="90" y="437"/>
                  </a:cubicBezTo>
                  <a:close/>
                  <a:moveTo>
                    <a:pt x="250" y="140"/>
                  </a:moveTo>
                  <a:cubicBezTo>
                    <a:pt x="222" y="140"/>
                    <a:pt x="199" y="117"/>
                    <a:pt x="199" y="89"/>
                  </a:cubicBezTo>
                  <a:cubicBezTo>
                    <a:pt x="199" y="60"/>
                    <a:pt x="222" y="37"/>
                    <a:pt x="250" y="37"/>
                  </a:cubicBezTo>
                  <a:cubicBezTo>
                    <a:pt x="279" y="37"/>
                    <a:pt x="302" y="60"/>
                    <a:pt x="302" y="89"/>
                  </a:cubicBezTo>
                  <a:cubicBezTo>
                    <a:pt x="302" y="117"/>
                    <a:pt x="279" y="140"/>
                    <a:pt x="250" y="14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159" name="Straight Connector 153"/>
          <p:cNvCxnSpPr/>
          <p:nvPr/>
        </p:nvCxnSpPr>
        <p:spPr>
          <a:xfrm flipV="1">
            <a:off x="820211" y="3277011"/>
            <a:ext cx="0" cy="432376"/>
          </a:xfrm>
          <a:prstGeom prst="line">
            <a:avLst/>
          </a:prstGeom>
          <a:ln cap="rnd">
            <a:solidFill>
              <a:schemeClr val="accent1"/>
            </a:solidFill>
            <a:round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ZoneTexte 161"/>
          <p:cNvSpPr txBox="1"/>
          <p:nvPr/>
        </p:nvSpPr>
        <p:spPr>
          <a:xfrm>
            <a:off x="5386296" y="3864687"/>
            <a:ext cx="1260000" cy="136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fr-FR" sz="1200" dirty="0">
                <a:solidFill>
                  <a:schemeClr val="accent5"/>
                </a:solidFill>
              </a:rPr>
              <a:t>Génération de campagnes </a:t>
            </a:r>
            <a:r>
              <a:rPr lang="fr-FR" sz="1200" dirty="0" err="1">
                <a:solidFill>
                  <a:schemeClr val="accent5"/>
                </a:solidFill>
              </a:rPr>
              <a:t>Adwords</a:t>
            </a:r>
            <a:r>
              <a:rPr lang="fr-FR" sz="1200" dirty="0">
                <a:solidFill>
                  <a:schemeClr val="accent5"/>
                </a:solidFill>
              </a:rPr>
              <a:t>, Google </a:t>
            </a:r>
            <a:r>
              <a:rPr lang="fr-FR" sz="1200" dirty="0" err="1">
                <a:solidFill>
                  <a:schemeClr val="accent5"/>
                </a:solidFill>
              </a:rPr>
              <a:t>Hotel</a:t>
            </a:r>
            <a:r>
              <a:rPr lang="fr-FR" sz="1200" dirty="0">
                <a:solidFill>
                  <a:schemeClr val="accent5"/>
                </a:solidFill>
              </a:rPr>
              <a:t> </a:t>
            </a:r>
            <a:r>
              <a:rPr lang="fr-FR" sz="1200" dirty="0" err="1">
                <a:solidFill>
                  <a:schemeClr val="accent5"/>
                </a:solidFill>
              </a:rPr>
              <a:t>Adsofficielles</a:t>
            </a:r>
            <a:r>
              <a:rPr lang="fr-FR" sz="1200" dirty="0">
                <a:solidFill>
                  <a:schemeClr val="accent5"/>
                </a:solidFill>
              </a:rPr>
              <a:t> et optimisées visant à récupérer le trafic et réservation directes</a:t>
            </a:r>
          </a:p>
        </p:txBody>
      </p:sp>
      <p:sp>
        <p:nvSpPr>
          <p:cNvPr id="164" name="ZoneTexte 163"/>
          <p:cNvSpPr txBox="1"/>
          <p:nvPr/>
        </p:nvSpPr>
        <p:spPr>
          <a:xfrm>
            <a:off x="3838391" y="3864687"/>
            <a:ext cx="1260000" cy="136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fr-FR" sz="1200" dirty="0">
                <a:solidFill>
                  <a:schemeClr val="accent4"/>
                </a:solidFill>
              </a:rPr>
              <a:t>Signalement auprès des Moteurs et Comparateurs et cessation des campagnes frauduleuses</a:t>
            </a:r>
          </a:p>
        </p:txBody>
      </p:sp>
      <p:cxnSp>
        <p:nvCxnSpPr>
          <p:cNvPr id="165" name="Straight Connector 153"/>
          <p:cNvCxnSpPr/>
          <p:nvPr/>
        </p:nvCxnSpPr>
        <p:spPr>
          <a:xfrm flipV="1">
            <a:off x="2382311" y="3277011"/>
            <a:ext cx="0" cy="432376"/>
          </a:xfrm>
          <a:prstGeom prst="line">
            <a:avLst/>
          </a:prstGeom>
          <a:ln cap="rnd">
            <a:solidFill>
              <a:schemeClr val="accent2"/>
            </a:solidFill>
            <a:round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53"/>
          <p:cNvCxnSpPr/>
          <p:nvPr/>
        </p:nvCxnSpPr>
        <p:spPr>
          <a:xfrm flipV="1">
            <a:off x="4001561" y="3277011"/>
            <a:ext cx="0" cy="432376"/>
          </a:xfrm>
          <a:prstGeom prst="line">
            <a:avLst/>
          </a:prstGeom>
          <a:ln cap="rnd">
            <a:solidFill>
              <a:schemeClr val="accent4"/>
            </a:solidFill>
            <a:round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53"/>
          <p:cNvCxnSpPr/>
          <p:nvPr/>
        </p:nvCxnSpPr>
        <p:spPr>
          <a:xfrm flipV="1">
            <a:off x="5595411" y="3277011"/>
            <a:ext cx="0" cy="432376"/>
          </a:xfrm>
          <a:prstGeom prst="line">
            <a:avLst/>
          </a:prstGeom>
          <a:ln cap="rnd">
            <a:solidFill>
              <a:schemeClr val="accent5"/>
            </a:solidFill>
            <a:round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53"/>
          <p:cNvCxnSpPr/>
          <p:nvPr/>
        </p:nvCxnSpPr>
        <p:spPr>
          <a:xfrm flipV="1">
            <a:off x="7125761" y="3277011"/>
            <a:ext cx="0" cy="432376"/>
          </a:xfrm>
          <a:prstGeom prst="line">
            <a:avLst/>
          </a:prstGeom>
          <a:ln cap="rnd">
            <a:solidFill>
              <a:schemeClr val="accent6"/>
            </a:solidFill>
            <a:round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64E2F0FE-00EC-8E49-A62C-38B073D4E53B}"/>
              </a:ext>
            </a:extLst>
          </p:cNvPr>
          <p:cNvSpPr txBox="1"/>
          <p:nvPr/>
        </p:nvSpPr>
        <p:spPr>
          <a:xfrm>
            <a:off x="753962" y="3864687"/>
            <a:ext cx="1260000" cy="136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fr-FR" sz="1200" dirty="0">
                <a:solidFill>
                  <a:schemeClr val="accent2"/>
                </a:solidFill>
              </a:rPr>
              <a:t>Je me signale auprès des OTA, de mes chaînes</a:t>
            </a:r>
          </a:p>
          <a:p>
            <a:pPr>
              <a:lnSpc>
                <a:spcPct val="110000"/>
              </a:lnSpc>
            </a:pPr>
            <a:endParaRPr lang="fr-FR" sz="1200" dirty="0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</a:pPr>
            <a:r>
              <a:rPr lang="fr-FR" sz="1200" dirty="0">
                <a:solidFill>
                  <a:schemeClr val="accent2"/>
                </a:solidFill>
              </a:rPr>
              <a:t>Vérification / dépôt de marque à l’INPI</a:t>
            </a:r>
          </a:p>
          <a:p>
            <a:pPr>
              <a:lnSpc>
                <a:spcPct val="110000"/>
              </a:lnSpc>
            </a:pPr>
            <a:endParaRPr lang="fr-FR" sz="1200" dirty="0">
              <a:solidFill>
                <a:schemeClr val="accent2"/>
              </a:solidFill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7C16585E-A91B-A147-89A2-6B4514FB44BE}"/>
              </a:ext>
            </a:extLst>
          </p:cNvPr>
          <p:cNvSpPr txBox="1"/>
          <p:nvPr/>
        </p:nvSpPr>
        <p:spPr>
          <a:xfrm>
            <a:off x="2290486" y="3864687"/>
            <a:ext cx="1260000" cy="136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fr-FR" sz="1200" dirty="0">
                <a:solidFill>
                  <a:schemeClr val="accent2"/>
                </a:solidFill>
              </a:rPr>
              <a:t>Détection avec un « </a:t>
            </a:r>
            <a:r>
              <a:rPr lang="fr-FR" sz="1200" dirty="0" err="1">
                <a:solidFill>
                  <a:schemeClr val="accent2"/>
                </a:solidFill>
              </a:rPr>
              <a:t>BrandChecker</a:t>
            </a:r>
            <a:r>
              <a:rPr lang="fr-FR" sz="1200" dirty="0">
                <a:solidFill>
                  <a:schemeClr val="accent2"/>
                </a:solidFill>
              </a:rPr>
              <a:t> » de l’utilisation de la marque de mon déposée de mon établissement ou de mon réseau dans des campagnes webmarketing concurrentes</a:t>
            </a:r>
          </a:p>
          <a:p>
            <a:pPr>
              <a:lnSpc>
                <a:spcPct val="110000"/>
              </a:lnSpc>
            </a:pPr>
            <a:endParaRPr lang="fr-FR" sz="1200" dirty="0">
              <a:solidFill>
                <a:schemeClr val="accent2"/>
              </a:solidFill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C77278FF-A198-764A-AAC6-C3DC6AD73512}"/>
              </a:ext>
            </a:extLst>
          </p:cNvPr>
          <p:cNvSpPr txBox="1"/>
          <p:nvPr/>
        </p:nvSpPr>
        <p:spPr>
          <a:xfrm>
            <a:off x="7015200" y="3864687"/>
            <a:ext cx="1260000" cy="136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fr-FR" sz="1200" dirty="0">
                <a:solidFill>
                  <a:schemeClr val="accent6"/>
                </a:solidFill>
              </a:rPr>
              <a:t>Contrôle des prix</a:t>
            </a:r>
          </a:p>
          <a:p>
            <a:pPr>
              <a:lnSpc>
                <a:spcPct val="110000"/>
              </a:lnSpc>
            </a:pPr>
            <a:endParaRPr lang="fr-FR" sz="1200" dirty="0">
              <a:solidFill>
                <a:schemeClr val="accent6"/>
              </a:solidFill>
            </a:endParaRPr>
          </a:p>
          <a:p>
            <a:pPr>
              <a:lnSpc>
                <a:spcPct val="110000"/>
              </a:lnSpc>
            </a:pPr>
            <a:r>
              <a:rPr lang="fr-FR" sz="1200" dirty="0">
                <a:solidFill>
                  <a:schemeClr val="accent6"/>
                </a:solidFill>
              </a:rPr>
              <a:t>Contrôle du </a:t>
            </a:r>
            <a:r>
              <a:rPr lang="fr-FR" sz="1200" dirty="0" err="1">
                <a:solidFill>
                  <a:schemeClr val="accent6"/>
                </a:solidFill>
              </a:rPr>
              <a:t>BrandJacking</a:t>
            </a:r>
            <a:endParaRPr lang="fr-FR" sz="1200" dirty="0">
              <a:solidFill>
                <a:schemeClr val="accent6"/>
              </a:solidFill>
            </a:endParaRPr>
          </a:p>
        </p:txBody>
      </p:sp>
      <p:pic>
        <p:nvPicPr>
          <p:cNvPr id="51" name="Image 50">
            <a:extLst>
              <a:ext uri="{FF2B5EF4-FFF2-40B4-BE49-F238E27FC236}">
                <a16:creationId xmlns:a16="http://schemas.microsoft.com/office/drawing/2014/main" id="{29241E39-B034-F44C-B95B-6F677DAA8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221" y="4701108"/>
            <a:ext cx="1586572" cy="158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75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/>
          <p:cNvSpPr/>
          <p:nvPr/>
        </p:nvSpPr>
        <p:spPr>
          <a:xfrm>
            <a:off x="0" y="0"/>
            <a:ext cx="9143999" cy="158657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rot="0" spcFirstLastPara="0" vertOverflow="overflow" horzOverflow="overflow" vert="horz" wrap="square" lIns="540000" tIns="7200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r-FR" sz="3600" kern="0" dirty="0" err="1">
                <a:solidFill>
                  <a:schemeClr val="bg1"/>
                </a:solidFill>
                <a:latin typeface="Franklin Gothic Demi" panose="020B0703020102020204" pitchFamily="34" charset="0"/>
              </a:rPr>
              <a:t>BrandChecker</a:t>
            </a:r>
            <a:br>
              <a:rPr lang="fr-FR" sz="3600" kern="0" dirty="0">
                <a:solidFill>
                  <a:schemeClr val="bg1"/>
                </a:solidFill>
                <a:latin typeface="Franklin Gothic Demi" panose="020B0703020102020204" pitchFamily="34" charset="0"/>
              </a:rPr>
            </a:br>
            <a:r>
              <a:rPr lang="fr-FR" sz="3600" kern="0" dirty="0">
                <a:solidFill>
                  <a:schemeClr val="bg1"/>
                </a:solidFill>
              </a:rPr>
              <a:t>Je vérifie l’usurpation de ma marque</a:t>
            </a:r>
            <a:endParaRPr lang="fr-FR" sz="2400" kern="0" dirty="0">
              <a:solidFill>
                <a:schemeClr val="bg1"/>
              </a:solidFill>
            </a:endParaRPr>
          </a:p>
        </p:txBody>
      </p:sp>
      <p:grpSp>
        <p:nvGrpSpPr>
          <p:cNvPr id="64" name="Groupe 63"/>
          <p:cNvGrpSpPr/>
          <p:nvPr/>
        </p:nvGrpSpPr>
        <p:grpSpPr>
          <a:xfrm>
            <a:off x="6934200" y="0"/>
            <a:ext cx="2207247" cy="1586572"/>
            <a:chOff x="6934200" y="0"/>
            <a:chExt cx="2207247" cy="1586572"/>
          </a:xfrm>
        </p:grpSpPr>
        <p:sp>
          <p:nvSpPr>
            <p:cNvPr id="28" name="TextBox 60"/>
            <p:cNvSpPr txBox="1"/>
            <p:nvPr/>
          </p:nvSpPr>
          <p:spPr>
            <a:xfrm>
              <a:off x="7597221" y="968764"/>
              <a:ext cx="449267" cy="33701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r-FR" sz="900" dirty="0">
                  <a:solidFill>
                    <a:schemeClr val="bg1">
                      <a:alpha val="20000"/>
                    </a:schemeClr>
                  </a:solidFill>
                </a:rPr>
                <a:t>1#278</a:t>
              </a:r>
              <a:br>
                <a:rPr lang="fr-FR" sz="900" dirty="0">
                  <a:solidFill>
                    <a:schemeClr val="bg1">
                      <a:alpha val="20000"/>
                    </a:schemeClr>
                  </a:solidFill>
                </a:rPr>
              </a:br>
              <a:r>
                <a:rPr lang="fr-FR" sz="900" dirty="0">
                  <a:solidFill>
                    <a:schemeClr val="bg1">
                      <a:alpha val="20000"/>
                    </a:schemeClr>
                  </a:solidFill>
                </a:rPr>
                <a:t>6.8/3655</a:t>
              </a:r>
            </a:p>
            <a:p>
              <a:pPr>
                <a:lnSpc>
                  <a:spcPct val="80000"/>
                </a:lnSpc>
              </a:pPr>
              <a:r>
                <a:rPr lang="fr-FR" sz="900" dirty="0">
                  <a:solidFill>
                    <a:schemeClr val="bg1">
                      <a:alpha val="20000"/>
                    </a:schemeClr>
                  </a:solidFill>
                </a:rPr>
                <a:t>7563./56</a:t>
              </a:r>
            </a:p>
          </p:txBody>
        </p:sp>
        <p:sp>
          <p:nvSpPr>
            <p:cNvPr id="29" name="TextBox 62"/>
            <p:cNvSpPr txBox="1"/>
            <p:nvPr/>
          </p:nvSpPr>
          <p:spPr>
            <a:xfrm>
              <a:off x="8457147" y="664970"/>
              <a:ext cx="213200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r-FR" sz="900" dirty="0">
                  <a:solidFill>
                    <a:schemeClr val="bg1">
                      <a:alpha val="44000"/>
                    </a:schemeClr>
                  </a:solidFill>
                </a:rPr>
                <a:t>63.2</a:t>
              </a:r>
            </a:p>
            <a:p>
              <a:pPr>
                <a:lnSpc>
                  <a:spcPct val="80000"/>
                </a:lnSpc>
              </a:pPr>
              <a:r>
                <a:rPr lang="fr-FR" sz="900" dirty="0">
                  <a:solidFill>
                    <a:schemeClr val="bg1">
                      <a:alpha val="44000"/>
                    </a:schemeClr>
                  </a:solidFill>
                </a:rPr>
                <a:t>89</a:t>
              </a:r>
            </a:p>
            <a:p>
              <a:pPr>
                <a:lnSpc>
                  <a:spcPct val="80000"/>
                </a:lnSpc>
              </a:pPr>
              <a:r>
                <a:rPr lang="fr-FR" sz="900" dirty="0">
                  <a:solidFill>
                    <a:schemeClr val="bg1">
                      <a:alpha val="44000"/>
                    </a:schemeClr>
                  </a:solidFill>
                </a:rPr>
                <a:t>5</a:t>
              </a:r>
            </a:p>
            <a:p>
              <a:pPr>
                <a:lnSpc>
                  <a:spcPct val="80000"/>
                </a:lnSpc>
              </a:pPr>
              <a:r>
                <a:rPr lang="fr-FR" sz="900" dirty="0">
                  <a:solidFill>
                    <a:schemeClr val="bg1">
                      <a:alpha val="44000"/>
                    </a:schemeClr>
                  </a:solidFill>
                </a:rPr>
                <a:t>2</a:t>
              </a:r>
            </a:p>
            <a:p>
              <a:pPr>
                <a:lnSpc>
                  <a:spcPct val="80000"/>
                </a:lnSpc>
              </a:pPr>
              <a:endParaRPr lang="fr-FR" sz="900" dirty="0">
                <a:solidFill>
                  <a:schemeClr val="bg1">
                    <a:alpha val="44000"/>
                  </a:schemeClr>
                </a:solidFill>
              </a:endParaRPr>
            </a:p>
          </p:txBody>
        </p:sp>
        <p:cxnSp>
          <p:nvCxnSpPr>
            <p:cNvPr id="30" name="Straight Connector 63"/>
            <p:cNvCxnSpPr/>
            <p:nvPr/>
          </p:nvCxnSpPr>
          <p:spPr>
            <a:xfrm flipV="1">
              <a:off x="8064143" y="357154"/>
              <a:ext cx="1077304" cy="321084"/>
            </a:xfrm>
            <a:prstGeom prst="line">
              <a:avLst/>
            </a:prstGeom>
            <a:ln cap="rnd">
              <a:solidFill>
                <a:schemeClr val="bg1">
                  <a:alpha val="78000"/>
                </a:schemeClr>
              </a:solidFill>
              <a:round/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64"/>
            <p:cNvCxnSpPr/>
            <p:nvPr/>
          </p:nvCxnSpPr>
          <p:spPr>
            <a:xfrm flipH="1" flipV="1">
              <a:off x="7987225" y="0"/>
              <a:ext cx="194710" cy="357154"/>
            </a:xfrm>
            <a:prstGeom prst="line">
              <a:avLst/>
            </a:prstGeom>
            <a:ln cap="rnd">
              <a:solidFill>
                <a:schemeClr val="bg1">
                  <a:alpha val="32000"/>
                </a:schemeClr>
              </a:solidFill>
              <a:round/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64"/>
            <p:cNvCxnSpPr/>
            <p:nvPr/>
          </p:nvCxnSpPr>
          <p:spPr>
            <a:xfrm flipV="1">
              <a:off x="6934200" y="0"/>
              <a:ext cx="1247735" cy="1586572"/>
            </a:xfrm>
            <a:prstGeom prst="line">
              <a:avLst/>
            </a:prstGeom>
            <a:ln cap="rnd">
              <a:solidFill>
                <a:schemeClr val="bg1">
                  <a:alpha val="20000"/>
                </a:schemeClr>
              </a:solidFill>
              <a:round/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e 102"/>
          <p:cNvGrpSpPr/>
          <p:nvPr/>
        </p:nvGrpSpPr>
        <p:grpSpPr>
          <a:xfrm>
            <a:off x="540545" y="2794482"/>
            <a:ext cx="3333089" cy="698717"/>
            <a:chOff x="-182563" y="3144838"/>
            <a:chExt cx="3933826" cy="561975"/>
          </a:xfrm>
        </p:grpSpPr>
        <p:sp>
          <p:nvSpPr>
            <p:cNvPr id="104" name="Freeform 5"/>
            <p:cNvSpPr>
              <a:spLocks/>
            </p:cNvSpPr>
            <p:nvPr/>
          </p:nvSpPr>
          <p:spPr bwMode="auto">
            <a:xfrm>
              <a:off x="-182563" y="3144838"/>
              <a:ext cx="2071688" cy="561975"/>
            </a:xfrm>
            <a:custGeom>
              <a:avLst/>
              <a:gdLst>
                <a:gd name="T0" fmla="*/ 0 w 552"/>
                <a:gd name="T1" fmla="*/ 11 h 147"/>
                <a:gd name="T2" fmla="*/ 11 w 552"/>
                <a:gd name="T3" fmla="*/ 0 h 147"/>
                <a:gd name="T4" fmla="*/ 471 w 552"/>
                <a:gd name="T5" fmla="*/ 0 h 147"/>
                <a:gd name="T6" fmla="*/ 490 w 552"/>
                <a:gd name="T7" fmla="*/ 8 h 147"/>
                <a:gd name="T8" fmla="*/ 548 w 552"/>
                <a:gd name="T9" fmla="*/ 65 h 147"/>
                <a:gd name="T10" fmla="*/ 548 w 552"/>
                <a:gd name="T11" fmla="*/ 81 h 147"/>
                <a:gd name="T12" fmla="*/ 490 w 552"/>
                <a:gd name="T13" fmla="*/ 139 h 147"/>
                <a:gd name="T14" fmla="*/ 471 w 552"/>
                <a:gd name="T15" fmla="*/ 147 h 147"/>
                <a:gd name="T16" fmla="*/ 11 w 552"/>
                <a:gd name="T17" fmla="*/ 147 h 147"/>
                <a:gd name="T18" fmla="*/ 0 w 552"/>
                <a:gd name="T19" fmla="*/ 136 h 147"/>
                <a:gd name="T20" fmla="*/ 0 w 552"/>
                <a:gd name="T21" fmla="*/ 1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2" h="147">
                  <a:moveTo>
                    <a:pt x="0" y="11"/>
                  </a:moveTo>
                  <a:cubicBezTo>
                    <a:pt x="0" y="5"/>
                    <a:pt x="5" y="0"/>
                    <a:pt x="11" y="0"/>
                  </a:cubicBezTo>
                  <a:cubicBezTo>
                    <a:pt x="471" y="0"/>
                    <a:pt x="471" y="0"/>
                    <a:pt x="471" y="0"/>
                  </a:cubicBezTo>
                  <a:cubicBezTo>
                    <a:pt x="477" y="0"/>
                    <a:pt x="486" y="3"/>
                    <a:pt x="490" y="8"/>
                  </a:cubicBezTo>
                  <a:cubicBezTo>
                    <a:pt x="548" y="65"/>
                    <a:pt x="548" y="65"/>
                    <a:pt x="548" y="65"/>
                  </a:cubicBezTo>
                  <a:cubicBezTo>
                    <a:pt x="552" y="70"/>
                    <a:pt x="552" y="77"/>
                    <a:pt x="548" y="81"/>
                  </a:cubicBezTo>
                  <a:cubicBezTo>
                    <a:pt x="490" y="139"/>
                    <a:pt x="490" y="139"/>
                    <a:pt x="490" y="139"/>
                  </a:cubicBezTo>
                  <a:cubicBezTo>
                    <a:pt x="486" y="143"/>
                    <a:pt x="477" y="147"/>
                    <a:pt x="471" y="147"/>
                  </a:cubicBezTo>
                  <a:cubicBezTo>
                    <a:pt x="11" y="147"/>
                    <a:pt x="11" y="147"/>
                    <a:pt x="11" y="147"/>
                  </a:cubicBezTo>
                  <a:cubicBezTo>
                    <a:pt x="5" y="147"/>
                    <a:pt x="0" y="142"/>
                    <a:pt x="0" y="136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6"/>
            <p:cNvSpPr>
              <a:spLocks/>
            </p:cNvSpPr>
            <p:nvPr/>
          </p:nvSpPr>
          <p:spPr bwMode="auto">
            <a:xfrm>
              <a:off x="1690688" y="3144838"/>
              <a:ext cx="2060575" cy="561975"/>
            </a:xfrm>
            <a:custGeom>
              <a:avLst/>
              <a:gdLst>
                <a:gd name="T0" fmla="*/ 4 w 549"/>
                <a:gd name="T1" fmla="*/ 8 h 147"/>
                <a:gd name="T2" fmla="*/ 8 w 549"/>
                <a:gd name="T3" fmla="*/ 0 h 147"/>
                <a:gd name="T4" fmla="*/ 467 w 549"/>
                <a:gd name="T5" fmla="*/ 0 h 147"/>
                <a:gd name="T6" fmla="*/ 487 w 549"/>
                <a:gd name="T7" fmla="*/ 8 h 147"/>
                <a:gd name="T8" fmla="*/ 544 w 549"/>
                <a:gd name="T9" fmla="*/ 65 h 147"/>
                <a:gd name="T10" fmla="*/ 544 w 549"/>
                <a:gd name="T11" fmla="*/ 81 h 147"/>
                <a:gd name="T12" fmla="*/ 487 w 549"/>
                <a:gd name="T13" fmla="*/ 139 h 147"/>
                <a:gd name="T14" fmla="*/ 467 w 549"/>
                <a:gd name="T15" fmla="*/ 147 h 147"/>
                <a:gd name="T16" fmla="*/ 8 w 549"/>
                <a:gd name="T17" fmla="*/ 147 h 147"/>
                <a:gd name="T18" fmla="*/ 4 w 549"/>
                <a:gd name="T19" fmla="*/ 139 h 147"/>
                <a:gd name="T20" fmla="*/ 62 w 549"/>
                <a:gd name="T21" fmla="*/ 81 h 147"/>
                <a:gd name="T22" fmla="*/ 62 w 549"/>
                <a:gd name="T23" fmla="*/ 65 h 147"/>
                <a:gd name="T24" fmla="*/ 4 w 549"/>
                <a:gd name="T25" fmla="*/ 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9" h="147">
                  <a:moveTo>
                    <a:pt x="4" y="8"/>
                  </a:moveTo>
                  <a:cubicBezTo>
                    <a:pt x="0" y="3"/>
                    <a:pt x="2" y="0"/>
                    <a:pt x="8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4" y="0"/>
                    <a:pt x="482" y="3"/>
                    <a:pt x="487" y="8"/>
                  </a:cubicBezTo>
                  <a:cubicBezTo>
                    <a:pt x="544" y="65"/>
                    <a:pt x="544" y="65"/>
                    <a:pt x="544" y="65"/>
                  </a:cubicBezTo>
                  <a:cubicBezTo>
                    <a:pt x="549" y="70"/>
                    <a:pt x="549" y="77"/>
                    <a:pt x="544" y="81"/>
                  </a:cubicBezTo>
                  <a:cubicBezTo>
                    <a:pt x="487" y="139"/>
                    <a:pt x="487" y="139"/>
                    <a:pt x="487" y="139"/>
                  </a:cubicBezTo>
                  <a:cubicBezTo>
                    <a:pt x="482" y="143"/>
                    <a:pt x="474" y="147"/>
                    <a:pt x="467" y="147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2" y="147"/>
                    <a:pt x="0" y="143"/>
                    <a:pt x="4" y="139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67" y="77"/>
                    <a:pt x="67" y="70"/>
                    <a:pt x="62" y="65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0B5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09" name="Signalisation droite 29"/>
          <p:cNvSpPr/>
          <p:nvPr/>
        </p:nvSpPr>
        <p:spPr>
          <a:xfrm>
            <a:off x="859056" y="3036119"/>
            <a:ext cx="1013227" cy="2154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1400" dirty="0">
                <a:latin typeface="Franklin Gothic Demi" panose="020B0703020102020204" pitchFamily="34" charset="0"/>
              </a:rPr>
              <a:t>PROTECTION</a:t>
            </a:r>
          </a:p>
        </p:txBody>
      </p:sp>
      <p:sp>
        <p:nvSpPr>
          <p:cNvPr id="110" name="Chevron 30"/>
          <p:cNvSpPr/>
          <p:nvPr/>
        </p:nvSpPr>
        <p:spPr>
          <a:xfrm>
            <a:off x="2550156" y="3036119"/>
            <a:ext cx="892873" cy="2154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1400" dirty="0">
                <a:latin typeface="Franklin Gothic Demi" panose="020B0703020102020204" pitchFamily="34" charset="0"/>
              </a:rPr>
              <a:t>DÉTECTION</a:t>
            </a:r>
            <a:endParaRPr lang="fr-FR" sz="1400" dirty="0">
              <a:solidFill>
                <a:schemeClr val="tx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11" name="Chevron 31"/>
          <p:cNvSpPr/>
          <p:nvPr/>
        </p:nvSpPr>
        <p:spPr>
          <a:xfrm>
            <a:off x="3933771" y="3036119"/>
            <a:ext cx="1395126" cy="2154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1400" dirty="0">
                <a:latin typeface="Franklin Gothic Demi" panose="020B0703020102020204" pitchFamily="34" charset="0"/>
              </a:rPr>
              <a:t>RÉGULARISATION</a:t>
            </a:r>
            <a:endParaRPr lang="fr-FR" sz="1400" dirty="0">
              <a:solidFill>
                <a:schemeClr val="tx1"/>
              </a:solidFill>
              <a:latin typeface="Franklin Gothic Demi" panose="020B0703020102020204" pitchFamily="34" charset="0"/>
            </a:endParaRPr>
          </a:p>
        </p:txBody>
      </p:sp>
      <p:grpSp>
        <p:nvGrpSpPr>
          <p:cNvPr id="114" name="Groupe 113"/>
          <p:cNvGrpSpPr/>
          <p:nvPr/>
        </p:nvGrpSpPr>
        <p:grpSpPr>
          <a:xfrm>
            <a:off x="923983" y="2277483"/>
            <a:ext cx="351790" cy="403957"/>
            <a:chOff x="2901950" y="1508125"/>
            <a:chExt cx="3340100" cy="3835400"/>
          </a:xfrm>
          <a:solidFill>
            <a:srgbClr val="20325C"/>
          </a:solidFill>
        </p:grpSpPr>
        <p:sp>
          <p:nvSpPr>
            <p:cNvPr id="115" name="Freeform 13"/>
            <p:cNvSpPr>
              <a:spLocks noEditPoints="1"/>
            </p:cNvSpPr>
            <p:nvPr/>
          </p:nvSpPr>
          <p:spPr bwMode="auto">
            <a:xfrm>
              <a:off x="2901950" y="1508125"/>
              <a:ext cx="3340100" cy="3835400"/>
            </a:xfrm>
            <a:custGeom>
              <a:avLst/>
              <a:gdLst>
                <a:gd name="T0" fmla="*/ 444 w 888"/>
                <a:gd name="T1" fmla="*/ 1020 h 1020"/>
                <a:gd name="T2" fmla="*/ 819 w 888"/>
                <a:gd name="T3" fmla="*/ 763 h 1020"/>
                <a:gd name="T4" fmla="*/ 888 w 888"/>
                <a:gd name="T5" fmla="*/ 590 h 1020"/>
                <a:gd name="T6" fmla="*/ 888 w 888"/>
                <a:gd name="T7" fmla="*/ 185 h 1020"/>
                <a:gd name="T8" fmla="*/ 793 w 888"/>
                <a:gd name="T9" fmla="*/ 56 h 1020"/>
                <a:gd name="T10" fmla="*/ 444 w 888"/>
                <a:gd name="T11" fmla="*/ 0 h 1020"/>
                <a:gd name="T12" fmla="*/ 96 w 888"/>
                <a:gd name="T13" fmla="*/ 56 h 1020"/>
                <a:gd name="T14" fmla="*/ 0 w 888"/>
                <a:gd name="T15" fmla="*/ 185 h 1020"/>
                <a:gd name="T16" fmla="*/ 0 w 888"/>
                <a:gd name="T17" fmla="*/ 591 h 1020"/>
                <a:gd name="T18" fmla="*/ 69 w 888"/>
                <a:gd name="T19" fmla="*/ 764 h 1020"/>
                <a:gd name="T20" fmla="*/ 444 w 888"/>
                <a:gd name="T21" fmla="*/ 1020 h 1020"/>
                <a:gd name="T22" fmla="*/ 51 w 888"/>
                <a:gd name="T23" fmla="*/ 185 h 1020"/>
                <a:gd name="T24" fmla="*/ 112 w 888"/>
                <a:gd name="T25" fmla="*/ 105 h 1020"/>
                <a:gd name="T26" fmla="*/ 777 w 888"/>
                <a:gd name="T27" fmla="*/ 105 h 1020"/>
                <a:gd name="T28" fmla="*/ 837 w 888"/>
                <a:gd name="T29" fmla="*/ 185 h 1020"/>
                <a:gd name="T30" fmla="*/ 837 w 888"/>
                <a:gd name="T31" fmla="*/ 590 h 1020"/>
                <a:gd name="T32" fmla="*/ 782 w 888"/>
                <a:gd name="T33" fmla="*/ 728 h 1020"/>
                <a:gd name="T34" fmla="*/ 444 w 888"/>
                <a:gd name="T35" fmla="*/ 968 h 1020"/>
                <a:gd name="T36" fmla="*/ 106 w 888"/>
                <a:gd name="T37" fmla="*/ 728 h 1020"/>
                <a:gd name="T38" fmla="*/ 51 w 888"/>
                <a:gd name="T39" fmla="*/ 590 h 1020"/>
                <a:gd name="T40" fmla="*/ 51 w 888"/>
                <a:gd name="T41" fmla="*/ 185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8" h="1020">
                  <a:moveTo>
                    <a:pt x="444" y="1020"/>
                  </a:moveTo>
                  <a:cubicBezTo>
                    <a:pt x="550" y="1020"/>
                    <a:pt x="654" y="933"/>
                    <a:pt x="819" y="763"/>
                  </a:cubicBezTo>
                  <a:cubicBezTo>
                    <a:pt x="862" y="719"/>
                    <a:pt x="888" y="640"/>
                    <a:pt x="888" y="590"/>
                  </a:cubicBezTo>
                  <a:cubicBezTo>
                    <a:pt x="888" y="185"/>
                    <a:pt x="888" y="185"/>
                    <a:pt x="888" y="185"/>
                  </a:cubicBezTo>
                  <a:cubicBezTo>
                    <a:pt x="888" y="130"/>
                    <a:pt x="845" y="73"/>
                    <a:pt x="793" y="56"/>
                  </a:cubicBezTo>
                  <a:cubicBezTo>
                    <a:pt x="681" y="19"/>
                    <a:pt x="563" y="0"/>
                    <a:pt x="444" y="0"/>
                  </a:cubicBezTo>
                  <a:cubicBezTo>
                    <a:pt x="325" y="0"/>
                    <a:pt x="208" y="19"/>
                    <a:pt x="96" y="56"/>
                  </a:cubicBezTo>
                  <a:cubicBezTo>
                    <a:pt x="41" y="73"/>
                    <a:pt x="0" y="128"/>
                    <a:pt x="0" y="185"/>
                  </a:cubicBezTo>
                  <a:cubicBezTo>
                    <a:pt x="0" y="591"/>
                    <a:pt x="0" y="591"/>
                    <a:pt x="0" y="591"/>
                  </a:cubicBezTo>
                  <a:cubicBezTo>
                    <a:pt x="0" y="640"/>
                    <a:pt x="26" y="719"/>
                    <a:pt x="69" y="764"/>
                  </a:cubicBezTo>
                  <a:cubicBezTo>
                    <a:pt x="234" y="933"/>
                    <a:pt x="338" y="1020"/>
                    <a:pt x="444" y="1020"/>
                  </a:cubicBezTo>
                  <a:close/>
                  <a:moveTo>
                    <a:pt x="51" y="185"/>
                  </a:moveTo>
                  <a:cubicBezTo>
                    <a:pt x="51" y="151"/>
                    <a:pt x="78" y="115"/>
                    <a:pt x="112" y="105"/>
                  </a:cubicBezTo>
                  <a:cubicBezTo>
                    <a:pt x="326" y="33"/>
                    <a:pt x="562" y="33"/>
                    <a:pt x="777" y="105"/>
                  </a:cubicBezTo>
                  <a:cubicBezTo>
                    <a:pt x="809" y="115"/>
                    <a:pt x="837" y="152"/>
                    <a:pt x="837" y="185"/>
                  </a:cubicBezTo>
                  <a:cubicBezTo>
                    <a:pt x="837" y="590"/>
                    <a:pt x="837" y="590"/>
                    <a:pt x="837" y="590"/>
                  </a:cubicBezTo>
                  <a:cubicBezTo>
                    <a:pt x="836" y="629"/>
                    <a:pt x="814" y="695"/>
                    <a:pt x="782" y="728"/>
                  </a:cubicBezTo>
                  <a:cubicBezTo>
                    <a:pt x="630" y="884"/>
                    <a:pt x="531" y="968"/>
                    <a:pt x="444" y="968"/>
                  </a:cubicBezTo>
                  <a:cubicBezTo>
                    <a:pt x="357" y="968"/>
                    <a:pt x="258" y="884"/>
                    <a:pt x="106" y="728"/>
                  </a:cubicBezTo>
                  <a:cubicBezTo>
                    <a:pt x="74" y="695"/>
                    <a:pt x="52" y="629"/>
                    <a:pt x="51" y="590"/>
                  </a:cubicBezTo>
                  <a:lnTo>
                    <a:pt x="51" y="1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6" name="Freeform 14"/>
            <p:cNvSpPr>
              <a:spLocks noEditPoints="1"/>
            </p:cNvSpPr>
            <p:nvPr/>
          </p:nvSpPr>
          <p:spPr bwMode="auto">
            <a:xfrm>
              <a:off x="3443288" y="2033588"/>
              <a:ext cx="2257425" cy="2768600"/>
            </a:xfrm>
            <a:custGeom>
              <a:avLst/>
              <a:gdLst>
                <a:gd name="T0" fmla="*/ 300 w 600"/>
                <a:gd name="T1" fmla="*/ 736 h 736"/>
                <a:gd name="T2" fmla="*/ 571 w 600"/>
                <a:gd name="T3" fmla="*/ 524 h 736"/>
                <a:gd name="T4" fmla="*/ 600 w 600"/>
                <a:gd name="T5" fmla="*/ 450 h 736"/>
                <a:gd name="T6" fmla="*/ 600 w 600"/>
                <a:gd name="T7" fmla="*/ 55 h 736"/>
                <a:gd name="T8" fmla="*/ 596 w 600"/>
                <a:gd name="T9" fmla="*/ 50 h 736"/>
                <a:gd name="T10" fmla="*/ 301 w 600"/>
                <a:gd name="T11" fmla="*/ 4 h 736"/>
                <a:gd name="T12" fmla="*/ 3 w 600"/>
                <a:gd name="T13" fmla="*/ 50 h 736"/>
                <a:gd name="T14" fmla="*/ 0 w 600"/>
                <a:gd name="T15" fmla="*/ 55 h 736"/>
                <a:gd name="T16" fmla="*/ 0 w 600"/>
                <a:gd name="T17" fmla="*/ 450 h 736"/>
                <a:gd name="T18" fmla="*/ 28 w 600"/>
                <a:gd name="T19" fmla="*/ 524 h 736"/>
                <a:gd name="T20" fmla="*/ 300 w 600"/>
                <a:gd name="T21" fmla="*/ 736 h 736"/>
                <a:gd name="T22" fmla="*/ 10 w 600"/>
                <a:gd name="T23" fmla="*/ 59 h 736"/>
                <a:gd name="T24" fmla="*/ 21 w 600"/>
                <a:gd name="T25" fmla="*/ 55 h 736"/>
                <a:gd name="T26" fmla="*/ 579 w 600"/>
                <a:gd name="T27" fmla="*/ 55 h 736"/>
                <a:gd name="T28" fmla="*/ 590 w 600"/>
                <a:gd name="T29" fmla="*/ 59 h 736"/>
                <a:gd name="T30" fmla="*/ 590 w 600"/>
                <a:gd name="T31" fmla="*/ 450 h 736"/>
                <a:gd name="T32" fmla="*/ 563 w 600"/>
                <a:gd name="T33" fmla="*/ 517 h 736"/>
                <a:gd name="T34" fmla="*/ 300 w 600"/>
                <a:gd name="T35" fmla="*/ 725 h 736"/>
                <a:gd name="T36" fmla="*/ 36 w 600"/>
                <a:gd name="T37" fmla="*/ 517 h 736"/>
                <a:gd name="T38" fmla="*/ 10 w 600"/>
                <a:gd name="T39" fmla="*/ 450 h 736"/>
                <a:gd name="T40" fmla="*/ 10 w 600"/>
                <a:gd name="T41" fmla="*/ 59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0" h="736">
                  <a:moveTo>
                    <a:pt x="300" y="736"/>
                  </a:moveTo>
                  <a:cubicBezTo>
                    <a:pt x="365" y="736"/>
                    <a:pt x="494" y="603"/>
                    <a:pt x="571" y="524"/>
                  </a:cubicBezTo>
                  <a:cubicBezTo>
                    <a:pt x="584" y="510"/>
                    <a:pt x="600" y="468"/>
                    <a:pt x="600" y="450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00" y="53"/>
                    <a:pt x="599" y="51"/>
                    <a:pt x="596" y="50"/>
                  </a:cubicBezTo>
                  <a:cubicBezTo>
                    <a:pt x="501" y="19"/>
                    <a:pt x="401" y="4"/>
                    <a:pt x="301" y="4"/>
                  </a:cubicBezTo>
                  <a:cubicBezTo>
                    <a:pt x="200" y="4"/>
                    <a:pt x="100" y="19"/>
                    <a:pt x="3" y="50"/>
                  </a:cubicBezTo>
                  <a:cubicBezTo>
                    <a:pt x="1" y="51"/>
                    <a:pt x="0" y="53"/>
                    <a:pt x="0" y="55"/>
                  </a:cubicBezTo>
                  <a:cubicBezTo>
                    <a:pt x="0" y="450"/>
                    <a:pt x="0" y="450"/>
                    <a:pt x="0" y="450"/>
                  </a:cubicBezTo>
                  <a:cubicBezTo>
                    <a:pt x="0" y="467"/>
                    <a:pt x="15" y="510"/>
                    <a:pt x="28" y="524"/>
                  </a:cubicBezTo>
                  <a:cubicBezTo>
                    <a:pt x="106" y="603"/>
                    <a:pt x="235" y="736"/>
                    <a:pt x="300" y="736"/>
                  </a:cubicBezTo>
                  <a:close/>
                  <a:moveTo>
                    <a:pt x="10" y="59"/>
                  </a:moveTo>
                  <a:cubicBezTo>
                    <a:pt x="21" y="55"/>
                    <a:pt x="21" y="55"/>
                    <a:pt x="21" y="55"/>
                  </a:cubicBezTo>
                  <a:cubicBezTo>
                    <a:pt x="202" y="0"/>
                    <a:pt x="399" y="0"/>
                    <a:pt x="579" y="55"/>
                  </a:cubicBezTo>
                  <a:cubicBezTo>
                    <a:pt x="590" y="59"/>
                    <a:pt x="590" y="59"/>
                    <a:pt x="590" y="59"/>
                  </a:cubicBezTo>
                  <a:cubicBezTo>
                    <a:pt x="590" y="450"/>
                    <a:pt x="590" y="450"/>
                    <a:pt x="590" y="450"/>
                  </a:cubicBezTo>
                  <a:cubicBezTo>
                    <a:pt x="590" y="465"/>
                    <a:pt x="575" y="505"/>
                    <a:pt x="563" y="517"/>
                  </a:cubicBezTo>
                  <a:cubicBezTo>
                    <a:pt x="457" y="626"/>
                    <a:pt x="353" y="725"/>
                    <a:pt x="300" y="725"/>
                  </a:cubicBezTo>
                  <a:cubicBezTo>
                    <a:pt x="247" y="725"/>
                    <a:pt x="142" y="625"/>
                    <a:pt x="36" y="517"/>
                  </a:cubicBezTo>
                  <a:cubicBezTo>
                    <a:pt x="25" y="505"/>
                    <a:pt x="10" y="465"/>
                    <a:pt x="10" y="450"/>
                  </a:cubicBezTo>
                  <a:lnTo>
                    <a:pt x="1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7" name="Freeform 15"/>
            <p:cNvSpPr>
              <a:spLocks/>
            </p:cNvSpPr>
            <p:nvPr/>
          </p:nvSpPr>
          <p:spPr bwMode="auto">
            <a:xfrm>
              <a:off x="4067175" y="2860675"/>
              <a:ext cx="1020763" cy="947738"/>
            </a:xfrm>
            <a:custGeom>
              <a:avLst/>
              <a:gdLst>
                <a:gd name="T0" fmla="*/ 113 w 271"/>
                <a:gd name="T1" fmla="*/ 227 h 252"/>
                <a:gd name="T2" fmla="*/ 262 w 271"/>
                <a:gd name="T3" fmla="*/ 45 h 252"/>
                <a:gd name="T4" fmla="*/ 258 w 271"/>
                <a:gd name="T5" fmla="*/ 9 h 252"/>
                <a:gd name="T6" fmla="*/ 222 w 271"/>
                <a:gd name="T7" fmla="*/ 13 h 252"/>
                <a:gd name="T8" fmla="*/ 92 w 271"/>
                <a:gd name="T9" fmla="*/ 172 h 252"/>
                <a:gd name="T10" fmla="*/ 45 w 271"/>
                <a:gd name="T11" fmla="*/ 122 h 252"/>
                <a:gd name="T12" fmla="*/ 26 w 271"/>
                <a:gd name="T13" fmla="*/ 114 h 252"/>
                <a:gd name="T14" fmla="*/ 8 w 271"/>
                <a:gd name="T15" fmla="*/ 121 h 252"/>
                <a:gd name="T16" fmla="*/ 0 w 271"/>
                <a:gd name="T17" fmla="*/ 139 h 252"/>
                <a:gd name="T18" fmla="*/ 7 w 271"/>
                <a:gd name="T19" fmla="*/ 157 h 252"/>
                <a:gd name="T20" fmla="*/ 75 w 271"/>
                <a:gd name="T21" fmla="*/ 228 h 252"/>
                <a:gd name="T22" fmla="*/ 93 w 271"/>
                <a:gd name="T23" fmla="*/ 236 h 252"/>
                <a:gd name="T24" fmla="*/ 95 w 271"/>
                <a:gd name="T25" fmla="*/ 252 h 252"/>
                <a:gd name="T26" fmla="*/ 94 w 271"/>
                <a:gd name="T27" fmla="*/ 236 h 252"/>
                <a:gd name="T28" fmla="*/ 113 w 271"/>
                <a:gd name="T29" fmla="*/ 22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1" h="252">
                  <a:moveTo>
                    <a:pt x="113" y="227"/>
                  </a:moveTo>
                  <a:cubicBezTo>
                    <a:pt x="262" y="45"/>
                    <a:pt x="262" y="45"/>
                    <a:pt x="262" y="45"/>
                  </a:cubicBezTo>
                  <a:cubicBezTo>
                    <a:pt x="271" y="34"/>
                    <a:pt x="269" y="18"/>
                    <a:pt x="258" y="9"/>
                  </a:cubicBezTo>
                  <a:cubicBezTo>
                    <a:pt x="248" y="0"/>
                    <a:pt x="231" y="2"/>
                    <a:pt x="222" y="13"/>
                  </a:cubicBezTo>
                  <a:cubicBezTo>
                    <a:pt x="92" y="172"/>
                    <a:pt x="92" y="172"/>
                    <a:pt x="92" y="172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0" y="117"/>
                    <a:pt x="33" y="114"/>
                    <a:pt x="26" y="114"/>
                  </a:cubicBezTo>
                  <a:cubicBezTo>
                    <a:pt x="19" y="114"/>
                    <a:pt x="13" y="116"/>
                    <a:pt x="8" y="121"/>
                  </a:cubicBezTo>
                  <a:cubicBezTo>
                    <a:pt x="3" y="126"/>
                    <a:pt x="0" y="132"/>
                    <a:pt x="0" y="139"/>
                  </a:cubicBezTo>
                  <a:cubicBezTo>
                    <a:pt x="0" y="146"/>
                    <a:pt x="3" y="152"/>
                    <a:pt x="7" y="157"/>
                  </a:cubicBezTo>
                  <a:cubicBezTo>
                    <a:pt x="75" y="228"/>
                    <a:pt x="75" y="228"/>
                    <a:pt x="75" y="228"/>
                  </a:cubicBezTo>
                  <a:cubicBezTo>
                    <a:pt x="80" y="233"/>
                    <a:pt x="86" y="236"/>
                    <a:pt x="93" y="236"/>
                  </a:cubicBezTo>
                  <a:cubicBezTo>
                    <a:pt x="95" y="252"/>
                    <a:pt x="95" y="252"/>
                    <a:pt x="95" y="252"/>
                  </a:cubicBezTo>
                  <a:cubicBezTo>
                    <a:pt x="94" y="236"/>
                    <a:pt x="94" y="236"/>
                    <a:pt x="94" y="236"/>
                  </a:cubicBezTo>
                  <a:cubicBezTo>
                    <a:pt x="102" y="236"/>
                    <a:pt x="109" y="232"/>
                    <a:pt x="113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18" name="Groupe 117"/>
          <p:cNvGrpSpPr/>
          <p:nvPr/>
        </p:nvGrpSpPr>
        <p:grpSpPr>
          <a:xfrm>
            <a:off x="2699703" y="2270780"/>
            <a:ext cx="409257" cy="417363"/>
            <a:chOff x="2608263" y="1431925"/>
            <a:chExt cx="3927475" cy="4005263"/>
          </a:xfrm>
        </p:grpSpPr>
        <p:sp>
          <p:nvSpPr>
            <p:cNvPr id="119" name="Freeform 19"/>
            <p:cNvSpPr>
              <a:spLocks noEditPoints="1"/>
            </p:cNvSpPr>
            <p:nvPr/>
          </p:nvSpPr>
          <p:spPr bwMode="auto">
            <a:xfrm>
              <a:off x="2608263" y="1431925"/>
              <a:ext cx="3927475" cy="4005263"/>
            </a:xfrm>
            <a:custGeom>
              <a:avLst/>
              <a:gdLst>
                <a:gd name="T0" fmla="*/ 453 w 1044"/>
                <a:gd name="T1" fmla="*/ 907 h 1065"/>
                <a:gd name="T2" fmla="*/ 729 w 1044"/>
                <a:gd name="T3" fmla="*/ 812 h 1065"/>
                <a:gd name="T4" fmla="*/ 742 w 1044"/>
                <a:gd name="T5" fmla="*/ 802 h 1065"/>
                <a:gd name="T6" fmla="*/ 993 w 1044"/>
                <a:gd name="T7" fmla="*/ 1054 h 1065"/>
                <a:gd name="T8" fmla="*/ 1035 w 1044"/>
                <a:gd name="T9" fmla="*/ 1054 h 1065"/>
                <a:gd name="T10" fmla="*/ 1044 w 1044"/>
                <a:gd name="T11" fmla="*/ 1033 h 1065"/>
                <a:gd name="T12" fmla="*/ 1035 w 1044"/>
                <a:gd name="T13" fmla="*/ 1012 h 1065"/>
                <a:gd name="T14" fmla="*/ 785 w 1044"/>
                <a:gd name="T15" fmla="*/ 762 h 1065"/>
                <a:gd name="T16" fmla="*/ 796 w 1044"/>
                <a:gd name="T17" fmla="*/ 749 h 1065"/>
                <a:gd name="T18" fmla="*/ 906 w 1044"/>
                <a:gd name="T19" fmla="*/ 453 h 1065"/>
                <a:gd name="T20" fmla="*/ 453 w 1044"/>
                <a:gd name="T21" fmla="*/ 0 h 1065"/>
                <a:gd name="T22" fmla="*/ 0 w 1044"/>
                <a:gd name="T23" fmla="*/ 454 h 1065"/>
                <a:gd name="T24" fmla="*/ 453 w 1044"/>
                <a:gd name="T25" fmla="*/ 907 h 1065"/>
                <a:gd name="T26" fmla="*/ 453 w 1044"/>
                <a:gd name="T27" fmla="*/ 59 h 1065"/>
                <a:gd name="T28" fmla="*/ 847 w 1044"/>
                <a:gd name="T29" fmla="*/ 453 h 1065"/>
                <a:gd name="T30" fmla="*/ 453 w 1044"/>
                <a:gd name="T31" fmla="*/ 847 h 1065"/>
                <a:gd name="T32" fmla="*/ 59 w 1044"/>
                <a:gd name="T33" fmla="*/ 454 h 1065"/>
                <a:gd name="T34" fmla="*/ 453 w 1044"/>
                <a:gd name="T35" fmla="*/ 59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4" h="1065">
                  <a:moveTo>
                    <a:pt x="453" y="907"/>
                  </a:moveTo>
                  <a:cubicBezTo>
                    <a:pt x="553" y="907"/>
                    <a:pt x="649" y="874"/>
                    <a:pt x="729" y="812"/>
                  </a:cubicBezTo>
                  <a:cubicBezTo>
                    <a:pt x="742" y="802"/>
                    <a:pt x="742" y="802"/>
                    <a:pt x="742" y="802"/>
                  </a:cubicBezTo>
                  <a:cubicBezTo>
                    <a:pt x="993" y="1054"/>
                    <a:pt x="993" y="1054"/>
                    <a:pt x="993" y="1054"/>
                  </a:cubicBezTo>
                  <a:cubicBezTo>
                    <a:pt x="1004" y="1065"/>
                    <a:pt x="1024" y="1065"/>
                    <a:pt x="1035" y="1054"/>
                  </a:cubicBezTo>
                  <a:cubicBezTo>
                    <a:pt x="1041" y="1048"/>
                    <a:pt x="1044" y="1041"/>
                    <a:pt x="1044" y="1033"/>
                  </a:cubicBezTo>
                  <a:cubicBezTo>
                    <a:pt x="1044" y="1025"/>
                    <a:pt x="1041" y="1017"/>
                    <a:pt x="1035" y="1012"/>
                  </a:cubicBezTo>
                  <a:cubicBezTo>
                    <a:pt x="785" y="762"/>
                    <a:pt x="785" y="762"/>
                    <a:pt x="785" y="762"/>
                  </a:cubicBezTo>
                  <a:cubicBezTo>
                    <a:pt x="796" y="749"/>
                    <a:pt x="796" y="749"/>
                    <a:pt x="796" y="749"/>
                  </a:cubicBezTo>
                  <a:cubicBezTo>
                    <a:pt x="867" y="667"/>
                    <a:pt x="906" y="562"/>
                    <a:pt x="906" y="453"/>
                  </a:cubicBezTo>
                  <a:cubicBezTo>
                    <a:pt x="906" y="204"/>
                    <a:pt x="703" y="0"/>
                    <a:pt x="453" y="0"/>
                  </a:cubicBezTo>
                  <a:cubicBezTo>
                    <a:pt x="203" y="0"/>
                    <a:pt x="0" y="204"/>
                    <a:pt x="0" y="454"/>
                  </a:cubicBezTo>
                  <a:cubicBezTo>
                    <a:pt x="0" y="703"/>
                    <a:pt x="203" y="907"/>
                    <a:pt x="453" y="907"/>
                  </a:cubicBezTo>
                  <a:close/>
                  <a:moveTo>
                    <a:pt x="453" y="59"/>
                  </a:moveTo>
                  <a:cubicBezTo>
                    <a:pt x="670" y="59"/>
                    <a:pt x="847" y="236"/>
                    <a:pt x="847" y="453"/>
                  </a:cubicBezTo>
                  <a:cubicBezTo>
                    <a:pt x="847" y="671"/>
                    <a:pt x="670" y="847"/>
                    <a:pt x="453" y="847"/>
                  </a:cubicBezTo>
                  <a:cubicBezTo>
                    <a:pt x="236" y="847"/>
                    <a:pt x="59" y="671"/>
                    <a:pt x="59" y="454"/>
                  </a:cubicBezTo>
                  <a:cubicBezTo>
                    <a:pt x="59" y="236"/>
                    <a:pt x="236" y="59"/>
                    <a:pt x="453" y="59"/>
                  </a:cubicBezTo>
                  <a:close/>
                </a:path>
              </a:pathLst>
            </a:custGeom>
            <a:solidFill>
              <a:srgbClr val="0B5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0" name="Freeform 20"/>
            <p:cNvSpPr>
              <a:spLocks/>
            </p:cNvSpPr>
            <p:nvPr/>
          </p:nvSpPr>
          <p:spPr bwMode="auto">
            <a:xfrm>
              <a:off x="3206751" y="2030413"/>
              <a:ext cx="1038225" cy="1041400"/>
            </a:xfrm>
            <a:custGeom>
              <a:avLst/>
              <a:gdLst>
                <a:gd name="T0" fmla="*/ 276 w 276"/>
                <a:gd name="T1" fmla="*/ 0 h 277"/>
                <a:gd name="T2" fmla="*/ 0 w 276"/>
                <a:gd name="T3" fmla="*/ 277 h 277"/>
                <a:gd name="T4" fmla="*/ 12 w 276"/>
                <a:gd name="T5" fmla="*/ 277 h 277"/>
                <a:gd name="T6" fmla="*/ 276 w 276"/>
                <a:gd name="T7" fmla="*/ 12 h 277"/>
                <a:gd name="T8" fmla="*/ 276 w 276"/>
                <a:gd name="T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277">
                  <a:moveTo>
                    <a:pt x="276" y="0"/>
                  </a:moveTo>
                  <a:cubicBezTo>
                    <a:pt x="128" y="9"/>
                    <a:pt x="9" y="128"/>
                    <a:pt x="0" y="277"/>
                  </a:cubicBezTo>
                  <a:cubicBezTo>
                    <a:pt x="12" y="277"/>
                    <a:pt x="12" y="277"/>
                    <a:pt x="12" y="277"/>
                  </a:cubicBezTo>
                  <a:cubicBezTo>
                    <a:pt x="21" y="135"/>
                    <a:pt x="135" y="21"/>
                    <a:pt x="276" y="12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rgbClr val="0B5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159" name="Straight Connector 153"/>
          <p:cNvCxnSpPr/>
          <p:nvPr/>
        </p:nvCxnSpPr>
        <p:spPr>
          <a:xfrm flipV="1">
            <a:off x="820211" y="3277011"/>
            <a:ext cx="0" cy="432376"/>
          </a:xfrm>
          <a:prstGeom prst="line">
            <a:avLst/>
          </a:prstGeom>
          <a:ln cap="rnd">
            <a:solidFill>
              <a:schemeClr val="accent1"/>
            </a:solidFill>
            <a:round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ZoneTexte 160"/>
          <p:cNvSpPr txBox="1"/>
          <p:nvPr/>
        </p:nvSpPr>
        <p:spPr>
          <a:xfrm>
            <a:off x="2290486" y="3864687"/>
            <a:ext cx="1260000" cy="136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fr-FR" sz="1200" dirty="0">
                <a:solidFill>
                  <a:schemeClr val="accent2"/>
                </a:solidFill>
              </a:rPr>
              <a:t>Détection avec un « </a:t>
            </a:r>
            <a:r>
              <a:rPr lang="fr-FR" sz="1200" dirty="0" err="1">
                <a:solidFill>
                  <a:schemeClr val="accent2"/>
                </a:solidFill>
              </a:rPr>
              <a:t>BrandChecker</a:t>
            </a:r>
            <a:r>
              <a:rPr lang="fr-FR" sz="1200" dirty="0">
                <a:solidFill>
                  <a:schemeClr val="accent2"/>
                </a:solidFill>
              </a:rPr>
              <a:t> » de l’utilisation de la marque de mon déposée de mon établissement ou de mon réseau dans des campagnes webmarketing concurrentes</a:t>
            </a:r>
          </a:p>
          <a:p>
            <a:pPr>
              <a:lnSpc>
                <a:spcPct val="110000"/>
              </a:lnSpc>
            </a:pPr>
            <a:endParaRPr lang="fr-FR" sz="1200" dirty="0">
              <a:solidFill>
                <a:schemeClr val="accent2"/>
              </a:solidFill>
            </a:endParaRPr>
          </a:p>
        </p:txBody>
      </p:sp>
      <p:cxnSp>
        <p:nvCxnSpPr>
          <p:cNvPr id="165" name="Straight Connector 153"/>
          <p:cNvCxnSpPr/>
          <p:nvPr/>
        </p:nvCxnSpPr>
        <p:spPr>
          <a:xfrm flipV="1">
            <a:off x="2382311" y="3277011"/>
            <a:ext cx="0" cy="432376"/>
          </a:xfrm>
          <a:prstGeom prst="line">
            <a:avLst/>
          </a:prstGeom>
          <a:ln cap="rnd">
            <a:solidFill>
              <a:schemeClr val="accent2"/>
            </a:solidFill>
            <a:round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A44D6EDB-68F2-F544-B204-1932A584D351}"/>
              </a:ext>
            </a:extLst>
          </p:cNvPr>
          <p:cNvSpPr txBox="1"/>
          <p:nvPr/>
        </p:nvSpPr>
        <p:spPr>
          <a:xfrm>
            <a:off x="742581" y="3864687"/>
            <a:ext cx="1260000" cy="136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fr-FR" sz="1200" dirty="0">
                <a:solidFill>
                  <a:schemeClr val="accent1"/>
                </a:solidFill>
              </a:rPr>
              <a:t>Détection de l’utilisation non sollicitée de la marque d’hôtel dans des campagnes Webmarketing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768A409B-D44C-B747-81B1-234FEAB7B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696" y="1894388"/>
            <a:ext cx="7073145" cy="412704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3704DE3-6F21-F545-B346-0184C2509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370" y="2198182"/>
            <a:ext cx="5915163" cy="332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2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702" y="2045529"/>
            <a:ext cx="7073145" cy="4127049"/>
          </a:xfrm>
          <a:prstGeom prst="rect">
            <a:avLst/>
          </a:prstGeom>
        </p:spPr>
      </p:pic>
      <p:sp>
        <p:nvSpPr>
          <p:cNvPr id="27" name="Rectangle 26"/>
          <p:cNvSpPr>
            <a:spLocks/>
          </p:cNvSpPr>
          <p:nvPr/>
        </p:nvSpPr>
        <p:spPr>
          <a:xfrm>
            <a:off x="2821321" y="2350658"/>
            <a:ext cx="5319319" cy="2465786"/>
          </a:xfrm>
          <a:prstGeom prst="rect">
            <a:avLst/>
          </a:prstGeom>
          <a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/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" b="-3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0" y="0"/>
            <a:ext cx="9143999" cy="1586573"/>
          </a:xfrm>
          <a:prstGeom prst="rect">
            <a:avLst/>
          </a:prstGeom>
          <a:solidFill>
            <a:srgbClr val="15919D"/>
          </a:solidFill>
          <a:ln>
            <a:noFill/>
          </a:ln>
        </p:spPr>
        <p:txBody>
          <a:bodyPr rot="0" spcFirstLastPara="0" vertOverflow="overflow" horzOverflow="overflow" vert="horz" wrap="square" lIns="540000" tIns="7200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r-FR" sz="2800" kern="0" dirty="0">
                <a:solidFill>
                  <a:prstClr val="white"/>
                </a:solidFill>
                <a:latin typeface="Franklin Gothic Demi" panose="020B0703020102020204" pitchFamily="34" charset="0"/>
              </a:rPr>
              <a:t>Pour un trafic récupéré</a:t>
            </a:r>
            <a:r>
              <a:rPr lang="fr-FR" sz="2800" kern="0" dirty="0">
                <a:solidFill>
                  <a:prstClr val="white"/>
                </a:solidFill>
                <a:latin typeface="Franklin Gothic Book"/>
              </a:rPr>
              <a:t>:</a:t>
            </a:r>
          </a:p>
          <a:p>
            <a:pPr lvl="0">
              <a:lnSpc>
                <a:spcPct val="80000"/>
              </a:lnSpc>
              <a:defRPr/>
            </a:pPr>
            <a:r>
              <a:rPr lang="fr-FR" sz="2800" kern="0" dirty="0">
                <a:solidFill>
                  <a:prstClr val="white"/>
                </a:solidFill>
                <a:latin typeface="Franklin Gothic Book"/>
              </a:rPr>
              <a:t>Occuper l’espace</a:t>
            </a:r>
            <a:endParaRPr lang="fr-FR" sz="2800" kern="0" dirty="0">
              <a:solidFill>
                <a:prstClr val="white"/>
              </a:solidFill>
              <a:latin typeface="Franklin Gothic Demi" panose="020B0703020102020204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 flipH="1">
            <a:off x="6567489" y="416457"/>
            <a:ext cx="2220666" cy="1226606"/>
            <a:chOff x="6567489" y="416457"/>
            <a:chExt cx="2220666" cy="1226606"/>
          </a:xfrm>
        </p:grpSpPr>
        <p:cxnSp>
          <p:nvCxnSpPr>
            <p:cNvPr id="52" name="Straight Connector 59"/>
            <p:cNvCxnSpPr/>
            <p:nvPr/>
          </p:nvCxnSpPr>
          <p:spPr>
            <a:xfrm flipH="1">
              <a:off x="6567489" y="633413"/>
              <a:ext cx="647699" cy="1009650"/>
            </a:xfrm>
            <a:prstGeom prst="line">
              <a:avLst/>
            </a:prstGeom>
            <a:ln cap="rnd">
              <a:solidFill>
                <a:schemeClr val="bg1"/>
              </a:solidFill>
              <a:round/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60"/>
            <p:cNvCxnSpPr/>
            <p:nvPr/>
          </p:nvCxnSpPr>
          <p:spPr>
            <a:xfrm flipH="1">
              <a:off x="7549406" y="1171575"/>
              <a:ext cx="633688" cy="414462"/>
            </a:xfrm>
            <a:prstGeom prst="line">
              <a:avLst/>
            </a:prstGeom>
            <a:ln cap="rnd">
              <a:solidFill>
                <a:schemeClr val="bg1">
                  <a:alpha val="55000"/>
                </a:schemeClr>
              </a:solidFill>
              <a:round/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61"/>
            <p:cNvSpPr txBox="1"/>
            <p:nvPr/>
          </p:nvSpPr>
          <p:spPr>
            <a:xfrm>
              <a:off x="8338888" y="936340"/>
              <a:ext cx="449267" cy="33701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r-FR" sz="900" dirty="0">
                  <a:solidFill>
                    <a:prstClr val="white">
                      <a:alpha val="20000"/>
                    </a:prstClr>
                  </a:solidFill>
                </a:rPr>
                <a:t>1#278</a:t>
              </a:r>
              <a:br>
                <a:rPr lang="fr-FR" sz="900" dirty="0">
                  <a:solidFill>
                    <a:prstClr val="white">
                      <a:alpha val="20000"/>
                    </a:prstClr>
                  </a:solidFill>
                </a:rPr>
              </a:br>
              <a:r>
                <a:rPr lang="fr-FR" sz="900" dirty="0">
                  <a:solidFill>
                    <a:prstClr val="white">
                      <a:alpha val="20000"/>
                    </a:prstClr>
                  </a:solidFill>
                </a:rPr>
                <a:t>6.8/3655</a:t>
              </a:r>
            </a:p>
            <a:p>
              <a:pPr>
                <a:lnSpc>
                  <a:spcPct val="80000"/>
                </a:lnSpc>
              </a:pPr>
              <a:r>
                <a:rPr lang="fr-FR" sz="900" dirty="0">
                  <a:solidFill>
                    <a:prstClr val="white">
                      <a:alpha val="20000"/>
                    </a:prstClr>
                  </a:solidFill>
                </a:rPr>
                <a:t>7563./56</a:t>
              </a:r>
            </a:p>
          </p:txBody>
        </p:sp>
        <p:sp>
          <p:nvSpPr>
            <p:cNvPr id="58" name="TextBox 62"/>
            <p:cNvSpPr txBox="1"/>
            <p:nvPr/>
          </p:nvSpPr>
          <p:spPr>
            <a:xfrm>
              <a:off x="6976219" y="1036822"/>
              <a:ext cx="250068" cy="3323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r-FR" sz="900" dirty="0">
                  <a:solidFill>
                    <a:prstClr val="white">
                      <a:alpha val="44000"/>
                    </a:prstClr>
                  </a:solidFill>
                </a:rPr>
                <a:t>/63</a:t>
              </a:r>
            </a:p>
            <a:p>
              <a:pPr>
                <a:lnSpc>
                  <a:spcPct val="80000"/>
                </a:lnSpc>
              </a:pPr>
              <a:r>
                <a:rPr lang="fr-FR" sz="900" dirty="0">
                  <a:solidFill>
                    <a:prstClr val="white">
                      <a:alpha val="44000"/>
                    </a:prstClr>
                  </a:solidFill>
                </a:rPr>
                <a:t>5.6</a:t>
              </a:r>
            </a:p>
            <a:p>
              <a:pPr>
                <a:lnSpc>
                  <a:spcPct val="80000"/>
                </a:lnSpc>
              </a:pPr>
              <a:r>
                <a:rPr lang="fr-FR" sz="900" dirty="0">
                  <a:solidFill>
                    <a:prstClr val="white">
                      <a:alpha val="44000"/>
                    </a:prstClr>
                  </a:solidFill>
                </a:rPr>
                <a:t>0076</a:t>
              </a:r>
            </a:p>
          </p:txBody>
        </p:sp>
        <p:sp>
          <p:nvSpPr>
            <p:cNvPr id="59" name="TextBox 63"/>
            <p:cNvSpPr txBox="1"/>
            <p:nvPr/>
          </p:nvSpPr>
          <p:spPr>
            <a:xfrm>
              <a:off x="7370973" y="416457"/>
              <a:ext cx="400751" cy="3323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r-FR" sz="900" dirty="0">
                  <a:solidFill>
                    <a:prstClr val="white">
                      <a:alpha val="44000"/>
                    </a:prstClr>
                  </a:solidFill>
                </a:rPr>
                <a:t>2563;36</a:t>
              </a:r>
            </a:p>
            <a:p>
              <a:pPr>
                <a:lnSpc>
                  <a:spcPct val="80000"/>
                </a:lnSpc>
              </a:pPr>
              <a:r>
                <a:rPr lang="fr-FR" sz="900" dirty="0">
                  <a:solidFill>
                    <a:prstClr val="white">
                      <a:alpha val="44000"/>
                    </a:prstClr>
                  </a:solidFill>
                </a:rPr>
                <a:t>56.875</a:t>
              </a:r>
            </a:p>
            <a:p>
              <a:pPr>
                <a:lnSpc>
                  <a:spcPct val="80000"/>
                </a:lnSpc>
              </a:pPr>
              <a:r>
                <a:rPr lang="fr-FR" sz="900" dirty="0">
                  <a:solidFill>
                    <a:prstClr val="white">
                      <a:alpha val="44000"/>
                    </a:prstClr>
                  </a:solidFill>
                </a:rPr>
                <a:t>323</a:t>
              </a:r>
            </a:p>
          </p:txBody>
        </p:sp>
        <p:cxnSp>
          <p:nvCxnSpPr>
            <p:cNvPr id="60" name="Straight Connector 67"/>
            <p:cNvCxnSpPr/>
            <p:nvPr/>
          </p:nvCxnSpPr>
          <p:spPr>
            <a:xfrm flipH="1">
              <a:off x="7058025" y="836712"/>
              <a:ext cx="796743" cy="44351"/>
            </a:xfrm>
            <a:prstGeom prst="line">
              <a:avLst/>
            </a:prstGeom>
            <a:ln cap="rnd">
              <a:solidFill>
                <a:schemeClr val="bg1">
                  <a:alpha val="42000"/>
                </a:schemeClr>
              </a:solidFill>
              <a:round/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à coins arrondis 64"/>
          <p:cNvSpPr/>
          <p:nvPr/>
        </p:nvSpPr>
        <p:spPr>
          <a:xfrm>
            <a:off x="3158035" y="2366020"/>
            <a:ext cx="2875719" cy="431499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15919D"/>
            </a:solidFill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 err="1">
              <a:solidFill>
                <a:prstClr val="white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48282" y="2874503"/>
            <a:ext cx="1510093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r-FR" sz="1400" dirty="0">
                <a:solidFill>
                  <a:srgbClr val="15919D"/>
                </a:solidFill>
              </a:rPr>
              <a:t>[Recherche directe</a:t>
            </a:r>
          </a:p>
          <a:p>
            <a:pPr algn="r"/>
            <a:r>
              <a:rPr lang="fr-FR" sz="1400" dirty="0">
                <a:solidFill>
                  <a:srgbClr val="15919D"/>
                </a:solidFill>
              </a:rPr>
              <a:t>et spécifique]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2047793" y="2527041"/>
            <a:ext cx="770555" cy="562905"/>
          </a:xfrm>
          <a:prstGeom prst="straightConnector1">
            <a:avLst/>
          </a:prstGeom>
          <a:ln w="25400" cap="rnd">
            <a:solidFill>
              <a:srgbClr val="15919D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Forme libre 82"/>
          <p:cNvSpPr/>
          <p:nvPr/>
        </p:nvSpPr>
        <p:spPr>
          <a:xfrm flipH="1">
            <a:off x="7296456" y="1553226"/>
            <a:ext cx="1877650" cy="2577402"/>
          </a:xfrm>
          <a:custGeom>
            <a:avLst/>
            <a:gdLst>
              <a:gd name="connsiteX0" fmla="*/ 1857222 w 1857222"/>
              <a:gd name="connsiteY0" fmla="*/ 0 h 2576933"/>
              <a:gd name="connsiteX1" fmla="*/ 268541 w 1857222"/>
              <a:gd name="connsiteY1" fmla="*/ 0 h 2576933"/>
              <a:gd name="connsiteX2" fmla="*/ 0 w 1857222"/>
              <a:gd name="connsiteY2" fmla="*/ 372606 h 2576933"/>
              <a:gd name="connsiteX3" fmla="*/ 0 w 1857222"/>
              <a:gd name="connsiteY3" fmla="*/ 2576933 h 257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7222" h="2576933">
                <a:moveTo>
                  <a:pt x="1857222" y="0"/>
                </a:moveTo>
                <a:lnTo>
                  <a:pt x="268541" y="0"/>
                </a:lnTo>
                <a:lnTo>
                  <a:pt x="0" y="372606"/>
                </a:lnTo>
                <a:lnTo>
                  <a:pt x="0" y="257693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 err="1">
              <a:solidFill>
                <a:prstClr val="white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 rot="3246833">
            <a:off x="7217462" y="2322218"/>
            <a:ext cx="2197846" cy="563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000" b="1" dirty="0">
                <a:solidFill>
                  <a:prstClr val="white"/>
                </a:solidFill>
                <a:latin typeface="Franklin Gothic Demi" panose="020B0703020102020204" pitchFamily="34" charset="0"/>
              </a:rPr>
              <a:t>BONNE PRATIQUE</a:t>
            </a:r>
          </a:p>
          <a:p>
            <a:pPr algn="ctr">
              <a:lnSpc>
                <a:spcPct val="90000"/>
              </a:lnSpc>
            </a:pPr>
            <a:endParaRPr lang="fr-FR" sz="1400" dirty="0">
              <a:solidFill>
                <a:prstClr val="white"/>
              </a:solidFill>
            </a:endParaRPr>
          </a:p>
        </p:txBody>
      </p:sp>
      <p:sp>
        <p:nvSpPr>
          <p:cNvPr id="25" name="Rectangle à coins arrondis 31"/>
          <p:cNvSpPr/>
          <p:nvPr/>
        </p:nvSpPr>
        <p:spPr>
          <a:xfrm>
            <a:off x="6347460" y="4659867"/>
            <a:ext cx="1713214" cy="332960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15919D"/>
            </a:solidFill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 err="1">
              <a:solidFill>
                <a:prstClr val="white"/>
              </a:solidFill>
            </a:endParaRPr>
          </a:p>
        </p:txBody>
      </p:sp>
      <p:cxnSp>
        <p:nvCxnSpPr>
          <p:cNvPr id="26" name="Connecteur droit avec flèche 10"/>
          <p:cNvCxnSpPr/>
          <p:nvPr/>
        </p:nvCxnSpPr>
        <p:spPr>
          <a:xfrm>
            <a:off x="2091283" y="3190744"/>
            <a:ext cx="4056699" cy="1802083"/>
          </a:xfrm>
          <a:prstGeom prst="straightConnector1">
            <a:avLst/>
          </a:prstGeom>
          <a:ln w="25400" cap="rnd">
            <a:solidFill>
              <a:srgbClr val="15919D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247023" y="4259542"/>
            <a:ext cx="2786731" cy="733285"/>
          </a:xfrm>
          <a:prstGeom prst="rect">
            <a:avLst/>
          </a:prstGeom>
          <a:noFill/>
          <a:ln w="19050">
            <a:solidFill>
              <a:srgbClr val="15919D"/>
            </a:solidFill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 err="1">
              <a:solidFill>
                <a:schemeClr val="bg1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2091283" y="3338422"/>
            <a:ext cx="1492797" cy="1219793"/>
          </a:xfrm>
          <a:prstGeom prst="straightConnector1">
            <a:avLst/>
          </a:prstGeom>
          <a:ln w="28575" cap="rnd">
            <a:solidFill>
              <a:srgbClr val="15919D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929789E6-C108-3049-9E7C-B65211C6EED6}"/>
              </a:ext>
            </a:extLst>
          </p:cNvPr>
          <p:cNvSpPr/>
          <p:nvPr/>
        </p:nvSpPr>
        <p:spPr>
          <a:xfrm>
            <a:off x="2662062" y="2238859"/>
            <a:ext cx="614148" cy="560194"/>
          </a:xfrm>
          <a:prstGeom prst="ellipse">
            <a:avLst/>
          </a:prstGeom>
          <a:solidFill>
            <a:srgbClr val="15919D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kern="0" dirty="0">
                <a:solidFill>
                  <a:prstClr val="white"/>
                </a:solidFill>
                <a:latin typeface="Franklin Gothic Demi" panose="020B0703020102020204" pitchFamily="34" charset="0"/>
              </a:rPr>
              <a:t>20%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7CF692BF-B5ED-D943-A269-5F1733864BDC}"/>
              </a:ext>
            </a:extLst>
          </p:cNvPr>
          <p:cNvSpPr/>
          <p:nvPr/>
        </p:nvSpPr>
        <p:spPr>
          <a:xfrm>
            <a:off x="2860320" y="3948318"/>
            <a:ext cx="614148" cy="560194"/>
          </a:xfrm>
          <a:prstGeom prst="ellipse">
            <a:avLst/>
          </a:prstGeom>
          <a:solidFill>
            <a:srgbClr val="15919D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kern="0" dirty="0">
                <a:solidFill>
                  <a:prstClr val="white"/>
                </a:solidFill>
                <a:latin typeface="Franklin Gothic Demi" panose="020B0703020102020204" pitchFamily="34" charset="0"/>
              </a:rPr>
              <a:t>15%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603B1590-8562-FE4E-ACF6-2AC50DF4525E}"/>
              </a:ext>
            </a:extLst>
          </p:cNvPr>
          <p:cNvSpPr/>
          <p:nvPr/>
        </p:nvSpPr>
        <p:spPr>
          <a:xfrm>
            <a:off x="6010920" y="4856972"/>
            <a:ext cx="614148" cy="560194"/>
          </a:xfrm>
          <a:prstGeom prst="ellipse">
            <a:avLst/>
          </a:prstGeom>
          <a:solidFill>
            <a:srgbClr val="15919D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kern="0" dirty="0">
                <a:solidFill>
                  <a:prstClr val="white"/>
                </a:solidFill>
                <a:latin typeface="Franklin Gothic Demi" panose="020B0703020102020204" pitchFamily="34" charset="0"/>
              </a:rPr>
              <a:t>10%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56400D3-53F9-5641-89B4-175D0A6F9151}"/>
              </a:ext>
            </a:extLst>
          </p:cNvPr>
          <p:cNvSpPr txBox="1"/>
          <p:nvPr/>
        </p:nvSpPr>
        <p:spPr>
          <a:xfrm>
            <a:off x="208775" y="3161556"/>
            <a:ext cx="177248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fr-FR" sz="1400" dirty="0"/>
          </a:p>
          <a:p>
            <a:endParaRPr lang="fr-FR" sz="1400" dirty="0" err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B51667-1FE1-134B-90B3-545F3E8DBE31}"/>
              </a:ext>
            </a:extLst>
          </p:cNvPr>
          <p:cNvSpPr/>
          <p:nvPr/>
        </p:nvSpPr>
        <p:spPr>
          <a:xfrm>
            <a:off x="6347460" y="2426659"/>
            <a:ext cx="410528" cy="96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 err="1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AD46988-30CF-454C-8C56-AA66FC094D18}"/>
              </a:ext>
            </a:extLst>
          </p:cNvPr>
          <p:cNvSpPr/>
          <p:nvPr/>
        </p:nvSpPr>
        <p:spPr>
          <a:xfrm>
            <a:off x="3359055" y="2430877"/>
            <a:ext cx="598710" cy="100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 err="1">
              <a:solidFill>
                <a:schemeClr val="bg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BF1ED43-22BC-7846-A775-8BE3B90FC0C5}"/>
              </a:ext>
            </a:extLst>
          </p:cNvPr>
          <p:cNvSpPr/>
          <p:nvPr/>
        </p:nvSpPr>
        <p:spPr>
          <a:xfrm>
            <a:off x="3584080" y="2552231"/>
            <a:ext cx="598710" cy="51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 err="1">
              <a:solidFill>
                <a:schemeClr val="bg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7AB8A7F-E5BE-F94F-A8AB-E6A02AF30FF1}"/>
              </a:ext>
            </a:extLst>
          </p:cNvPr>
          <p:cNvSpPr/>
          <p:nvPr/>
        </p:nvSpPr>
        <p:spPr>
          <a:xfrm>
            <a:off x="3349910" y="4495512"/>
            <a:ext cx="598710" cy="51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 err="1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12B3F02-250B-D843-BA83-BEAE25737F15}"/>
              </a:ext>
            </a:extLst>
          </p:cNvPr>
          <p:cNvSpPr/>
          <p:nvPr/>
        </p:nvSpPr>
        <p:spPr>
          <a:xfrm>
            <a:off x="6587806" y="4752358"/>
            <a:ext cx="148568" cy="64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 err="1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3777FDE-5786-2143-A72D-8CFDE6E32F6D}"/>
              </a:ext>
            </a:extLst>
          </p:cNvPr>
          <p:cNvSpPr/>
          <p:nvPr/>
        </p:nvSpPr>
        <p:spPr>
          <a:xfrm>
            <a:off x="3247023" y="3628797"/>
            <a:ext cx="598710" cy="100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208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ZoneTexte 51">
            <a:extLst>
              <a:ext uri="{FF2B5EF4-FFF2-40B4-BE49-F238E27FC236}">
                <a16:creationId xmlns:a16="http://schemas.microsoft.com/office/drawing/2014/main" id="{3F2CB74B-1E39-A54A-ABF1-4A689DC23574}"/>
              </a:ext>
            </a:extLst>
          </p:cNvPr>
          <p:cNvSpPr txBox="1"/>
          <p:nvPr/>
        </p:nvSpPr>
        <p:spPr>
          <a:xfrm>
            <a:off x="2290486" y="3864687"/>
            <a:ext cx="1260000" cy="136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fr-FR" sz="1200" dirty="0">
                <a:solidFill>
                  <a:schemeClr val="accent2"/>
                </a:solidFill>
              </a:rPr>
              <a:t>Détection avec un « </a:t>
            </a:r>
            <a:r>
              <a:rPr lang="fr-FR" sz="1200" dirty="0" err="1">
                <a:solidFill>
                  <a:schemeClr val="accent2"/>
                </a:solidFill>
              </a:rPr>
              <a:t>BrandChecker</a:t>
            </a:r>
            <a:r>
              <a:rPr lang="fr-FR" sz="1200" dirty="0">
                <a:solidFill>
                  <a:schemeClr val="accent2"/>
                </a:solidFill>
              </a:rPr>
              <a:t> » de l’utilisation de la marque de mon déposée de mon établissement ou de mon réseau dans des campagnes webmarketing concurrentes</a:t>
            </a:r>
          </a:p>
          <a:p>
            <a:pPr>
              <a:lnSpc>
                <a:spcPct val="110000"/>
              </a:lnSpc>
            </a:pPr>
            <a:endParaRPr lang="fr-FR" sz="1200" dirty="0">
              <a:solidFill>
                <a:schemeClr val="accent2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0" y="0"/>
            <a:ext cx="9143999" cy="158657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rot="0" spcFirstLastPara="0" vertOverflow="overflow" horzOverflow="overflow" vert="horz" wrap="square" lIns="540000" tIns="7200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r-FR" sz="3600" kern="0" dirty="0">
                <a:solidFill>
                  <a:schemeClr val="bg1"/>
                </a:solidFill>
                <a:latin typeface="Franklin Gothic Demi" panose="020B0703020102020204" pitchFamily="34" charset="0"/>
              </a:rPr>
              <a:t>Price Intelligence</a:t>
            </a:r>
            <a:br>
              <a:rPr lang="fr-FR" sz="3600" kern="0" dirty="0">
                <a:solidFill>
                  <a:prstClr val="white"/>
                </a:solidFill>
                <a:latin typeface="Franklin Gothic Demi" panose="020B0703020102020204" pitchFamily="34" charset="0"/>
              </a:rPr>
            </a:br>
            <a:r>
              <a:rPr lang="fr-FR" sz="2800" kern="0" dirty="0">
                <a:solidFill>
                  <a:schemeClr val="bg1"/>
                </a:solidFill>
              </a:rPr>
              <a:t>Je contrôle mes prix vs moi-même</a:t>
            </a:r>
          </a:p>
        </p:txBody>
      </p:sp>
      <p:grpSp>
        <p:nvGrpSpPr>
          <p:cNvPr id="64" name="Groupe 63"/>
          <p:cNvGrpSpPr/>
          <p:nvPr/>
        </p:nvGrpSpPr>
        <p:grpSpPr>
          <a:xfrm>
            <a:off x="6934200" y="0"/>
            <a:ext cx="2207247" cy="1586572"/>
            <a:chOff x="6934200" y="0"/>
            <a:chExt cx="2207247" cy="1586572"/>
          </a:xfrm>
        </p:grpSpPr>
        <p:sp>
          <p:nvSpPr>
            <p:cNvPr id="28" name="TextBox 60"/>
            <p:cNvSpPr txBox="1"/>
            <p:nvPr/>
          </p:nvSpPr>
          <p:spPr>
            <a:xfrm>
              <a:off x="7597221" y="968764"/>
              <a:ext cx="449267" cy="33701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r-FR" sz="900" dirty="0">
                  <a:solidFill>
                    <a:schemeClr val="bg1">
                      <a:alpha val="20000"/>
                    </a:schemeClr>
                  </a:solidFill>
                </a:rPr>
                <a:t>1#278</a:t>
              </a:r>
              <a:br>
                <a:rPr lang="fr-FR" sz="900" dirty="0">
                  <a:solidFill>
                    <a:schemeClr val="bg1">
                      <a:alpha val="20000"/>
                    </a:schemeClr>
                  </a:solidFill>
                </a:rPr>
              </a:br>
              <a:r>
                <a:rPr lang="fr-FR" sz="900" dirty="0">
                  <a:solidFill>
                    <a:schemeClr val="bg1">
                      <a:alpha val="20000"/>
                    </a:schemeClr>
                  </a:solidFill>
                </a:rPr>
                <a:t>6.8/3655</a:t>
              </a:r>
            </a:p>
            <a:p>
              <a:pPr>
                <a:lnSpc>
                  <a:spcPct val="80000"/>
                </a:lnSpc>
              </a:pPr>
              <a:r>
                <a:rPr lang="fr-FR" sz="900" dirty="0">
                  <a:solidFill>
                    <a:schemeClr val="bg1">
                      <a:alpha val="20000"/>
                    </a:schemeClr>
                  </a:solidFill>
                </a:rPr>
                <a:t>7563./56</a:t>
              </a:r>
            </a:p>
          </p:txBody>
        </p:sp>
        <p:sp>
          <p:nvSpPr>
            <p:cNvPr id="29" name="TextBox 62"/>
            <p:cNvSpPr txBox="1"/>
            <p:nvPr/>
          </p:nvSpPr>
          <p:spPr>
            <a:xfrm>
              <a:off x="8457147" y="664970"/>
              <a:ext cx="213200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r-FR" sz="900" dirty="0">
                  <a:solidFill>
                    <a:schemeClr val="bg1">
                      <a:alpha val="44000"/>
                    </a:schemeClr>
                  </a:solidFill>
                </a:rPr>
                <a:t>63.2</a:t>
              </a:r>
            </a:p>
            <a:p>
              <a:pPr>
                <a:lnSpc>
                  <a:spcPct val="80000"/>
                </a:lnSpc>
              </a:pPr>
              <a:r>
                <a:rPr lang="fr-FR" sz="900" dirty="0">
                  <a:solidFill>
                    <a:schemeClr val="bg1">
                      <a:alpha val="44000"/>
                    </a:schemeClr>
                  </a:solidFill>
                </a:rPr>
                <a:t>89</a:t>
              </a:r>
            </a:p>
            <a:p>
              <a:pPr>
                <a:lnSpc>
                  <a:spcPct val="80000"/>
                </a:lnSpc>
              </a:pPr>
              <a:r>
                <a:rPr lang="fr-FR" sz="900" dirty="0">
                  <a:solidFill>
                    <a:schemeClr val="bg1">
                      <a:alpha val="44000"/>
                    </a:schemeClr>
                  </a:solidFill>
                </a:rPr>
                <a:t>5</a:t>
              </a:r>
            </a:p>
            <a:p>
              <a:pPr>
                <a:lnSpc>
                  <a:spcPct val="80000"/>
                </a:lnSpc>
              </a:pPr>
              <a:r>
                <a:rPr lang="fr-FR" sz="900" dirty="0">
                  <a:solidFill>
                    <a:schemeClr val="bg1">
                      <a:alpha val="44000"/>
                    </a:schemeClr>
                  </a:solidFill>
                </a:rPr>
                <a:t>2</a:t>
              </a:r>
            </a:p>
            <a:p>
              <a:pPr>
                <a:lnSpc>
                  <a:spcPct val="80000"/>
                </a:lnSpc>
              </a:pPr>
              <a:endParaRPr lang="fr-FR" sz="900" dirty="0">
                <a:solidFill>
                  <a:schemeClr val="bg1">
                    <a:alpha val="44000"/>
                  </a:schemeClr>
                </a:solidFill>
              </a:endParaRPr>
            </a:p>
          </p:txBody>
        </p:sp>
        <p:cxnSp>
          <p:nvCxnSpPr>
            <p:cNvPr id="30" name="Straight Connector 63"/>
            <p:cNvCxnSpPr/>
            <p:nvPr/>
          </p:nvCxnSpPr>
          <p:spPr>
            <a:xfrm flipV="1">
              <a:off x="8064143" y="357154"/>
              <a:ext cx="1077304" cy="321084"/>
            </a:xfrm>
            <a:prstGeom prst="line">
              <a:avLst/>
            </a:prstGeom>
            <a:ln cap="rnd">
              <a:solidFill>
                <a:schemeClr val="bg1">
                  <a:alpha val="78000"/>
                </a:schemeClr>
              </a:solidFill>
              <a:round/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64"/>
            <p:cNvCxnSpPr/>
            <p:nvPr/>
          </p:nvCxnSpPr>
          <p:spPr>
            <a:xfrm flipH="1" flipV="1">
              <a:off x="7987225" y="0"/>
              <a:ext cx="194710" cy="357154"/>
            </a:xfrm>
            <a:prstGeom prst="line">
              <a:avLst/>
            </a:prstGeom>
            <a:ln cap="rnd">
              <a:solidFill>
                <a:schemeClr val="bg1">
                  <a:alpha val="32000"/>
                </a:schemeClr>
              </a:solidFill>
              <a:round/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64"/>
            <p:cNvCxnSpPr/>
            <p:nvPr/>
          </p:nvCxnSpPr>
          <p:spPr>
            <a:xfrm flipV="1">
              <a:off x="6934200" y="0"/>
              <a:ext cx="1247735" cy="1586572"/>
            </a:xfrm>
            <a:prstGeom prst="line">
              <a:avLst/>
            </a:prstGeom>
            <a:ln cap="rnd">
              <a:solidFill>
                <a:schemeClr val="bg1">
                  <a:alpha val="20000"/>
                </a:schemeClr>
              </a:solidFill>
              <a:round/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e 102"/>
          <p:cNvGrpSpPr/>
          <p:nvPr/>
        </p:nvGrpSpPr>
        <p:grpSpPr>
          <a:xfrm>
            <a:off x="540545" y="2794482"/>
            <a:ext cx="8063707" cy="698717"/>
            <a:chOff x="-182563" y="3144838"/>
            <a:chExt cx="9517063" cy="561975"/>
          </a:xfrm>
        </p:grpSpPr>
        <p:sp>
          <p:nvSpPr>
            <p:cNvPr id="104" name="Freeform 5"/>
            <p:cNvSpPr>
              <a:spLocks/>
            </p:cNvSpPr>
            <p:nvPr/>
          </p:nvSpPr>
          <p:spPr bwMode="auto">
            <a:xfrm>
              <a:off x="-182563" y="3144838"/>
              <a:ext cx="2071688" cy="561975"/>
            </a:xfrm>
            <a:custGeom>
              <a:avLst/>
              <a:gdLst>
                <a:gd name="T0" fmla="*/ 0 w 552"/>
                <a:gd name="T1" fmla="*/ 11 h 147"/>
                <a:gd name="T2" fmla="*/ 11 w 552"/>
                <a:gd name="T3" fmla="*/ 0 h 147"/>
                <a:gd name="T4" fmla="*/ 471 w 552"/>
                <a:gd name="T5" fmla="*/ 0 h 147"/>
                <a:gd name="T6" fmla="*/ 490 w 552"/>
                <a:gd name="T7" fmla="*/ 8 h 147"/>
                <a:gd name="T8" fmla="*/ 548 w 552"/>
                <a:gd name="T9" fmla="*/ 65 h 147"/>
                <a:gd name="T10" fmla="*/ 548 w 552"/>
                <a:gd name="T11" fmla="*/ 81 h 147"/>
                <a:gd name="T12" fmla="*/ 490 w 552"/>
                <a:gd name="T13" fmla="*/ 139 h 147"/>
                <a:gd name="T14" fmla="*/ 471 w 552"/>
                <a:gd name="T15" fmla="*/ 147 h 147"/>
                <a:gd name="T16" fmla="*/ 11 w 552"/>
                <a:gd name="T17" fmla="*/ 147 h 147"/>
                <a:gd name="T18" fmla="*/ 0 w 552"/>
                <a:gd name="T19" fmla="*/ 136 h 147"/>
                <a:gd name="T20" fmla="*/ 0 w 552"/>
                <a:gd name="T21" fmla="*/ 1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2" h="147">
                  <a:moveTo>
                    <a:pt x="0" y="11"/>
                  </a:moveTo>
                  <a:cubicBezTo>
                    <a:pt x="0" y="5"/>
                    <a:pt x="5" y="0"/>
                    <a:pt x="11" y="0"/>
                  </a:cubicBezTo>
                  <a:cubicBezTo>
                    <a:pt x="471" y="0"/>
                    <a:pt x="471" y="0"/>
                    <a:pt x="471" y="0"/>
                  </a:cubicBezTo>
                  <a:cubicBezTo>
                    <a:pt x="477" y="0"/>
                    <a:pt x="486" y="3"/>
                    <a:pt x="490" y="8"/>
                  </a:cubicBezTo>
                  <a:cubicBezTo>
                    <a:pt x="548" y="65"/>
                    <a:pt x="548" y="65"/>
                    <a:pt x="548" y="65"/>
                  </a:cubicBezTo>
                  <a:cubicBezTo>
                    <a:pt x="552" y="70"/>
                    <a:pt x="552" y="77"/>
                    <a:pt x="548" y="81"/>
                  </a:cubicBezTo>
                  <a:cubicBezTo>
                    <a:pt x="490" y="139"/>
                    <a:pt x="490" y="139"/>
                    <a:pt x="490" y="139"/>
                  </a:cubicBezTo>
                  <a:cubicBezTo>
                    <a:pt x="486" y="143"/>
                    <a:pt x="477" y="147"/>
                    <a:pt x="471" y="147"/>
                  </a:cubicBezTo>
                  <a:cubicBezTo>
                    <a:pt x="11" y="147"/>
                    <a:pt x="11" y="147"/>
                    <a:pt x="11" y="147"/>
                  </a:cubicBezTo>
                  <a:cubicBezTo>
                    <a:pt x="5" y="147"/>
                    <a:pt x="0" y="142"/>
                    <a:pt x="0" y="136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6"/>
            <p:cNvSpPr>
              <a:spLocks/>
            </p:cNvSpPr>
            <p:nvPr/>
          </p:nvSpPr>
          <p:spPr bwMode="auto">
            <a:xfrm>
              <a:off x="1690688" y="3144838"/>
              <a:ext cx="2060575" cy="561975"/>
            </a:xfrm>
            <a:custGeom>
              <a:avLst/>
              <a:gdLst>
                <a:gd name="T0" fmla="*/ 4 w 549"/>
                <a:gd name="T1" fmla="*/ 8 h 147"/>
                <a:gd name="T2" fmla="*/ 8 w 549"/>
                <a:gd name="T3" fmla="*/ 0 h 147"/>
                <a:gd name="T4" fmla="*/ 467 w 549"/>
                <a:gd name="T5" fmla="*/ 0 h 147"/>
                <a:gd name="T6" fmla="*/ 487 w 549"/>
                <a:gd name="T7" fmla="*/ 8 h 147"/>
                <a:gd name="T8" fmla="*/ 544 w 549"/>
                <a:gd name="T9" fmla="*/ 65 h 147"/>
                <a:gd name="T10" fmla="*/ 544 w 549"/>
                <a:gd name="T11" fmla="*/ 81 h 147"/>
                <a:gd name="T12" fmla="*/ 487 w 549"/>
                <a:gd name="T13" fmla="*/ 139 h 147"/>
                <a:gd name="T14" fmla="*/ 467 w 549"/>
                <a:gd name="T15" fmla="*/ 147 h 147"/>
                <a:gd name="T16" fmla="*/ 8 w 549"/>
                <a:gd name="T17" fmla="*/ 147 h 147"/>
                <a:gd name="T18" fmla="*/ 4 w 549"/>
                <a:gd name="T19" fmla="*/ 139 h 147"/>
                <a:gd name="T20" fmla="*/ 62 w 549"/>
                <a:gd name="T21" fmla="*/ 81 h 147"/>
                <a:gd name="T22" fmla="*/ 62 w 549"/>
                <a:gd name="T23" fmla="*/ 65 h 147"/>
                <a:gd name="T24" fmla="*/ 4 w 549"/>
                <a:gd name="T25" fmla="*/ 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9" h="147">
                  <a:moveTo>
                    <a:pt x="4" y="8"/>
                  </a:moveTo>
                  <a:cubicBezTo>
                    <a:pt x="0" y="3"/>
                    <a:pt x="2" y="0"/>
                    <a:pt x="8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4" y="0"/>
                    <a:pt x="482" y="3"/>
                    <a:pt x="487" y="8"/>
                  </a:cubicBezTo>
                  <a:cubicBezTo>
                    <a:pt x="544" y="65"/>
                    <a:pt x="544" y="65"/>
                    <a:pt x="544" y="65"/>
                  </a:cubicBezTo>
                  <a:cubicBezTo>
                    <a:pt x="549" y="70"/>
                    <a:pt x="549" y="77"/>
                    <a:pt x="544" y="81"/>
                  </a:cubicBezTo>
                  <a:cubicBezTo>
                    <a:pt x="487" y="139"/>
                    <a:pt x="487" y="139"/>
                    <a:pt x="487" y="139"/>
                  </a:cubicBezTo>
                  <a:cubicBezTo>
                    <a:pt x="482" y="143"/>
                    <a:pt x="474" y="147"/>
                    <a:pt x="467" y="147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2" y="147"/>
                    <a:pt x="0" y="143"/>
                    <a:pt x="4" y="139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67" y="77"/>
                    <a:pt x="67" y="70"/>
                    <a:pt x="62" y="65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0B5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7"/>
            <p:cNvSpPr>
              <a:spLocks/>
            </p:cNvSpPr>
            <p:nvPr/>
          </p:nvSpPr>
          <p:spPr bwMode="auto">
            <a:xfrm>
              <a:off x="3552825" y="3144838"/>
              <a:ext cx="2060575" cy="561975"/>
            </a:xfrm>
            <a:custGeom>
              <a:avLst/>
              <a:gdLst>
                <a:gd name="T0" fmla="*/ 4 w 549"/>
                <a:gd name="T1" fmla="*/ 8 h 147"/>
                <a:gd name="T2" fmla="*/ 8 w 549"/>
                <a:gd name="T3" fmla="*/ 0 h 147"/>
                <a:gd name="T4" fmla="*/ 467 w 549"/>
                <a:gd name="T5" fmla="*/ 0 h 147"/>
                <a:gd name="T6" fmla="*/ 486 w 549"/>
                <a:gd name="T7" fmla="*/ 8 h 147"/>
                <a:gd name="T8" fmla="*/ 544 w 549"/>
                <a:gd name="T9" fmla="*/ 65 h 147"/>
                <a:gd name="T10" fmla="*/ 544 w 549"/>
                <a:gd name="T11" fmla="*/ 81 h 147"/>
                <a:gd name="T12" fmla="*/ 486 w 549"/>
                <a:gd name="T13" fmla="*/ 139 h 147"/>
                <a:gd name="T14" fmla="*/ 467 w 549"/>
                <a:gd name="T15" fmla="*/ 147 h 147"/>
                <a:gd name="T16" fmla="*/ 8 w 549"/>
                <a:gd name="T17" fmla="*/ 147 h 147"/>
                <a:gd name="T18" fmla="*/ 4 w 549"/>
                <a:gd name="T19" fmla="*/ 139 h 147"/>
                <a:gd name="T20" fmla="*/ 62 w 549"/>
                <a:gd name="T21" fmla="*/ 81 h 147"/>
                <a:gd name="T22" fmla="*/ 62 w 549"/>
                <a:gd name="T23" fmla="*/ 65 h 147"/>
                <a:gd name="T24" fmla="*/ 4 w 549"/>
                <a:gd name="T25" fmla="*/ 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9" h="147">
                  <a:moveTo>
                    <a:pt x="4" y="8"/>
                  </a:moveTo>
                  <a:cubicBezTo>
                    <a:pt x="0" y="3"/>
                    <a:pt x="1" y="0"/>
                    <a:pt x="8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3" y="0"/>
                    <a:pt x="482" y="3"/>
                    <a:pt x="486" y="8"/>
                  </a:cubicBezTo>
                  <a:cubicBezTo>
                    <a:pt x="544" y="65"/>
                    <a:pt x="544" y="65"/>
                    <a:pt x="544" y="65"/>
                  </a:cubicBezTo>
                  <a:cubicBezTo>
                    <a:pt x="549" y="70"/>
                    <a:pt x="549" y="77"/>
                    <a:pt x="544" y="81"/>
                  </a:cubicBezTo>
                  <a:cubicBezTo>
                    <a:pt x="486" y="139"/>
                    <a:pt x="486" y="139"/>
                    <a:pt x="486" y="139"/>
                  </a:cubicBezTo>
                  <a:cubicBezTo>
                    <a:pt x="482" y="143"/>
                    <a:pt x="473" y="147"/>
                    <a:pt x="467" y="147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1" y="147"/>
                    <a:pt x="0" y="143"/>
                    <a:pt x="4" y="139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66" y="77"/>
                    <a:pt x="66" y="70"/>
                    <a:pt x="62" y="65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24B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8"/>
            <p:cNvSpPr>
              <a:spLocks/>
            </p:cNvSpPr>
            <p:nvPr/>
          </p:nvSpPr>
          <p:spPr bwMode="auto">
            <a:xfrm>
              <a:off x="5414963" y="3144838"/>
              <a:ext cx="2057400" cy="561975"/>
            </a:xfrm>
            <a:custGeom>
              <a:avLst/>
              <a:gdLst>
                <a:gd name="T0" fmla="*/ 4 w 548"/>
                <a:gd name="T1" fmla="*/ 8 h 147"/>
                <a:gd name="T2" fmla="*/ 7 w 548"/>
                <a:gd name="T3" fmla="*/ 0 h 147"/>
                <a:gd name="T4" fmla="*/ 467 w 548"/>
                <a:gd name="T5" fmla="*/ 0 h 147"/>
                <a:gd name="T6" fmla="*/ 486 w 548"/>
                <a:gd name="T7" fmla="*/ 8 h 147"/>
                <a:gd name="T8" fmla="*/ 544 w 548"/>
                <a:gd name="T9" fmla="*/ 65 h 147"/>
                <a:gd name="T10" fmla="*/ 544 w 548"/>
                <a:gd name="T11" fmla="*/ 81 h 147"/>
                <a:gd name="T12" fmla="*/ 486 w 548"/>
                <a:gd name="T13" fmla="*/ 139 h 147"/>
                <a:gd name="T14" fmla="*/ 467 w 548"/>
                <a:gd name="T15" fmla="*/ 147 h 147"/>
                <a:gd name="T16" fmla="*/ 7 w 548"/>
                <a:gd name="T17" fmla="*/ 147 h 147"/>
                <a:gd name="T18" fmla="*/ 4 w 548"/>
                <a:gd name="T19" fmla="*/ 139 h 147"/>
                <a:gd name="T20" fmla="*/ 62 w 548"/>
                <a:gd name="T21" fmla="*/ 81 h 147"/>
                <a:gd name="T22" fmla="*/ 62 w 548"/>
                <a:gd name="T23" fmla="*/ 65 h 147"/>
                <a:gd name="T24" fmla="*/ 4 w 548"/>
                <a:gd name="T25" fmla="*/ 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8" h="147">
                  <a:moveTo>
                    <a:pt x="4" y="8"/>
                  </a:moveTo>
                  <a:cubicBezTo>
                    <a:pt x="0" y="3"/>
                    <a:pt x="1" y="0"/>
                    <a:pt x="7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3" y="0"/>
                    <a:pt x="482" y="3"/>
                    <a:pt x="486" y="8"/>
                  </a:cubicBezTo>
                  <a:cubicBezTo>
                    <a:pt x="544" y="65"/>
                    <a:pt x="544" y="65"/>
                    <a:pt x="544" y="65"/>
                  </a:cubicBezTo>
                  <a:cubicBezTo>
                    <a:pt x="548" y="70"/>
                    <a:pt x="548" y="77"/>
                    <a:pt x="544" y="81"/>
                  </a:cubicBezTo>
                  <a:cubicBezTo>
                    <a:pt x="486" y="139"/>
                    <a:pt x="486" y="139"/>
                    <a:pt x="486" y="139"/>
                  </a:cubicBezTo>
                  <a:cubicBezTo>
                    <a:pt x="482" y="143"/>
                    <a:pt x="473" y="147"/>
                    <a:pt x="467" y="147"/>
                  </a:cubicBezTo>
                  <a:cubicBezTo>
                    <a:pt x="7" y="147"/>
                    <a:pt x="7" y="147"/>
                    <a:pt x="7" y="147"/>
                  </a:cubicBezTo>
                  <a:cubicBezTo>
                    <a:pt x="1" y="147"/>
                    <a:pt x="0" y="143"/>
                    <a:pt x="4" y="139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66" y="77"/>
                    <a:pt x="66" y="70"/>
                    <a:pt x="62" y="65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80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8" name="Freeform 9"/>
            <p:cNvSpPr>
              <a:spLocks/>
            </p:cNvSpPr>
            <p:nvPr/>
          </p:nvSpPr>
          <p:spPr bwMode="auto">
            <a:xfrm>
              <a:off x="7273925" y="3144838"/>
              <a:ext cx="2060575" cy="561975"/>
            </a:xfrm>
            <a:custGeom>
              <a:avLst/>
              <a:gdLst>
                <a:gd name="T0" fmla="*/ 5 w 549"/>
                <a:gd name="T1" fmla="*/ 8 h 147"/>
                <a:gd name="T2" fmla="*/ 8 w 549"/>
                <a:gd name="T3" fmla="*/ 0 h 147"/>
                <a:gd name="T4" fmla="*/ 467 w 549"/>
                <a:gd name="T5" fmla="*/ 0 h 147"/>
                <a:gd name="T6" fmla="*/ 487 w 549"/>
                <a:gd name="T7" fmla="*/ 8 h 147"/>
                <a:gd name="T8" fmla="*/ 544 w 549"/>
                <a:gd name="T9" fmla="*/ 65 h 147"/>
                <a:gd name="T10" fmla="*/ 544 w 549"/>
                <a:gd name="T11" fmla="*/ 81 h 147"/>
                <a:gd name="T12" fmla="*/ 487 w 549"/>
                <a:gd name="T13" fmla="*/ 139 h 147"/>
                <a:gd name="T14" fmla="*/ 467 w 549"/>
                <a:gd name="T15" fmla="*/ 147 h 147"/>
                <a:gd name="T16" fmla="*/ 8 w 549"/>
                <a:gd name="T17" fmla="*/ 147 h 147"/>
                <a:gd name="T18" fmla="*/ 5 w 549"/>
                <a:gd name="T19" fmla="*/ 139 h 147"/>
                <a:gd name="T20" fmla="*/ 62 w 549"/>
                <a:gd name="T21" fmla="*/ 81 h 147"/>
                <a:gd name="T22" fmla="*/ 62 w 549"/>
                <a:gd name="T23" fmla="*/ 65 h 147"/>
                <a:gd name="T24" fmla="*/ 5 w 549"/>
                <a:gd name="T25" fmla="*/ 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9" h="147">
                  <a:moveTo>
                    <a:pt x="5" y="8"/>
                  </a:moveTo>
                  <a:cubicBezTo>
                    <a:pt x="0" y="3"/>
                    <a:pt x="2" y="0"/>
                    <a:pt x="8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4" y="0"/>
                    <a:pt x="482" y="3"/>
                    <a:pt x="487" y="8"/>
                  </a:cubicBezTo>
                  <a:cubicBezTo>
                    <a:pt x="544" y="65"/>
                    <a:pt x="544" y="65"/>
                    <a:pt x="544" y="65"/>
                  </a:cubicBezTo>
                  <a:cubicBezTo>
                    <a:pt x="549" y="70"/>
                    <a:pt x="549" y="77"/>
                    <a:pt x="544" y="81"/>
                  </a:cubicBezTo>
                  <a:cubicBezTo>
                    <a:pt x="487" y="139"/>
                    <a:pt x="487" y="139"/>
                    <a:pt x="487" y="139"/>
                  </a:cubicBezTo>
                  <a:cubicBezTo>
                    <a:pt x="482" y="143"/>
                    <a:pt x="474" y="147"/>
                    <a:pt x="467" y="147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2" y="147"/>
                    <a:pt x="0" y="143"/>
                    <a:pt x="5" y="139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67" y="77"/>
                    <a:pt x="67" y="70"/>
                    <a:pt x="62" y="65"/>
                  </a:cubicBezTo>
                  <a:lnTo>
                    <a:pt x="5" y="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09" name="Signalisation droite 29"/>
          <p:cNvSpPr/>
          <p:nvPr/>
        </p:nvSpPr>
        <p:spPr>
          <a:xfrm>
            <a:off x="859056" y="3036119"/>
            <a:ext cx="1013227" cy="2154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1400" dirty="0">
                <a:latin typeface="Franklin Gothic Demi" panose="020B0703020102020204" pitchFamily="34" charset="0"/>
              </a:rPr>
              <a:t>PROTECTION</a:t>
            </a:r>
          </a:p>
        </p:txBody>
      </p:sp>
      <p:sp>
        <p:nvSpPr>
          <p:cNvPr id="110" name="Chevron 30"/>
          <p:cNvSpPr/>
          <p:nvPr/>
        </p:nvSpPr>
        <p:spPr>
          <a:xfrm>
            <a:off x="2550156" y="3036119"/>
            <a:ext cx="892873" cy="2154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1400" dirty="0">
                <a:latin typeface="Franklin Gothic Demi" panose="020B0703020102020204" pitchFamily="34" charset="0"/>
              </a:rPr>
              <a:t>DÉTECTION</a:t>
            </a:r>
            <a:endParaRPr lang="fr-FR" sz="1400" dirty="0">
              <a:solidFill>
                <a:schemeClr val="tx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11" name="Chevron 31"/>
          <p:cNvSpPr/>
          <p:nvPr/>
        </p:nvSpPr>
        <p:spPr>
          <a:xfrm>
            <a:off x="3933771" y="3036119"/>
            <a:ext cx="1395126" cy="2154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1400" dirty="0">
                <a:latin typeface="Franklin Gothic Demi" panose="020B0703020102020204" pitchFamily="34" charset="0"/>
              </a:rPr>
              <a:t>RÉGULARISATION</a:t>
            </a:r>
            <a:endParaRPr lang="fr-FR" sz="1400" dirty="0">
              <a:solidFill>
                <a:schemeClr val="tx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12" name="Chevron 32"/>
          <p:cNvSpPr/>
          <p:nvPr/>
        </p:nvSpPr>
        <p:spPr>
          <a:xfrm>
            <a:off x="5661259" y="3036119"/>
            <a:ext cx="1026756" cy="2154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1400" dirty="0">
                <a:latin typeface="Franklin Gothic Demi" panose="020B0703020102020204" pitchFamily="34" charset="0"/>
              </a:rPr>
              <a:t>ACQUISITION</a:t>
            </a:r>
            <a:endParaRPr lang="fr-FR" sz="1400" dirty="0">
              <a:solidFill>
                <a:schemeClr val="tx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13" name="Chevron 33"/>
          <p:cNvSpPr/>
          <p:nvPr/>
        </p:nvSpPr>
        <p:spPr>
          <a:xfrm>
            <a:off x="7289134" y="3036119"/>
            <a:ext cx="857607" cy="2154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1400" dirty="0">
                <a:latin typeface="Franklin Gothic Demi" panose="020B0703020102020204" pitchFamily="34" charset="0"/>
              </a:rPr>
              <a:t>CONTRÔLE</a:t>
            </a:r>
            <a:endParaRPr lang="fr-FR" sz="1400" dirty="0">
              <a:solidFill>
                <a:schemeClr val="tx1"/>
              </a:solidFill>
              <a:latin typeface="Franklin Gothic Demi" panose="020B0703020102020204" pitchFamily="34" charset="0"/>
            </a:endParaRPr>
          </a:p>
        </p:txBody>
      </p:sp>
      <p:grpSp>
        <p:nvGrpSpPr>
          <p:cNvPr id="114" name="Groupe 113"/>
          <p:cNvGrpSpPr/>
          <p:nvPr/>
        </p:nvGrpSpPr>
        <p:grpSpPr>
          <a:xfrm>
            <a:off x="923983" y="2277483"/>
            <a:ext cx="351790" cy="403957"/>
            <a:chOff x="2901950" y="1508125"/>
            <a:chExt cx="3340100" cy="3835400"/>
          </a:xfrm>
          <a:solidFill>
            <a:srgbClr val="20325C"/>
          </a:solidFill>
        </p:grpSpPr>
        <p:sp>
          <p:nvSpPr>
            <p:cNvPr id="115" name="Freeform 13"/>
            <p:cNvSpPr>
              <a:spLocks noEditPoints="1"/>
            </p:cNvSpPr>
            <p:nvPr/>
          </p:nvSpPr>
          <p:spPr bwMode="auto">
            <a:xfrm>
              <a:off x="2901950" y="1508125"/>
              <a:ext cx="3340100" cy="3835400"/>
            </a:xfrm>
            <a:custGeom>
              <a:avLst/>
              <a:gdLst>
                <a:gd name="T0" fmla="*/ 444 w 888"/>
                <a:gd name="T1" fmla="*/ 1020 h 1020"/>
                <a:gd name="T2" fmla="*/ 819 w 888"/>
                <a:gd name="T3" fmla="*/ 763 h 1020"/>
                <a:gd name="T4" fmla="*/ 888 w 888"/>
                <a:gd name="T5" fmla="*/ 590 h 1020"/>
                <a:gd name="T6" fmla="*/ 888 w 888"/>
                <a:gd name="T7" fmla="*/ 185 h 1020"/>
                <a:gd name="T8" fmla="*/ 793 w 888"/>
                <a:gd name="T9" fmla="*/ 56 h 1020"/>
                <a:gd name="T10" fmla="*/ 444 w 888"/>
                <a:gd name="T11" fmla="*/ 0 h 1020"/>
                <a:gd name="T12" fmla="*/ 96 w 888"/>
                <a:gd name="T13" fmla="*/ 56 h 1020"/>
                <a:gd name="T14" fmla="*/ 0 w 888"/>
                <a:gd name="T15" fmla="*/ 185 h 1020"/>
                <a:gd name="T16" fmla="*/ 0 w 888"/>
                <a:gd name="T17" fmla="*/ 591 h 1020"/>
                <a:gd name="T18" fmla="*/ 69 w 888"/>
                <a:gd name="T19" fmla="*/ 764 h 1020"/>
                <a:gd name="T20" fmla="*/ 444 w 888"/>
                <a:gd name="T21" fmla="*/ 1020 h 1020"/>
                <a:gd name="T22" fmla="*/ 51 w 888"/>
                <a:gd name="T23" fmla="*/ 185 h 1020"/>
                <a:gd name="T24" fmla="*/ 112 w 888"/>
                <a:gd name="T25" fmla="*/ 105 h 1020"/>
                <a:gd name="T26" fmla="*/ 777 w 888"/>
                <a:gd name="T27" fmla="*/ 105 h 1020"/>
                <a:gd name="T28" fmla="*/ 837 w 888"/>
                <a:gd name="T29" fmla="*/ 185 h 1020"/>
                <a:gd name="T30" fmla="*/ 837 w 888"/>
                <a:gd name="T31" fmla="*/ 590 h 1020"/>
                <a:gd name="T32" fmla="*/ 782 w 888"/>
                <a:gd name="T33" fmla="*/ 728 h 1020"/>
                <a:gd name="T34" fmla="*/ 444 w 888"/>
                <a:gd name="T35" fmla="*/ 968 h 1020"/>
                <a:gd name="T36" fmla="*/ 106 w 888"/>
                <a:gd name="T37" fmla="*/ 728 h 1020"/>
                <a:gd name="T38" fmla="*/ 51 w 888"/>
                <a:gd name="T39" fmla="*/ 590 h 1020"/>
                <a:gd name="T40" fmla="*/ 51 w 888"/>
                <a:gd name="T41" fmla="*/ 185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8" h="1020">
                  <a:moveTo>
                    <a:pt x="444" y="1020"/>
                  </a:moveTo>
                  <a:cubicBezTo>
                    <a:pt x="550" y="1020"/>
                    <a:pt x="654" y="933"/>
                    <a:pt x="819" y="763"/>
                  </a:cubicBezTo>
                  <a:cubicBezTo>
                    <a:pt x="862" y="719"/>
                    <a:pt x="888" y="640"/>
                    <a:pt x="888" y="590"/>
                  </a:cubicBezTo>
                  <a:cubicBezTo>
                    <a:pt x="888" y="185"/>
                    <a:pt x="888" y="185"/>
                    <a:pt x="888" y="185"/>
                  </a:cubicBezTo>
                  <a:cubicBezTo>
                    <a:pt x="888" y="130"/>
                    <a:pt x="845" y="73"/>
                    <a:pt x="793" y="56"/>
                  </a:cubicBezTo>
                  <a:cubicBezTo>
                    <a:pt x="681" y="19"/>
                    <a:pt x="563" y="0"/>
                    <a:pt x="444" y="0"/>
                  </a:cubicBezTo>
                  <a:cubicBezTo>
                    <a:pt x="325" y="0"/>
                    <a:pt x="208" y="19"/>
                    <a:pt x="96" y="56"/>
                  </a:cubicBezTo>
                  <a:cubicBezTo>
                    <a:pt x="41" y="73"/>
                    <a:pt x="0" y="128"/>
                    <a:pt x="0" y="185"/>
                  </a:cubicBezTo>
                  <a:cubicBezTo>
                    <a:pt x="0" y="591"/>
                    <a:pt x="0" y="591"/>
                    <a:pt x="0" y="591"/>
                  </a:cubicBezTo>
                  <a:cubicBezTo>
                    <a:pt x="0" y="640"/>
                    <a:pt x="26" y="719"/>
                    <a:pt x="69" y="764"/>
                  </a:cubicBezTo>
                  <a:cubicBezTo>
                    <a:pt x="234" y="933"/>
                    <a:pt x="338" y="1020"/>
                    <a:pt x="444" y="1020"/>
                  </a:cubicBezTo>
                  <a:close/>
                  <a:moveTo>
                    <a:pt x="51" y="185"/>
                  </a:moveTo>
                  <a:cubicBezTo>
                    <a:pt x="51" y="151"/>
                    <a:pt x="78" y="115"/>
                    <a:pt x="112" y="105"/>
                  </a:cubicBezTo>
                  <a:cubicBezTo>
                    <a:pt x="326" y="33"/>
                    <a:pt x="562" y="33"/>
                    <a:pt x="777" y="105"/>
                  </a:cubicBezTo>
                  <a:cubicBezTo>
                    <a:pt x="809" y="115"/>
                    <a:pt x="837" y="152"/>
                    <a:pt x="837" y="185"/>
                  </a:cubicBezTo>
                  <a:cubicBezTo>
                    <a:pt x="837" y="590"/>
                    <a:pt x="837" y="590"/>
                    <a:pt x="837" y="590"/>
                  </a:cubicBezTo>
                  <a:cubicBezTo>
                    <a:pt x="836" y="629"/>
                    <a:pt x="814" y="695"/>
                    <a:pt x="782" y="728"/>
                  </a:cubicBezTo>
                  <a:cubicBezTo>
                    <a:pt x="630" y="884"/>
                    <a:pt x="531" y="968"/>
                    <a:pt x="444" y="968"/>
                  </a:cubicBezTo>
                  <a:cubicBezTo>
                    <a:pt x="357" y="968"/>
                    <a:pt x="258" y="884"/>
                    <a:pt x="106" y="728"/>
                  </a:cubicBezTo>
                  <a:cubicBezTo>
                    <a:pt x="74" y="695"/>
                    <a:pt x="52" y="629"/>
                    <a:pt x="51" y="590"/>
                  </a:cubicBezTo>
                  <a:lnTo>
                    <a:pt x="51" y="1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6" name="Freeform 14"/>
            <p:cNvSpPr>
              <a:spLocks noEditPoints="1"/>
            </p:cNvSpPr>
            <p:nvPr/>
          </p:nvSpPr>
          <p:spPr bwMode="auto">
            <a:xfrm>
              <a:off x="3443288" y="2033588"/>
              <a:ext cx="2257425" cy="2768600"/>
            </a:xfrm>
            <a:custGeom>
              <a:avLst/>
              <a:gdLst>
                <a:gd name="T0" fmla="*/ 300 w 600"/>
                <a:gd name="T1" fmla="*/ 736 h 736"/>
                <a:gd name="T2" fmla="*/ 571 w 600"/>
                <a:gd name="T3" fmla="*/ 524 h 736"/>
                <a:gd name="T4" fmla="*/ 600 w 600"/>
                <a:gd name="T5" fmla="*/ 450 h 736"/>
                <a:gd name="T6" fmla="*/ 600 w 600"/>
                <a:gd name="T7" fmla="*/ 55 h 736"/>
                <a:gd name="T8" fmla="*/ 596 w 600"/>
                <a:gd name="T9" fmla="*/ 50 h 736"/>
                <a:gd name="T10" fmla="*/ 301 w 600"/>
                <a:gd name="T11" fmla="*/ 4 h 736"/>
                <a:gd name="T12" fmla="*/ 3 w 600"/>
                <a:gd name="T13" fmla="*/ 50 h 736"/>
                <a:gd name="T14" fmla="*/ 0 w 600"/>
                <a:gd name="T15" fmla="*/ 55 h 736"/>
                <a:gd name="T16" fmla="*/ 0 w 600"/>
                <a:gd name="T17" fmla="*/ 450 h 736"/>
                <a:gd name="T18" fmla="*/ 28 w 600"/>
                <a:gd name="T19" fmla="*/ 524 h 736"/>
                <a:gd name="T20" fmla="*/ 300 w 600"/>
                <a:gd name="T21" fmla="*/ 736 h 736"/>
                <a:gd name="T22" fmla="*/ 10 w 600"/>
                <a:gd name="T23" fmla="*/ 59 h 736"/>
                <a:gd name="T24" fmla="*/ 21 w 600"/>
                <a:gd name="T25" fmla="*/ 55 h 736"/>
                <a:gd name="T26" fmla="*/ 579 w 600"/>
                <a:gd name="T27" fmla="*/ 55 h 736"/>
                <a:gd name="T28" fmla="*/ 590 w 600"/>
                <a:gd name="T29" fmla="*/ 59 h 736"/>
                <a:gd name="T30" fmla="*/ 590 w 600"/>
                <a:gd name="T31" fmla="*/ 450 h 736"/>
                <a:gd name="T32" fmla="*/ 563 w 600"/>
                <a:gd name="T33" fmla="*/ 517 h 736"/>
                <a:gd name="T34" fmla="*/ 300 w 600"/>
                <a:gd name="T35" fmla="*/ 725 h 736"/>
                <a:gd name="T36" fmla="*/ 36 w 600"/>
                <a:gd name="T37" fmla="*/ 517 h 736"/>
                <a:gd name="T38" fmla="*/ 10 w 600"/>
                <a:gd name="T39" fmla="*/ 450 h 736"/>
                <a:gd name="T40" fmla="*/ 10 w 600"/>
                <a:gd name="T41" fmla="*/ 59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0" h="736">
                  <a:moveTo>
                    <a:pt x="300" y="736"/>
                  </a:moveTo>
                  <a:cubicBezTo>
                    <a:pt x="365" y="736"/>
                    <a:pt x="494" y="603"/>
                    <a:pt x="571" y="524"/>
                  </a:cubicBezTo>
                  <a:cubicBezTo>
                    <a:pt x="584" y="510"/>
                    <a:pt x="600" y="468"/>
                    <a:pt x="600" y="450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00" y="53"/>
                    <a:pt x="599" y="51"/>
                    <a:pt x="596" y="50"/>
                  </a:cubicBezTo>
                  <a:cubicBezTo>
                    <a:pt x="501" y="19"/>
                    <a:pt x="401" y="4"/>
                    <a:pt x="301" y="4"/>
                  </a:cubicBezTo>
                  <a:cubicBezTo>
                    <a:pt x="200" y="4"/>
                    <a:pt x="100" y="19"/>
                    <a:pt x="3" y="50"/>
                  </a:cubicBezTo>
                  <a:cubicBezTo>
                    <a:pt x="1" y="51"/>
                    <a:pt x="0" y="53"/>
                    <a:pt x="0" y="55"/>
                  </a:cubicBezTo>
                  <a:cubicBezTo>
                    <a:pt x="0" y="450"/>
                    <a:pt x="0" y="450"/>
                    <a:pt x="0" y="450"/>
                  </a:cubicBezTo>
                  <a:cubicBezTo>
                    <a:pt x="0" y="467"/>
                    <a:pt x="15" y="510"/>
                    <a:pt x="28" y="524"/>
                  </a:cubicBezTo>
                  <a:cubicBezTo>
                    <a:pt x="106" y="603"/>
                    <a:pt x="235" y="736"/>
                    <a:pt x="300" y="736"/>
                  </a:cubicBezTo>
                  <a:close/>
                  <a:moveTo>
                    <a:pt x="10" y="59"/>
                  </a:moveTo>
                  <a:cubicBezTo>
                    <a:pt x="21" y="55"/>
                    <a:pt x="21" y="55"/>
                    <a:pt x="21" y="55"/>
                  </a:cubicBezTo>
                  <a:cubicBezTo>
                    <a:pt x="202" y="0"/>
                    <a:pt x="399" y="0"/>
                    <a:pt x="579" y="55"/>
                  </a:cubicBezTo>
                  <a:cubicBezTo>
                    <a:pt x="590" y="59"/>
                    <a:pt x="590" y="59"/>
                    <a:pt x="590" y="59"/>
                  </a:cubicBezTo>
                  <a:cubicBezTo>
                    <a:pt x="590" y="450"/>
                    <a:pt x="590" y="450"/>
                    <a:pt x="590" y="450"/>
                  </a:cubicBezTo>
                  <a:cubicBezTo>
                    <a:pt x="590" y="465"/>
                    <a:pt x="575" y="505"/>
                    <a:pt x="563" y="517"/>
                  </a:cubicBezTo>
                  <a:cubicBezTo>
                    <a:pt x="457" y="626"/>
                    <a:pt x="353" y="725"/>
                    <a:pt x="300" y="725"/>
                  </a:cubicBezTo>
                  <a:cubicBezTo>
                    <a:pt x="247" y="725"/>
                    <a:pt x="142" y="625"/>
                    <a:pt x="36" y="517"/>
                  </a:cubicBezTo>
                  <a:cubicBezTo>
                    <a:pt x="25" y="505"/>
                    <a:pt x="10" y="465"/>
                    <a:pt x="10" y="450"/>
                  </a:cubicBezTo>
                  <a:lnTo>
                    <a:pt x="1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7" name="Freeform 15"/>
            <p:cNvSpPr>
              <a:spLocks/>
            </p:cNvSpPr>
            <p:nvPr/>
          </p:nvSpPr>
          <p:spPr bwMode="auto">
            <a:xfrm>
              <a:off x="4067175" y="2860675"/>
              <a:ext cx="1020763" cy="947738"/>
            </a:xfrm>
            <a:custGeom>
              <a:avLst/>
              <a:gdLst>
                <a:gd name="T0" fmla="*/ 113 w 271"/>
                <a:gd name="T1" fmla="*/ 227 h 252"/>
                <a:gd name="T2" fmla="*/ 262 w 271"/>
                <a:gd name="T3" fmla="*/ 45 h 252"/>
                <a:gd name="T4" fmla="*/ 258 w 271"/>
                <a:gd name="T5" fmla="*/ 9 h 252"/>
                <a:gd name="T6" fmla="*/ 222 w 271"/>
                <a:gd name="T7" fmla="*/ 13 h 252"/>
                <a:gd name="T8" fmla="*/ 92 w 271"/>
                <a:gd name="T9" fmla="*/ 172 h 252"/>
                <a:gd name="T10" fmla="*/ 45 w 271"/>
                <a:gd name="T11" fmla="*/ 122 h 252"/>
                <a:gd name="T12" fmla="*/ 26 w 271"/>
                <a:gd name="T13" fmla="*/ 114 h 252"/>
                <a:gd name="T14" fmla="*/ 8 w 271"/>
                <a:gd name="T15" fmla="*/ 121 h 252"/>
                <a:gd name="T16" fmla="*/ 0 w 271"/>
                <a:gd name="T17" fmla="*/ 139 h 252"/>
                <a:gd name="T18" fmla="*/ 7 w 271"/>
                <a:gd name="T19" fmla="*/ 157 h 252"/>
                <a:gd name="T20" fmla="*/ 75 w 271"/>
                <a:gd name="T21" fmla="*/ 228 h 252"/>
                <a:gd name="T22" fmla="*/ 93 w 271"/>
                <a:gd name="T23" fmla="*/ 236 h 252"/>
                <a:gd name="T24" fmla="*/ 95 w 271"/>
                <a:gd name="T25" fmla="*/ 252 h 252"/>
                <a:gd name="T26" fmla="*/ 94 w 271"/>
                <a:gd name="T27" fmla="*/ 236 h 252"/>
                <a:gd name="T28" fmla="*/ 113 w 271"/>
                <a:gd name="T29" fmla="*/ 22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1" h="252">
                  <a:moveTo>
                    <a:pt x="113" y="227"/>
                  </a:moveTo>
                  <a:cubicBezTo>
                    <a:pt x="262" y="45"/>
                    <a:pt x="262" y="45"/>
                    <a:pt x="262" y="45"/>
                  </a:cubicBezTo>
                  <a:cubicBezTo>
                    <a:pt x="271" y="34"/>
                    <a:pt x="269" y="18"/>
                    <a:pt x="258" y="9"/>
                  </a:cubicBezTo>
                  <a:cubicBezTo>
                    <a:pt x="248" y="0"/>
                    <a:pt x="231" y="2"/>
                    <a:pt x="222" y="13"/>
                  </a:cubicBezTo>
                  <a:cubicBezTo>
                    <a:pt x="92" y="172"/>
                    <a:pt x="92" y="172"/>
                    <a:pt x="92" y="172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0" y="117"/>
                    <a:pt x="33" y="114"/>
                    <a:pt x="26" y="114"/>
                  </a:cubicBezTo>
                  <a:cubicBezTo>
                    <a:pt x="19" y="114"/>
                    <a:pt x="13" y="116"/>
                    <a:pt x="8" y="121"/>
                  </a:cubicBezTo>
                  <a:cubicBezTo>
                    <a:pt x="3" y="126"/>
                    <a:pt x="0" y="132"/>
                    <a:pt x="0" y="139"/>
                  </a:cubicBezTo>
                  <a:cubicBezTo>
                    <a:pt x="0" y="146"/>
                    <a:pt x="3" y="152"/>
                    <a:pt x="7" y="157"/>
                  </a:cubicBezTo>
                  <a:cubicBezTo>
                    <a:pt x="75" y="228"/>
                    <a:pt x="75" y="228"/>
                    <a:pt x="75" y="228"/>
                  </a:cubicBezTo>
                  <a:cubicBezTo>
                    <a:pt x="80" y="233"/>
                    <a:pt x="86" y="236"/>
                    <a:pt x="93" y="236"/>
                  </a:cubicBezTo>
                  <a:cubicBezTo>
                    <a:pt x="95" y="252"/>
                    <a:pt x="95" y="252"/>
                    <a:pt x="95" y="252"/>
                  </a:cubicBezTo>
                  <a:cubicBezTo>
                    <a:pt x="94" y="236"/>
                    <a:pt x="94" y="236"/>
                    <a:pt x="94" y="236"/>
                  </a:cubicBezTo>
                  <a:cubicBezTo>
                    <a:pt x="102" y="236"/>
                    <a:pt x="109" y="232"/>
                    <a:pt x="113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18" name="Groupe 117"/>
          <p:cNvGrpSpPr/>
          <p:nvPr/>
        </p:nvGrpSpPr>
        <p:grpSpPr>
          <a:xfrm>
            <a:off x="2699703" y="2270780"/>
            <a:ext cx="409257" cy="417363"/>
            <a:chOff x="2608263" y="1431925"/>
            <a:chExt cx="3927475" cy="4005263"/>
          </a:xfrm>
        </p:grpSpPr>
        <p:sp>
          <p:nvSpPr>
            <p:cNvPr id="119" name="Freeform 19"/>
            <p:cNvSpPr>
              <a:spLocks noEditPoints="1"/>
            </p:cNvSpPr>
            <p:nvPr/>
          </p:nvSpPr>
          <p:spPr bwMode="auto">
            <a:xfrm>
              <a:off x="2608263" y="1431925"/>
              <a:ext cx="3927475" cy="4005263"/>
            </a:xfrm>
            <a:custGeom>
              <a:avLst/>
              <a:gdLst>
                <a:gd name="T0" fmla="*/ 453 w 1044"/>
                <a:gd name="T1" fmla="*/ 907 h 1065"/>
                <a:gd name="T2" fmla="*/ 729 w 1044"/>
                <a:gd name="T3" fmla="*/ 812 h 1065"/>
                <a:gd name="T4" fmla="*/ 742 w 1044"/>
                <a:gd name="T5" fmla="*/ 802 h 1065"/>
                <a:gd name="T6" fmla="*/ 993 w 1044"/>
                <a:gd name="T7" fmla="*/ 1054 h 1065"/>
                <a:gd name="T8" fmla="*/ 1035 w 1044"/>
                <a:gd name="T9" fmla="*/ 1054 h 1065"/>
                <a:gd name="T10" fmla="*/ 1044 w 1044"/>
                <a:gd name="T11" fmla="*/ 1033 h 1065"/>
                <a:gd name="T12" fmla="*/ 1035 w 1044"/>
                <a:gd name="T13" fmla="*/ 1012 h 1065"/>
                <a:gd name="T14" fmla="*/ 785 w 1044"/>
                <a:gd name="T15" fmla="*/ 762 h 1065"/>
                <a:gd name="T16" fmla="*/ 796 w 1044"/>
                <a:gd name="T17" fmla="*/ 749 h 1065"/>
                <a:gd name="T18" fmla="*/ 906 w 1044"/>
                <a:gd name="T19" fmla="*/ 453 h 1065"/>
                <a:gd name="T20" fmla="*/ 453 w 1044"/>
                <a:gd name="T21" fmla="*/ 0 h 1065"/>
                <a:gd name="T22" fmla="*/ 0 w 1044"/>
                <a:gd name="T23" fmla="*/ 454 h 1065"/>
                <a:gd name="T24" fmla="*/ 453 w 1044"/>
                <a:gd name="T25" fmla="*/ 907 h 1065"/>
                <a:gd name="T26" fmla="*/ 453 w 1044"/>
                <a:gd name="T27" fmla="*/ 59 h 1065"/>
                <a:gd name="T28" fmla="*/ 847 w 1044"/>
                <a:gd name="T29" fmla="*/ 453 h 1065"/>
                <a:gd name="T30" fmla="*/ 453 w 1044"/>
                <a:gd name="T31" fmla="*/ 847 h 1065"/>
                <a:gd name="T32" fmla="*/ 59 w 1044"/>
                <a:gd name="T33" fmla="*/ 454 h 1065"/>
                <a:gd name="T34" fmla="*/ 453 w 1044"/>
                <a:gd name="T35" fmla="*/ 59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4" h="1065">
                  <a:moveTo>
                    <a:pt x="453" y="907"/>
                  </a:moveTo>
                  <a:cubicBezTo>
                    <a:pt x="553" y="907"/>
                    <a:pt x="649" y="874"/>
                    <a:pt x="729" y="812"/>
                  </a:cubicBezTo>
                  <a:cubicBezTo>
                    <a:pt x="742" y="802"/>
                    <a:pt x="742" y="802"/>
                    <a:pt x="742" y="802"/>
                  </a:cubicBezTo>
                  <a:cubicBezTo>
                    <a:pt x="993" y="1054"/>
                    <a:pt x="993" y="1054"/>
                    <a:pt x="993" y="1054"/>
                  </a:cubicBezTo>
                  <a:cubicBezTo>
                    <a:pt x="1004" y="1065"/>
                    <a:pt x="1024" y="1065"/>
                    <a:pt x="1035" y="1054"/>
                  </a:cubicBezTo>
                  <a:cubicBezTo>
                    <a:pt x="1041" y="1048"/>
                    <a:pt x="1044" y="1041"/>
                    <a:pt x="1044" y="1033"/>
                  </a:cubicBezTo>
                  <a:cubicBezTo>
                    <a:pt x="1044" y="1025"/>
                    <a:pt x="1041" y="1017"/>
                    <a:pt x="1035" y="1012"/>
                  </a:cubicBezTo>
                  <a:cubicBezTo>
                    <a:pt x="785" y="762"/>
                    <a:pt x="785" y="762"/>
                    <a:pt x="785" y="762"/>
                  </a:cubicBezTo>
                  <a:cubicBezTo>
                    <a:pt x="796" y="749"/>
                    <a:pt x="796" y="749"/>
                    <a:pt x="796" y="749"/>
                  </a:cubicBezTo>
                  <a:cubicBezTo>
                    <a:pt x="867" y="667"/>
                    <a:pt x="906" y="562"/>
                    <a:pt x="906" y="453"/>
                  </a:cubicBezTo>
                  <a:cubicBezTo>
                    <a:pt x="906" y="204"/>
                    <a:pt x="703" y="0"/>
                    <a:pt x="453" y="0"/>
                  </a:cubicBezTo>
                  <a:cubicBezTo>
                    <a:pt x="203" y="0"/>
                    <a:pt x="0" y="204"/>
                    <a:pt x="0" y="454"/>
                  </a:cubicBezTo>
                  <a:cubicBezTo>
                    <a:pt x="0" y="703"/>
                    <a:pt x="203" y="907"/>
                    <a:pt x="453" y="907"/>
                  </a:cubicBezTo>
                  <a:close/>
                  <a:moveTo>
                    <a:pt x="453" y="59"/>
                  </a:moveTo>
                  <a:cubicBezTo>
                    <a:pt x="670" y="59"/>
                    <a:pt x="847" y="236"/>
                    <a:pt x="847" y="453"/>
                  </a:cubicBezTo>
                  <a:cubicBezTo>
                    <a:pt x="847" y="671"/>
                    <a:pt x="670" y="847"/>
                    <a:pt x="453" y="847"/>
                  </a:cubicBezTo>
                  <a:cubicBezTo>
                    <a:pt x="236" y="847"/>
                    <a:pt x="59" y="671"/>
                    <a:pt x="59" y="454"/>
                  </a:cubicBezTo>
                  <a:cubicBezTo>
                    <a:pt x="59" y="236"/>
                    <a:pt x="236" y="59"/>
                    <a:pt x="453" y="59"/>
                  </a:cubicBezTo>
                  <a:close/>
                </a:path>
              </a:pathLst>
            </a:custGeom>
            <a:solidFill>
              <a:srgbClr val="0B5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0" name="Freeform 20"/>
            <p:cNvSpPr>
              <a:spLocks/>
            </p:cNvSpPr>
            <p:nvPr/>
          </p:nvSpPr>
          <p:spPr bwMode="auto">
            <a:xfrm>
              <a:off x="3206751" y="2030413"/>
              <a:ext cx="1038225" cy="1041400"/>
            </a:xfrm>
            <a:custGeom>
              <a:avLst/>
              <a:gdLst>
                <a:gd name="T0" fmla="*/ 276 w 276"/>
                <a:gd name="T1" fmla="*/ 0 h 277"/>
                <a:gd name="T2" fmla="*/ 0 w 276"/>
                <a:gd name="T3" fmla="*/ 277 h 277"/>
                <a:gd name="T4" fmla="*/ 12 w 276"/>
                <a:gd name="T5" fmla="*/ 277 h 277"/>
                <a:gd name="T6" fmla="*/ 276 w 276"/>
                <a:gd name="T7" fmla="*/ 12 h 277"/>
                <a:gd name="T8" fmla="*/ 276 w 276"/>
                <a:gd name="T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277">
                  <a:moveTo>
                    <a:pt x="276" y="0"/>
                  </a:moveTo>
                  <a:cubicBezTo>
                    <a:pt x="128" y="9"/>
                    <a:pt x="9" y="128"/>
                    <a:pt x="0" y="277"/>
                  </a:cubicBezTo>
                  <a:cubicBezTo>
                    <a:pt x="12" y="277"/>
                    <a:pt x="12" y="277"/>
                    <a:pt x="12" y="277"/>
                  </a:cubicBezTo>
                  <a:cubicBezTo>
                    <a:pt x="21" y="135"/>
                    <a:pt x="135" y="21"/>
                    <a:pt x="276" y="12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rgbClr val="0B5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21" name="Groupe 120"/>
          <p:cNvGrpSpPr/>
          <p:nvPr/>
        </p:nvGrpSpPr>
        <p:grpSpPr>
          <a:xfrm>
            <a:off x="4391025" y="2266382"/>
            <a:ext cx="346075" cy="426159"/>
            <a:chOff x="4187825" y="2955925"/>
            <a:chExt cx="768350" cy="946151"/>
          </a:xfrm>
        </p:grpSpPr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4244975" y="3240088"/>
              <a:ext cx="661988" cy="661988"/>
            </a:xfrm>
            <a:custGeom>
              <a:avLst/>
              <a:gdLst>
                <a:gd name="T0" fmla="*/ 171 w 174"/>
                <a:gd name="T1" fmla="*/ 151 h 174"/>
                <a:gd name="T2" fmla="*/ 171 w 174"/>
                <a:gd name="T3" fmla="*/ 150 h 174"/>
                <a:gd name="T4" fmla="*/ 170 w 174"/>
                <a:gd name="T5" fmla="*/ 148 h 174"/>
                <a:gd name="T6" fmla="*/ 157 w 174"/>
                <a:gd name="T7" fmla="*/ 87 h 174"/>
                <a:gd name="T8" fmla="*/ 94 w 174"/>
                <a:gd name="T9" fmla="*/ 17 h 174"/>
                <a:gd name="T10" fmla="*/ 92 w 174"/>
                <a:gd name="T11" fmla="*/ 17 h 174"/>
                <a:gd name="T12" fmla="*/ 92 w 174"/>
                <a:gd name="T13" fmla="*/ 5 h 174"/>
                <a:gd name="T14" fmla="*/ 87 w 174"/>
                <a:gd name="T15" fmla="*/ 0 h 174"/>
                <a:gd name="T16" fmla="*/ 82 w 174"/>
                <a:gd name="T17" fmla="*/ 5 h 174"/>
                <a:gd name="T18" fmla="*/ 82 w 174"/>
                <a:gd name="T19" fmla="*/ 17 h 174"/>
                <a:gd name="T20" fmla="*/ 80 w 174"/>
                <a:gd name="T21" fmla="*/ 17 h 174"/>
                <a:gd name="T22" fmla="*/ 17 w 174"/>
                <a:gd name="T23" fmla="*/ 87 h 174"/>
                <a:gd name="T24" fmla="*/ 4 w 174"/>
                <a:gd name="T25" fmla="*/ 148 h 174"/>
                <a:gd name="T26" fmla="*/ 3 w 174"/>
                <a:gd name="T27" fmla="*/ 150 h 174"/>
                <a:gd name="T28" fmla="*/ 3 w 174"/>
                <a:gd name="T29" fmla="*/ 151 h 174"/>
                <a:gd name="T30" fmla="*/ 1 w 174"/>
                <a:gd name="T31" fmla="*/ 156 h 174"/>
                <a:gd name="T32" fmla="*/ 6 w 174"/>
                <a:gd name="T33" fmla="*/ 159 h 174"/>
                <a:gd name="T34" fmla="*/ 64 w 174"/>
                <a:gd name="T35" fmla="*/ 152 h 174"/>
                <a:gd name="T36" fmla="*/ 67 w 174"/>
                <a:gd name="T37" fmla="*/ 152 h 174"/>
                <a:gd name="T38" fmla="*/ 67 w 174"/>
                <a:gd name="T39" fmla="*/ 154 h 174"/>
                <a:gd name="T40" fmla="*/ 87 w 174"/>
                <a:gd name="T41" fmla="*/ 174 h 174"/>
                <a:gd name="T42" fmla="*/ 107 w 174"/>
                <a:gd name="T43" fmla="*/ 154 h 174"/>
                <a:gd name="T44" fmla="*/ 107 w 174"/>
                <a:gd name="T45" fmla="*/ 152 h 174"/>
                <a:gd name="T46" fmla="*/ 110 w 174"/>
                <a:gd name="T47" fmla="*/ 152 h 174"/>
                <a:gd name="T48" fmla="*/ 168 w 174"/>
                <a:gd name="T49" fmla="*/ 159 h 174"/>
                <a:gd name="T50" fmla="*/ 173 w 174"/>
                <a:gd name="T51" fmla="*/ 156 h 174"/>
                <a:gd name="T52" fmla="*/ 171 w 174"/>
                <a:gd name="T53" fmla="*/ 151 h 174"/>
                <a:gd name="T54" fmla="*/ 97 w 174"/>
                <a:gd name="T55" fmla="*/ 154 h 174"/>
                <a:gd name="T56" fmla="*/ 87 w 174"/>
                <a:gd name="T57" fmla="*/ 164 h 174"/>
                <a:gd name="T58" fmla="*/ 77 w 174"/>
                <a:gd name="T59" fmla="*/ 154 h 174"/>
                <a:gd name="T60" fmla="*/ 77 w 174"/>
                <a:gd name="T61" fmla="*/ 151 h 174"/>
                <a:gd name="T62" fmla="*/ 80 w 174"/>
                <a:gd name="T63" fmla="*/ 151 h 174"/>
                <a:gd name="T64" fmla="*/ 95 w 174"/>
                <a:gd name="T65" fmla="*/ 151 h 174"/>
                <a:gd name="T66" fmla="*/ 98 w 174"/>
                <a:gd name="T67" fmla="*/ 151 h 174"/>
                <a:gd name="T68" fmla="*/ 97 w 174"/>
                <a:gd name="T69" fmla="*/ 154 h 174"/>
                <a:gd name="T70" fmla="*/ 154 w 174"/>
                <a:gd name="T71" fmla="*/ 147 h 174"/>
                <a:gd name="T72" fmla="*/ 21 w 174"/>
                <a:gd name="T73" fmla="*/ 147 h 174"/>
                <a:gd name="T74" fmla="*/ 15 w 174"/>
                <a:gd name="T75" fmla="*/ 148 h 174"/>
                <a:gd name="T76" fmla="*/ 17 w 174"/>
                <a:gd name="T77" fmla="*/ 143 h 174"/>
                <a:gd name="T78" fmla="*/ 26 w 174"/>
                <a:gd name="T79" fmla="*/ 88 h 174"/>
                <a:gd name="T80" fmla="*/ 85 w 174"/>
                <a:gd name="T81" fmla="*/ 27 h 174"/>
                <a:gd name="T82" fmla="*/ 89 w 174"/>
                <a:gd name="T83" fmla="*/ 27 h 174"/>
                <a:gd name="T84" fmla="*/ 148 w 174"/>
                <a:gd name="T85" fmla="*/ 88 h 174"/>
                <a:gd name="T86" fmla="*/ 157 w 174"/>
                <a:gd name="T87" fmla="*/ 143 h 174"/>
                <a:gd name="T88" fmla="*/ 159 w 174"/>
                <a:gd name="T89" fmla="*/ 148 h 174"/>
                <a:gd name="T90" fmla="*/ 154 w 174"/>
                <a:gd name="T91" fmla="*/ 14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4" h="174">
                  <a:moveTo>
                    <a:pt x="171" y="151"/>
                  </a:moveTo>
                  <a:cubicBezTo>
                    <a:pt x="171" y="150"/>
                    <a:pt x="171" y="150"/>
                    <a:pt x="171" y="150"/>
                  </a:cubicBezTo>
                  <a:cubicBezTo>
                    <a:pt x="170" y="148"/>
                    <a:pt x="170" y="148"/>
                    <a:pt x="170" y="148"/>
                  </a:cubicBezTo>
                  <a:cubicBezTo>
                    <a:pt x="163" y="135"/>
                    <a:pt x="161" y="131"/>
                    <a:pt x="157" y="87"/>
                  </a:cubicBezTo>
                  <a:cubicBezTo>
                    <a:pt x="154" y="48"/>
                    <a:pt x="129" y="20"/>
                    <a:pt x="94" y="17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2" y="2"/>
                    <a:pt x="90" y="0"/>
                    <a:pt x="87" y="0"/>
                  </a:cubicBezTo>
                  <a:cubicBezTo>
                    <a:pt x="84" y="0"/>
                    <a:pt x="82" y="2"/>
                    <a:pt x="82" y="5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45" y="20"/>
                    <a:pt x="20" y="48"/>
                    <a:pt x="17" y="87"/>
                  </a:cubicBezTo>
                  <a:cubicBezTo>
                    <a:pt x="13" y="131"/>
                    <a:pt x="11" y="135"/>
                    <a:pt x="4" y="148"/>
                  </a:cubicBezTo>
                  <a:cubicBezTo>
                    <a:pt x="3" y="150"/>
                    <a:pt x="3" y="150"/>
                    <a:pt x="3" y="150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1" y="152"/>
                    <a:pt x="0" y="154"/>
                    <a:pt x="1" y="156"/>
                  </a:cubicBezTo>
                  <a:cubicBezTo>
                    <a:pt x="1" y="158"/>
                    <a:pt x="4" y="160"/>
                    <a:pt x="6" y="159"/>
                  </a:cubicBezTo>
                  <a:cubicBezTo>
                    <a:pt x="25" y="155"/>
                    <a:pt x="45" y="153"/>
                    <a:pt x="64" y="152"/>
                  </a:cubicBezTo>
                  <a:cubicBezTo>
                    <a:pt x="67" y="152"/>
                    <a:pt x="67" y="152"/>
                    <a:pt x="67" y="152"/>
                  </a:cubicBezTo>
                  <a:cubicBezTo>
                    <a:pt x="67" y="154"/>
                    <a:pt x="67" y="154"/>
                    <a:pt x="67" y="154"/>
                  </a:cubicBezTo>
                  <a:cubicBezTo>
                    <a:pt x="68" y="165"/>
                    <a:pt x="76" y="174"/>
                    <a:pt x="87" y="174"/>
                  </a:cubicBezTo>
                  <a:cubicBezTo>
                    <a:pt x="98" y="174"/>
                    <a:pt x="107" y="165"/>
                    <a:pt x="107" y="154"/>
                  </a:cubicBezTo>
                  <a:cubicBezTo>
                    <a:pt x="107" y="152"/>
                    <a:pt x="107" y="152"/>
                    <a:pt x="107" y="152"/>
                  </a:cubicBezTo>
                  <a:cubicBezTo>
                    <a:pt x="110" y="152"/>
                    <a:pt x="110" y="152"/>
                    <a:pt x="110" y="152"/>
                  </a:cubicBezTo>
                  <a:cubicBezTo>
                    <a:pt x="130" y="153"/>
                    <a:pt x="149" y="155"/>
                    <a:pt x="168" y="159"/>
                  </a:cubicBezTo>
                  <a:cubicBezTo>
                    <a:pt x="170" y="160"/>
                    <a:pt x="173" y="158"/>
                    <a:pt x="173" y="156"/>
                  </a:cubicBezTo>
                  <a:cubicBezTo>
                    <a:pt x="174" y="154"/>
                    <a:pt x="173" y="152"/>
                    <a:pt x="171" y="151"/>
                  </a:cubicBezTo>
                  <a:close/>
                  <a:moveTo>
                    <a:pt x="97" y="154"/>
                  </a:moveTo>
                  <a:cubicBezTo>
                    <a:pt x="97" y="160"/>
                    <a:pt x="93" y="164"/>
                    <a:pt x="87" y="164"/>
                  </a:cubicBezTo>
                  <a:cubicBezTo>
                    <a:pt x="82" y="164"/>
                    <a:pt x="77" y="160"/>
                    <a:pt x="77" y="154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80" y="151"/>
                    <a:pt x="80" y="151"/>
                    <a:pt x="80" y="151"/>
                  </a:cubicBezTo>
                  <a:cubicBezTo>
                    <a:pt x="85" y="151"/>
                    <a:pt x="90" y="151"/>
                    <a:pt x="95" y="151"/>
                  </a:cubicBezTo>
                  <a:cubicBezTo>
                    <a:pt x="98" y="151"/>
                    <a:pt x="98" y="151"/>
                    <a:pt x="98" y="151"/>
                  </a:cubicBezTo>
                  <a:lnTo>
                    <a:pt x="97" y="154"/>
                  </a:lnTo>
                  <a:close/>
                  <a:moveTo>
                    <a:pt x="154" y="147"/>
                  </a:moveTo>
                  <a:cubicBezTo>
                    <a:pt x="110" y="140"/>
                    <a:pt x="65" y="140"/>
                    <a:pt x="21" y="147"/>
                  </a:cubicBezTo>
                  <a:cubicBezTo>
                    <a:pt x="15" y="148"/>
                    <a:pt x="15" y="148"/>
                    <a:pt x="15" y="148"/>
                  </a:cubicBezTo>
                  <a:cubicBezTo>
                    <a:pt x="17" y="143"/>
                    <a:pt x="17" y="143"/>
                    <a:pt x="17" y="143"/>
                  </a:cubicBezTo>
                  <a:cubicBezTo>
                    <a:pt x="22" y="133"/>
                    <a:pt x="24" y="121"/>
                    <a:pt x="26" y="88"/>
                  </a:cubicBezTo>
                  <a:cubicBezTo>
                    <a:pt x="29" y="51"/>
                    <a:pt x="53" y="27"/>
                    <a:pt x="85" y="27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121" y="27"/>
                    <a:pt x="145" y="51"/>
                    <a:pt x="148" y="88"/>
                  </a:cubicBezTo>
                  <a:cubicBezTo>
                    <a:pt x="150" y="121"/>
                    <a:pt x="152" y="133"/>
                    <a:pt x="157" y="143"/>
                  </a:cubicBezTo>
                  <a:cubicBezTo>
                    <a:pt x="159" y="148"/>
                    <a:pt x="159" y="148"/>
                    <a:pt x="159" y="148"/>
                  </a:cubicBezTo>
                  <a:lnTo>
                    <a:pt x="154" y="147"/>
                  </a:lnTo>
                  <a:close/>
                </a:path>
              </a:pathLst>
            </a:custGeom>
            <a:solidFill>
              <a:srgbClr val="24B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4800600" y="3103563"/>
              <a:ext cx="155575" cy="155575"/>
            </a:xfrm>
            <a:custGeom>
              <a:avLst/>
              <a:gdLst>
                <a:gd name="T0" fmla="*/ 39 w 41"/>
                <a:gd name="T1" fmla="*/ 2 h 41"/>
                <a:gd name="T2" fmla="*/ 30 w 41"/>
                <a:gd name="T3" fmla="*/ 2 h 41"/>
                <a:gd name="T4" fmla="*/ 2 w 41"/>
                <a:gd name="T5" fmla="*/ 30 h 41"/>
                <a:gd name="T6" fmla="*/ 0 w 41"/>
                <a:gd name="T7" fmla="*/ 35 h 41"/>
                <a:gd name="T8" fmla="*/ 2 w 41"/>
                <a:gd name="T9" fmla="*/ 39 h 41"/>
                <a:gd name="T10" fmla="*/ 7 w 41"/>
                <a:gd name="T11" fmla="*/ 41 h 41"/>
                <a:gd name="T12" fmla="*/ 11 w 41"/>
                <a:gd name="T13" fmla="*/ 39 h 41"/>
                <a:gd name="T14" fmla="*/ 39 w 41"/>
                <a:gd name="T15" fmla="*/ 11 h 41"/>
                <a:gd name="T16" fmla="*/ 41 w 41"/>
                <a:gd name="T17" fmla="*/ 7 h 41"/>
                <a:gd name="T18" fmla="*/ 39 w 41"/>
                <a:gd name="T19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1">
                  <a:moveTo>
                    <a:pt x="39" y="2"/>
                  </a:moveTo>
                  <a:cubicBezTo>
                    <a:pt x="37" y="0"/>
                    <a:pt x="33" y="0"/>
                    <a:pt x="30" y="2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1"/>
                    <a:pt x="0" y="33"/>
                    <a:pt x="0" y="35"/>
                  </a:cubicBezTo>
                  <a:cubicBezTo>
                    <a:pt x="0" y="37"/>
                    <a:pt x="1" y="38"/>
                    <a:pt x="2" y="39"/>
                  </a:cubicBezTo>
                  <a:cubicBezTo>
                    <a:pt x="3" y="41"/>
                    <a:pt x="5" y="41"/>
                    <a:pt x="7" y="41"/>
                  </a:cubicBezTo>
                  <a:cubicBezTo>
                    <a:pt x="8" y="41"/>
                    <a:pt x="10" y="41"/>
                    <a:pt x="11" y="39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1" y="10"/>
                    <a:pt x="41" y="8"/>
                    <a:pt x="41" y="7"/>
                  </a:cubicBezTo>
                  <a:cubicBezTo>
                    <a:pt x="41" y="5"/>
                    <a:pt x="41" y="3"/>
                    <a:pt x="39" y="2"/>
                  </a:cubicBezTo>
                  <a:close/>
                </a:path>
              </a:pathLst>
            </a:custGeom>
            <a:solidFill>
              <a:srgbClr val="24B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4187825" y="3103563"/>
              <a:ext cx="160338" cy="155575"/>
            </a:xfrm>
            <a:custGeom>
              <a:avLst/>
              <a:gdLst>
                <a:gd name="T0" fmla="*/ 12 w 42"/>
                <a:gd name="T1" fmla="*/ 2 h 41"/>
                <a:gd name="T2" fmla="*/ 2 w 42"/>
                <a:gd name="T3" fmla="*/ 2 h 41"/>
                <a:gd name="T4" fmla="*/ 0 w 42"/>
                <a:gd name="T5" fmla="*/ 7 h 41"/>
                <a:gd name="T6" fmla="*/ 2 w 42"/>
                <a:gd name="T7" fmla="*/ 11 h 41"/>
                <a:gd name="T8" fmla="*/ 30 w 42"/>
                <a:gd name="T9" fmla="*/ 39 h 41"/>
                <a:gd name="T10" fmla="*/ 35 w 42"/>
                <a:gd name="T11" fmla="*/ 41 h 41"/>
                <a:gd name="T12" fmla="*/ 40 w 42"/>
                <a:gd name="T13" fmla="*/ 39 h 41"/>
                <a:gd name="T14" fmla="*/ 42 w 42"/>
                <a:gd name="T15" fmla="*/ 35 h 41"/>
                <a:gd name="T16" fmla="*/ 40 w 42"/>
                <a:gd name="T17" fmla="*/ 30 h 41"/>
                <a:gd name="T18" fmla="*/ 12 w 42"/>
                <a:gd name="T19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1">
                  <a:moveTo>
                    <a:pt x="12" y="2"/>
                  </a:moveTo>
                  <a:cubicBezTo>
                    <a:pt x="9" y="0"/>
                    <a:pt x="5" y="0"/>
                    <a:pt x="2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8"/>
                    <a:pt x="1" y="10"/>
                    <a:pt x="2" y="11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2" y="41"/>
                    <a:pt x="34" y="41"/>
                    <a:pt x="35" y="41"/>
                  </a:cubicBezTo>
                  <a:cubicBezTo>
                    <a:pt x="37" y="41"/>
                    <a:pt x="38" y="41"/>
                    <a:pt x="40" y="39"/>
                  </a:cubicBezTo>
                  <a:cubicBezTo>
                    <a:pt x="41" y="38"/>
                    <a:pt x="42" y="37"/>
                    <a:pt x="42" y="35"/>
                  </a:cubicBezTo>
                  <a:cubicBezTo>
                    <a:pt x="42" y="33"/>
                    <a:pt x="41" y="31"/>
                    <a:pt x="40" y="30"/>
                  </a:cubicBezTo>
                  <a:lnTo>
                    <a:pt x="12" y="2"/>
                  </a:lnTo>
                  <a:close/>
                </a:path>
              </a:pathLst>
            </a:custGeom>
            <a:solidFill>
              <a:srgbClr val="24B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4549775" y="2955925"/>
              <a:ext cx="49213" cy="201613"/>
            </a:xfrm>
            <a:custGeom>
              <a:avLst/>
              <a:gdLst>
                <a:gd name="T0" fmla="*/ 6 w 13"/>
                <a:gd name="T1" fmla="*/ 0 h 53"/>
                <a:gd name="T2" fmla="*/ 0 w 13"/>
                <a:gd name="T3" fmla="*/ 7 h 53"/>
                <a:gd name="T4" fmla="*/ 0 w 13"/>
                <a:gd name="T5" fmla="*/ 46 h 53"/>
                <a:gd name="T6" fmla="*/ 6 w 13"/>
                <a:gd name="T7" fmla="*/ 53 h 53"/>
                <a:gd name="T8" fmla="*/ 10 w 13"/>
                <a:gd name="T9" fmla="*/ 51 h 53"/>
                <a:gd name="T10" fmla="*/ 13 w 13"/>
                <a:gd name="T11" fmla="*/ 46 h 53"/>
                <a:gd name="T12" fmla="*/ 13 w 13"/>
                <a:gd name="T13" fmla="*/ 7 h 53"/>
                <a:gd name="T14" fmla="*/ 6 w 13"/>
                <a:gd name="T1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53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0"/>
                    <a:pt x="3" y="53"/>
                    <a:pt x="6" y="53"/>
                  </a:cubicBezTo>
                  <a:cubicBezTo>
                    <a:pt x="8" y="53"/>
                    <a:pt x="9" y="52"/>
                    <a:pt x="10" y="51"/>
                  </a:cubicBezTo>
                  <a:cubicBezTo>
                    <a:pt x="12" y="50"/>
                    <a:pt x="13" y="48"/>
                    <a:pt x="13" y="4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24B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26" name="Groupe 125"/>
          <p:cNvGrpSpPr/>
          <p:nvPr/>
        </p:nvGrpSpPr>
        <p:grpSpPr>
          <a:xfrm flipV="1">
            <a:off x="6021310" y="2293644"/>
            <a:ext cx="256107" cy="371634"/>
            <a:chOff x="4087813" y="2807872"/>
            <a:chExt cx="965200" cy="1400592"/>
          </a:xfrm>
        </p:grpSpPr>
        <p:sp>
          <p:nvSpPr>
            <p:cNvPr id="127" name="Freeform 31"/>
            <p:cNvSpPr>
              <a:spLocks/>
            </p:cNvSpPr>
            <p:nvPr/>
          </p:nvSpPr>
          <p:spPr bwMode="auto">
            <a:xfrm>
              <a:off x="4243386" y="2807872"/>
              <a:ext cx="654049" cy="982665"/>
            </a:xfrm>
            <a:custGeom>
              <a:avLst/>
              <a:gdLst>
                <a:gd name="T0" fmla="*/ 75 w 172"/>
                <a:gd name="T1" fmla="*/ 249 h 260"/>
                <a:gd name="T2" fmla="*/ 86 w 172"/>
                <a:gd name="T3" fmla="*/ 260 h 260"/>
                <a:gd name="T4" fmla="*/ 97 w 172"/>
                <a:gd name="T5" fmla="*/ 249 h 260"/>
                <a:gd name="T6" fmla="*/ 97 w 172"/>
                <a:gd name="T7" fmla="*/ 39 h 260"/>
                <a:gd name="T8" fmla="*/ 153 w 172"/>
                <a:gd name="T9" fmla="*/ 95 h 260"/>
                <a:gd name="T10" fmla="*/ 169 w 172"/>
                <a:gd name="T11" fmla="*/ 95 h 260"/>
                <a:gd name="T12" fmla="*/ 172 w 172"/>
                <a:gd name="T13" fmla="*/ 87 h 260"/>
                <a:gd name="T14" fmla="*/ 169 w 172"/>
                <a:gd name="T15" fmla="*/ 79 h 260"/>
                <a:gd name="T16" fmla="*/ 94 w 172"/>
                <a:gd name="T17" fmla="*/ 4 h 260"/>
                <a:gd name="T18" fmla="*/ 78 w 172"/>
                <a:gd name="T19" fmla="*/ 4 h 260"/>
                <a:gd name="T20" fmla="*/ 4 w 172"/>
                <a:gd name="T21" fmla="*/ 79 h 260"/>
                <a:gd name="T22" fmla="*/ 0 w 172"/>
                <a:gd name="T23" fmla="*/ 87 h 260"/>
                <a:gd name="T24" fmla="*/ 4 w 172"/>
                <a:gd name="T25" fmla="*/ 95 h 260"/>
                <a:gd name="T26" fmla="*/ 19 w 172"/>
                <a:gd name="T27" fmla="*/ 95 h 260"/>
                <a:gd name="T28" fmla="*/ 75 w 172"/>
                <a:gd name="T29" fmla="*/ 39 h 260"/>
                <a:gd name="T30" fmla="*/ 75 w 172"/>
                <a:gd name="T31" fmla="*/ 249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" h="260">
                  <a:moveTo>
                    <a:pt x="75" y="249"/>
                  </a:moveTo>
                  <a:cubicBezTo>
                    <a:pt x="75" y="255"/>
                    <a:pt x="80" y="260"/>
                    <a:pt x="86" y="260"/>
                  </a:cubicBezTo>
                  <a:cubicBezTo>
                    <a:pt x="92" y="260"/>
                    <a:pt x="97" y="255"/>
                    <a:pt x="97" y="249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153" y="95"/>
                    <a:pt x="153" y="95"/>
                    <a:pt x="153" y="95"/>
                  </a:cubicBezTo>
                  <a:cubicBezTo>
                    <a:pt x="157" y="99"/>
                    <a:pt x="165" y="99"/>
                    <a:pt x="169" y="95"/>
                  </a:cubicBezTo>
                  <a:cubicBezTo>
                    <a:pt x="171" y="93"/>
                    <a:pt x="172" y="90"/>
                    <a:pt x="172" y="87"/>
                  </a:cubicBezTo>
                  <a:cubicBezTo>
                    <a:pt x="172" y="84"/>
                    <a:pt x="171" y="81"/>
                    <a:pt x="169" y="79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0" y="0"/>
                    <a:pt x="83" y="0"/>
                    <a:pt x="78" y="4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1" y="81"/>
                    <a:pt x="0" y="84"/>
                    <a:pt x="0" y="87"/>
                  </a:cubicBezTo>
                  <a:cubicBezTo>
                    <a:pt x="0" y="90"/>
                    <a:pt x="1" y="93"/>
                    <a:pt x="4" y="95"/>
                  </a:cubicBezTo>
                  <a:cubicBezTo>
                    <a:pt x="8" y="99"/>
                    <a:pt x="15" y="99"/>
                    <a:pt x="19" y="95"/>
                  </a:cubicBezTo>
                  <a:cubicBezTo>
                    <a:pt x="75" y="39"/>
                    <a:pt x="75" y="39"/>
                    <a:pt x="75" y="39"/>
                  </a:cubicBezTo>
                  <a:lnTo>
                    <a:pt x="75" y="249"/>
                  </a:lnTo>
                  <a:close/>
                </a:path>
              </a:pathLst>
            </a:custGeom>
            <a:solidFill>
              <a:srgbClr val="80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5" name="Freeform 32"/>
            <p:cNvSpPr>
              <a:spLocks/>
            </p:cNvSpPr>
            <p:nvPr/>
          </p:nvSpPr>
          <p:spPr bwMode="auto">
            <a:xfrm>
              <a:off x="4087813" y="3248026"/>
              <a:ext cx="965200" cy="960438"/>
            </a:xfrm>
            <a:custGeom>
              <a:avLst/>
              <a:gdLst>
                <a:gd name="T0" fmla="*/ 0 w 254"/>
                <a:gd name="T1" fmla="*/ 12 h 254"/>
                <a:gd name="T2" fmla="*/ 0 w 254"/>
                <a:gd name="T3" fmla="*/ 243 h 254"/>
                <a:gd name="T4" fmla="*/ 12 w 254"/>
                <a:gd name="T5" fmla="*/ 254 h 254"/>
                <a:gd name="T6" fmla="*/ 243 w 254"/>
                <a:gd name="T7" fmla="*/ 254 h 254"/>
                <a:gd name="T8" fmla="*/ 254 w 254"/>
                <a:gd name="T9" fmla="*/ 243 h 254"/>
                <a:gd name="T10" fmla="*/ 254 w 254"/>
                <a:gd name="T11" fmla="*/ 12 h 254"/>
                <a:gd name="T12" fmla="*/ 243 w 254"/>
                <a:gd name="T13" fmla="*/ 0 h 254"/>
                <a:gd name="T14" fmla="*/ 189 w 254"/>
                <a:gd name="T15" fmla="*/ 0 h 254"/>
                <a:gd name="T16" fmla="*/ 178 w 254"/>
                <a:gd name="T17" fmla="*/ 12 h 254"/>
                <a:gd name="T18" fmla="*/ 189 w 254"/>
                <a:gd name="T19" fmla="*/ 23 h 254"/>
                <a:gd name="T20" fmla="*/ 232 w 254"/>
                <a:gd name="T21" fmla="*/ 23 h 254"/>
                <a:gd name="T22" fmla="*/ 232 w 254"/>
                <a:gd name="T23" fmla="*/ 232 h 254"/>
                <a:gd name="T24" fmla="*/ 23 w 254"/>
                <a:gd name="T25" fmla="*/ 232 h 254"/>
                <a:gd name="T26" fmla="*/ 23 w 254"/>
                <a:gd name="T27" fmla="*/ 23 h 254"/>
                <a:gd name="T28" fmla="*/ 66 w 254"/>
                <a:gd name="T29" fmla="*/ 23 h 254"/>
                <a:gd name="T30" fmla="*/ 77 w 254"/>
                <a:gd name="T31" fmla="*/ 12 h 254"/>
                <a:gd name="T32" fmla="*/ 66 w 254"/>
                <a:gd name="T33" fmla="*/ 0 h 254"/>
                <a:gd name="T34" fmla="*/ 12 w 254"/>
                <a:gd name="T35" fmla="*/ 0 h 254"/>
                <a:gd name="T36" fmla="*/ 0 w 254"/>
                <a:gd name="T37" fmla="*/ 1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254">
                  <a:moveTo>
                    <a:pt x="0" y="12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249"/>
                    <a:pt x="5" y="254"/>
                    <a:pt x="12" y="254"/>
                  </a:cubicBezTo>
                  <a:cubicBezTo>
                    <a:pt x="243" y="254"/>
                    <a:pt x="243" y="254"/>
                    <a:pt x="243" y="254"/>
                  </a:cubicBezTo>
                  <a:cubicBezTo>
                    <a:pt x="249" y="254"/>
                    <a:pt x="254" y="249"/>
                    <a:pt x="254" y="243"/>
                  </a:cubicBezTo>
                  <a:cubicBezTo>
                    <a:pt x="254" y="12"/>
                    <a:pt x="254" y="12"/>
                    <a:pt x="254" y="12"/>
                  </a:cubicBezTo>
                  <a:cubicBezTo>
                    <a:pt x="254" y="5"/>
                    <a:pt x="249" y="0"/>
                    <a:pt x="243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3" y="0"/>
                    <a:pt x="178" y="5"/>
                    <a:pt x="178" y="12"/>
                  </a:cubicBezTo>
                  <a:cubicBezTo>
                    <a:pt x="178" y="18"/>
                    <a:pt x="183" y="23"/>
                    <a:pt x="189" y="23"/>
                  </a:cubicBezTo>
                  <a:cubicBezTo>
                    <a:pt x="232" y="23"/>
                    <a:pt x="232" y="23"/>
                    <a:pt x="232" y="23"/>
                  </a:cubicBezTo>
                  <a:cubicBezTo>
                    <a:pt x="232" y="232"/>
                    <a:pt x="232" y="232"/>
                    <a:pt x="232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72" y="23"/>
                    <a:pt x="77" y="18"/>
                    <a:pt x="77" y="12"/>
                  </a:cubicBezTo>
                  <a:cubicBezTo>
                    <a:pt x="77" y="5"/>
                    <a:pt x="72" y="0"/>
                    <a:pt x="6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solidFill>
              <a:srgbClr val="80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6" name="Groupe 155"/>
          <p:cNvGrpSpPr/>
          <p:nvPr/>
        </p:nvGrpSpPr>
        <p:grpSpPr>
          <a:xfrm>
            <a:off x="7468545" y="2302806"/>
            <a:ext cx="353310" cy="353310"/>
            <a:chOff x="3263900" y="2120900"/>
            <a:chExt cx="2619375" cy="2619375"/>
          </a:xfrm>
        </p:grpSpPr>
        <p:sp>
          <p:nvSpPr>
            <p:cNvPr id="157" name="Freeform 36"/>
            <p:cNvSpPr>
              <a:spLocks/>
            </p:cNvSpPr>
            <p:nvPr/>
          </p:nvSpPr>
          <p:spPr bwMode="auto">
            <a:xfrm>
              <a:off x="3263900" y="2120900"/>
              <a:ext cx="2619375" cy="2619375"/>
            </a:xfrm>
            <a:custGeom>
              <a:avLst/>
              <a:gdLst>
                <a:gd name="T0" fmla="*/ 19 w 695"/>
                <a:gd name="T1" fmla="*/ 695 h 695"/>
                <a:gd name="T2" fmla="*/ 676 w 695"/>
                <a:gd name="T3" fmla="*/ 695 h 695"/>
                <a:gd name="T4" fmla="*/ 695 w 695"/>
                <a:gd name="T5" fmla="*/ 677 h 695"/>
                <a:gd name="T6" fmla="*/ 676 w 695"/>
                <a:gd name="T7" fmla="*/ 658 h 695"/>
                <a:gd name="T8" fmla="*/ 37 w 695"/>
                <a:gd name="T9" fmla="*/ 658 h 695"/>
                <a:gd name="T10" fmla="*/ 37 w 695"/>
                <a:gd name="T11" fmla="*/ 19 h 695"/>
                <a:gd name="T12" fmla="*/ 19 w 695"/>
                <a:gd name="T13" fmla="*/ 0 h 695"/>
                <a:gd name="T14" fmla="*/ 0 w 695"/>
                <a:gd name="T15" fmla="*/ 19 h 695"/>
                <a:gd name="T16" fmla="*/ 0 w 695"/>
                <a:gd name="T17" fmla="*/ 677 h 695"/>
                <a:gd name="T18" fmla="*/ 19 w 695"/>
                <a:gd name="T19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5" h="695">
                  <a:moveTo>
                    <a:pt x="19" y="695"/>
                  </a:moveTo>
                  <a:cubicBezTo>
                    <a:pt x="676" y="695"/>
                    <a:pt x="676" y="695"/>
                    <a:pt x="676" y="695"/>
                  </a:cubicBezTo>
                  <a:cubicBezTo>
                    <a:pt x="687" y="695"/>
                    <a:pt x="695" y="687"/>
                    <a:pt x="695" y="677"/>
                  </a:cubicBezTo>
                  <a:cubicBezTo>
                    <a:pt x="695" y="666"/>
                    <a:pt x="687" y="658"/>
                    <a:pt x="676" y="658"/>
                  </a:cubicBezTo>
                  <a:cubicBezTo>
                    <a:pt x="37" y="658"/>
                    <a:pt x="37" y="658"/>
                    <a:pt x="37" y="658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8"/>
                    <a:pt x="29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687"/>
                    <a:pt x="8" y="695"/>
                    <a:pt x="19" y="69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8" name="Freeform 37"/>
            <p:cNvSpPr>
              <a:spLocks noEditPoints="1"/>
            </p:cNvSpPr>
            <p:nvPr/>
          </p:nvSpPr>
          <p:spPr bwMode="auto">
            <a:xfrm>
              <a:off x="3675063" y="2474913"/>
              <a:ext cx="2128838" cy="1787525"/>
            </a:xfrm>
            <a:custGeom>
              <a:avLst/>
              <a:gdLst>
                <a:gd name="T0" fmla="*/ 387 w 565"/>
                <a:gd name="T1" fmla="*/ 315 h 474"/>
                <a:gd name="T2" fmla="*/ 476 w 565"/>
                <a:gd name="T3" fmla="*/ 404 h 474"/>
                <a:gd name="T4" fmla="*/ 565 w 565"/>
                <a:gd name="T5" fmla="*/ 315 h 474"/>
                <a:gd name="T6" fmla="*/ 476 w 565"/>
                <a:gd name="T7" fmla="*/ 226 h 474"/>
                <a:gd name="T8" fmla="*/ 440 w 565"/>
                <a:gd name="T9" fmla="*/ 233 h 474"/>
                <a:gd name="T10" fmla="*/ 434 w 565"/>
                <a:gd name="T11" fmla="*/ 236 h 474"/>
                <a:gd name="T12" fmla="*/ 325 w 565"/>
                <a:gd name="T13" fmla="*/ 136 h 474"/>
                <a:gd name="T14" fmla="*/ 329 w 565"/>
                <a:gd name="T15" fmla="*/ 129 h 474"/>
                <a:gd name="T16" fmla="*/ 339 w 565"/>
                <a:gd name="T17" fmla="*/ 89 h 474"/>
                <a:gd name="T18" fmla="*/ 250 w 565"/>
                <a:gd name="T19" fmla="*/ 0 h 474"/>
                <a:gd name="T20" fmla="*/ 161 w 565"/>
                <a:gd name="T21" fmla="*/ 89 h 474"/>
                <a:gd name="T22" fmla="*/ 186 w 565"/>
                <a:gd name="T23" fmla="*/ 150 h 474"/>
                <a:gd name="T24" fmla="*/ 192 w 565"/>
                <a:gd name="T25" fmla="*/ 157 h 474"/>
                <a:gd name="T26" fmla="*/ 112 w 565"/>
                <a:gd name="T27" fmla="*/ 299 h 474"/>
                <a:gd name="T28" fmla="*/ 104 w 565"/>
                <a:gd name="T29" fmla="*/ 297 h 474"/>
                <a:gd name="T30" fmla="*/ 90 w 565"/>
                <a:gd name="T31" fmla="*/ 296 h 474"/>
                <a:gd name="T32" fmla="*/ 0 w 565"/>
                <a:gd name="T33" fmla="*/ 385 h 474"/>
                <a:gd name="T34" fmla="*/ 90 w 565"/>
                <a:gd name="T35" fmla="*/ 474 h 474"/>
                <a:gd name="T36" fmla="*/ 179 w 565"/>
                <a:gd name="T37" fmla="*/ 385 h 474"/>
                <a:gd name="T38" fmla="*/ 152 w 565"/>
                <a:gd name="T39" fmla="*/ 322 h 474"/>
                <a:gd name="T40" fmla="*/ 146 w 565"/>
                <a:gd name="T41" fmla="*/ 316 h 474"/>
                <a:gd name="T42" fmla="*/ 225 w 565"/>
                <a:gd name="T43" fmla="*/ 175 h 474"/>
                <a:gd name="T44" fmla="*/ 233 w 565"/>
                <a:gd name="T45" fmla="*/ 176 h 474"/>
                <a:gd name="T46" fmla="*/ 292 w 565"/>
                <a:gd name="T47" fmla="*/ 167 h 474"/>
                <a:gd name="T48" fmla="*/ 299 w 565"/>
                <a:gd name="T49" fmla="*/ 163 h 474"/>
                <a:gd name="T50" fmla="*/ 405 w 565"/>
                <a:gd name="T51" fmla="*/ 261 h 474"/>
                <a:gd name="T52" fmla="*/ 400 w 565"/>
                <a:gd name="T53" fmla="*/ 269 h 474"/>
                <a:gd name="T54" fmla="*/ 387 w 565"/>
                <a:gd name="T55" fmla="*/ 315 h 474"/>
                <a:gd name="T56" fmla="*/ 476 w 565"/>
                <a:gd name="T57" fmla="*/ 263 h 474"/>
                <a:gd name="T58" fmla="*/ 528 w 565"/>
                <a:gd name="T59" fmla="*/ 315 h 474"/>
                <a:gd name="T60" fmla="*/ 476 w 565"/>
                <a:gd name="T61" fmla="*/ 366 h 474"/>
                <a:gd name="T62" fmla="*/ 425 w 565"/>
                <a:gd name="T63" fmla="*/ 315 h 474"/>
                <a:gd name="T64" fmla="*/ 476 w 565"/>
                <a:gd name="T65" fmla="*/ 263 h 474"/>
                <a:gd name="T66" fmla="*/ 90 w 565"/>
                <a:gd name="T67" fmla="*/ 437 h 474"/>
                <a:gd name="T68" fmla="*/ 38 w 565"/>
                <a:gd name="T69" fmla="*/ 385 h 474"/>
                <a:gd name="T70" fmla="*/ 90 w 565"/>
                <a:gd name="T71" fmla="*/ 334 h 474"/>
                <a:gd name="T72" fmla="*/ 141 w 565"/>
                <a:gd name="T73" fmla="*/ 385 h 474"/>
                <a:gd name="T74" fmla="*/ 90 w 565"/>
                <a:gd name="T75" fmla="*/ 437 h 474"/>
                <a:gd name="T76" fmla="*/ 250 w 565"/>
                <a:gd name="T77" fmla="*/ 140 h 474"/>
                <a:gd name="T78" fmla="*/ 199 w 565"/>
                <a:gd name="T79" fmla="*/ 89 h 474"/>
                <a:gd name="T80" fmla="*/ 250 w 565"/>
                <a:gd name="T81" fmla="*/ 37 h 474"/>
                <a:gd name="T82" fmla="*/ 302 w 565"/>
                <a:gd name="T83" fmla="*/ 89 h 474"/>
                <a:gd name="T84" fmla="*/ 250 w 565"/>
                <a:gd name="T85" fmla="*/ 14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5" h="474">
                  <a:moveTo>
                    <a:pt x="387" y="315"/>
                  </a:moveTo>
                  <a:cubicBezTo>
                    <a:pt x="387" y="364"/>
                    <a:pt x="427" y="404"/>
                    <a:pt x="476" y="404"/>
                  </a:cubicBezTo>
                  <a:cubicBezTo>
                    <a:pt x="525" y="404"/>
                    <a:pt x="565" y="364"/>
                    <a:pt x="565" y="315"/>
                  </a:cubicBezTo>
                  <a:cubicBezTo>
                    <a:pt x="565" y="266"/>
                    <a:pt x="525" y="226"/>
                    <a:pt x="476" y="226"/>
                  </a:cubicBezTo>
                  <a:cubicBezTo>
                    <a:pt x="464" y="226"/>
                    <a:pt x="452" y="228"/>
                    <a:pt x="440" y="233"/>
                  </a:cubicBezTo>
                  <a:cubicBezTo>
                    <a:pt x="434" y="236"/>
                    <a:pt x="434" y="236"/>
                    <a:pt x="434" y="236"/>
                  </a:cubicBezTo>
                  <a:cubicBezTo>
                    <a:pt x="325" y="136"/>
                    <a:pt x="325" y="136"/>
                    <a:pt x="325" y="136"/>
                  </a:cubicBezTo>
                  <a:cubicBezTo>
                    <a:pt x="329" y="129"/>
                    <a:pt x="329" y="129"/>
                    <a:pt x="329" y="129"/>
                  </a:cubicBezTo>
                  <a:cubicBezTo>
                    <a:pt x="336" y="116"/>
                    <a:pt x="339" y="102"/>
                    <a:pt x="339" y="89"/>
                  </a:cubicBezTo>
                  <a:cubicBezTo>
                    <a:pt x="339" y="40"/>
                    <a:pt x="299" y="0"/>
                    <a:pt x="250" y="0"/>
                  </a:cubicBezTo>
                  <a:cubicBezTo>
                    <a:pt x="201" y="0"/>
                    <a:pt x="161" y="40"/>
                    <a:pt x="161" y="89"/>
                  </a:cubicBezTo>
                  <a:cubicBezTo>
                    <a:pt x="161" y="112"/>
                    <a:pt x="170" y="134"/>
                    <a:pt x="186" y="150"/>
                  </a:cubicBezTo>
                  <a:cubicBezTo>
                    <a:pt x="192" y="157"/>
                    <a:pt x="192" y="157"/>
                    <a:pt x="192" y="157"/>
                  </a:cubicBezTo>
                  <a:cubicBezTo>
                    <a:pt x="112" y="299"/>
                    <a:pt x="112" y="299"/>
                    <a:pt x="112" y="299"/>
                  </a:cubicBezTo>
                  <a:cubicBezTo>
                    <a:pt x="104" y="297"/>
                    <a:pt x="104" y="297"/>
                    <a:pt x="104" y="297"/>
                  </a:cubicBezTo>
                  <a:cubicBezTo>
                    <a:pt x="100" y="297"/>
                    <a:pt x="95" y="296"/>
                    <a:pt x="90" y="296"/>
                  </a:cubicBezTo>
                  <a:cubicBezTo>
                    <a:pt x="40" y="296"/>
                    <a:pt x="0" y="336"/>
                    <a:pt x="0" y="385"/>
                  </a:cubicBezTo>
                  <a:cubicBezTo>
                    <a:pt x="0" y="434"/>
                    <a:pt x="40" y="474"/>
                    <a:pt x="90" y="474"/>
                  </a:cubicBezTo>
                  <a:cubicBezTo>
                    <a:pt x="139" y="474"/>
                    <a:pt x="179" y="434"/>
                    <a:pt x="179" y="385"/>
                  </a:cubicBezTo>
                  <a:cubicBezTo>
                    <a:pt x="179" y="361"/>
                    <a:pt x="169" y="339"/>
                    <a:pt x="152" y="322"/>
                  </a:cubicBezTo>
                  <a:cubicBezTo>
                    <a:pt x="146" y="316"/>
                    <a:pt x="146" y="316"/>
                    <a:pt x="146" y="316"/>
                  </a:cubicBezTo>
                  <a:cubicBezTo>
                    <a:pt x="225" y="175"/>
                    <a:pt x="225" y="175"/>
                    <a:pt x="225" y="175"/>
                  </a:cubicBezTo>
                  <a:cubicBezTo>
                    <a:pt x="233" y="176"/>
                    <a:pt x="233" y="176"/>
                    <a:pt x="233" y="176"/>
                  </a:cubicBezTo>
                  <a:cubicBezTo>
                    <a:pt x="252" y="180"/>
                    <a:pt x="273" y="177"/>
                    <a:pt x="292" y="167"/>
                  </a:cubicBezTo>
                  <a:cubicBezTo>
                    <a:pt x="299" y="163"/>
                    <a:pt x="299" y="163"/>
                    <a:pt x="299" y="163"/>
                  </a:cubicBezTo>
                  <a:cubicBezTo>
                    <a:pt x="405" y="261"/>
                    <a:pt x="405" y="261"/>
                    <a:pt x="405" y="261"/>
                  </a:cubicBezTo>
                  <a:cubicBezTo>
                    <a:pt x="400" y="269"/>
                    <a:pt x="400" y="269"/>
                    <a:pt x="400" y="269"/>
                  </a:cubicBezTo>
                  <a:cubicBezTo>
                    <a:pt x="391" y="283"/>
                    <a:pt x="387" y="299"/>
                    <a:pt x="387" y="315"/>
                  </a:cubicBezTo>
                  <a:close/>
                  <a:moveTo>
                    <a:pt x="476" y="263"/>
                  </a:moveTo>
                  <a:cubicBezTo>
                    <a:pt x="505" y="263"/>
                    <a:pt x="528" y="286"/>
                    <a:pt x="528" y="315"/>
                  </a:cubicBezTo>
                  <a:cubicBezTo>
                    <a:pt x="528" y="343"/>
                    <a:pt x="505" y="366"/>
                    <a:pt x="476" y="366"/>
                  </a:cubicBezTo>
                  <a:cubicBezTo>
                    <a:pt x="448" y="366"/>
                    <a:pt x="425" y="343"/>
                    <a:pt x="425" y="315"/>
                  </a:cubicBezTo>
                  <a:cubicBezTo>
                    <a:pt x="425" y="286"/>
                    <a:pt x="448" y="263"/>
                    <a:pt x="476" y="263"/>
                  </a:cubicBezTo>
                  <a:close/>
                  <a:moveTo>
                    <a:pt x="90" y="437"/>
                  </a:moveTo>
                  <a:cubicBezTo>
                    <a:pt x="61" y="437"/>
                    <a:pt x="38" y="413"/>
                    <a:pt x="38" y="385"/>
                  </a:cubicBezTo>
                  <a:cubicBezTo>
                    <a:pt x="38" y="357"/>
                    <a:pt x="61" y="334"/>
                    <a:pt x="90" y="334"/>
                  </a:cubicBezTo>
                  <a:cubicBezTo>
                    <a:pt x="118" y="334"/>
                    <a:pt x="141" y="357"/>
                    <a:pt x="141" y="385"/>
                  </a:cubicBezTo>
                  <a:cubicBezTo>
                    <a:pt x="141" y="413"/>
                    <a:pt x="118" y="437"/>
                    <a:pt x="90" y="437"/>
                  </a:cubicBezTo>
                  <a:close/>
                  <a:moveTo>
                    <a:pt x="250" y="140"/>
                  </a:moveTo>
                  <a:cubicBezTo>
                    <a:pt x="222" y="140"/>
                    <a:pt x="199" y="117"/>
                    <a:pt x="199" y="89"/>
                  </a:cubicBezTo>
                  <a:cubicBezTo>
                    <a:pt x="199" y="60"/>
                    <a:pt x="222" y="37"/>
                    <a:pt x="250" y="37"/>
                  </a:cubicBezTo>
                  <a:cubicBezTo>
                    <a:pt x="279" y="37"/>
                    <a:pt x="302" y="60"/>
                    <a:pt x="302" y="89"/>
                  </a:cubicBezTo>
                  <a:cubicBezTo>
                    <a:pt x="302" y="117"/>
                    <a:pt x="279" y="140"/>
                    <a:pt x="250" y="14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159" name="Straight Connector 153"/>
          <p:cNvCxnSpPr/>
          <p:nvPr/>
        </p:nvCxnSpPr>
        <p:spPr>
          <a:xfrm flipV="1">
            <a:off x="820211" y="3277011"/>
            <a:ext cx="0" cy="432376"/>
          </a:xfrm>
          <a:prstGeom prst="line">
            <a:avLst/>
          </a:prstGeom>
          <a:ln cap="rnd">
            <a:solidFill>
              <a:schemeClr val="accent1"/>
            </a:solidFill>
            <a:round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ZoneTexte 161"/>
          <p:cNvSpPr txBox="1"/>
          <p:nvPr/>
        </p:nvSpPr>
        <p:spPr>
          <a:xfrm>
            <a:off x="5386296" y="3864687"/>
            <a:ext cx="1260000" cy="136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fr-FR" sz="1200" dirty="0">
                <a:solidFill>
                  <a:schemeClr val="accent5"/>
                </a:solidFill>
              </a:rPr>
              <a:t>Génération de campagnes </a:t>
            </a:r>
            <a:r>
              <a:rPr lang="fr-FR" sz="1200" dirty="0" err="1">
                <a:solidFill>
                  <a:schemeClr val="accent5"/>
                </a:solidFill>
              </a:rPr>
              <a:t>Adwords</a:t>
            </a:r>
            <a:r>
              <a:rPr lang="fr-FR" sz="1200" dirty="0">
                <a:solidFill>
                  <a:schemeClr val="accent5"/>
                </a:solidFill>
              </a:rPr>
              <a:t>, Google </a:t>
            </a:r>
            <a:r>
              <a:rPr lang="fr-FR" sz="1200" dirty="0" err="1">
                <a:solidFill>
                  <a:schemeClr val="accent5"/>
                </a:solidFill>
              </a:rPr>
              <a:t>Hotel</a:t>
            </a:r>
            <a:r>
              <a:rPr lang="fr-FR" sz="1200" dirty="0">
                <a:solidFill>
                  <a:schemeClr val="accent5"/>
                </a:solidFill>
              </a:rPr>
              <a:t> </a:t>
            </a:r>
            <a:r>
              <a:rPr lang="fr-FR" sz="1200" dirty="0" err="1">
                <a:solidFill>
                  <a:schemeClr val="accent5"/>
                </a:solidFill>
              </a:rPr>
              <a:t>Adsofficielles</a:t>
            </a:r>
            <a:r>
              <a:rPr lang="fr-FR" sz="1200" dirty="0">
                <a:solidFill>
                  <a:schemeClr val="accent5"/>
                </a:solidFill>
              </a:rPr>
              <a:t> et optimisées visant à récupérer le trafic et réservation directes</a:t>
            </a:r>
          </a:p>
        </p:txBody>
      </p:sp>
      <p:sp>
        <p:nvSpPr>
          <p:cNvPr id="163" name="ZoneTexte 162"/>
          <p:cNvSpPr txBox="1"/>
          <p:nvPr/>
        </p:nvSpPr>
        <p:spPr>
          <a:xfrm>
            <a:off x="7015200" y="3864687"/>
            <a:ext cx="1260000" cy="136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fr-FR" sz="1200" dirty="0">
                <a:solidFill>
                  <a:schemeClr val="accent6"/>
                </a:solidFill>
              </a:rPr>
              <a:t>Contrôle des prix</a:t>
            </a:r>
          </a:p>
          <a:p>
            <a:pPr>
              <a:lnSpc>
                <a:spcPct val="110000"/>
              </a:lnSpc>
            </a:pPr>
            <a:endParaRPr lang="fr-FR" sz="1200" dirty="0">
              <a:solidFill>
                <a:schemeClr val="accent6"/>
              </a:solidFill>
            </a:endParaRPr>
          </a:p>
          <a:p>
            <a:pPr>
              <a:lnSpc>
                <a:spcPct val="110000"/>
              </a:lnSpc>
            </a:pPr>
            <a:r>
              <a:rPr lang="fr-FR" sz="1200" dirty="0">
                <a:solidFill>
                  <a:schemeClr val="accent6"/>
                </a:solidFill>
              </a:rPr>
              <a:t>Contrôle du </a:t>
            </a:r>
            <a:r>
              <a:rPr lang="fr-FR" sz="1200" dirty="0" err="1">
                <a:solidFill>
                  <a:schemeClr val="accent6"/>
                </a:solidFill>
              </a:rPr>
              <a:t>BrandJacking</a:t>
            </a:r>
            <a:endParaRPr lang="fr-FR" sz="1200" dirty="0">
              <a:solidFill>
                <a:schemeClr val="accent6"/>
              </a:solidFill>
            </a:endParaRPr>
          </a:p>
        </p:txBody>
      </p:sp>
      <p:sp>
        <p:nvSpPr>
          <p:cNvPr id="164" name="ZoneTexte 163"/>
          <p:cNvSpPr txBox="1"/>
          <p:nvPr/>
        </p:nvSpPr>
        <p:spPr>
          <a:xfrm>
            <a:off x="3838391" y="3864687"/>
            <a:ext cx="1260000" cy="136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fr-FR" sz="1200" dirty="0">
                <a:solidFill>
                  <a:schemeClr val="accent4"/>
                </a:solidFill>
              </a:rPr>
              <a:t>Signalement auprès des Moteurs et Comparateurs et cessation des campagnes frauduleuses</a:t>
            </a:r>
          </a:p>
        </p:txBody>
      </p:sp>
      <p:cxnSp>
        <p:nvCxnSpPr>
          <p:cNvPr id="165" name="Straight Connector 153"/>
          <p:cNvCxnSpPr/>
          <p:nvPr/>
        </p:nvCxnSpPr>
        <p:spPr>
          <a:xfrm flipV="1">
            <a:off x="2382311" y="3277011"/>
            <a:ext cx="0" cy="432376"/>
          </a:xfrm>
          <a:prstGeom prst="line">
            <a:avLst/>
          </a:prstGeom>
          <a:ln cap="rnd">
            <a:solidFill>
              <a:schemeClr val="accent2"/>
            </a:solidFill>
            <a:round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53"/>
          <p:cNvCxnSpPr/>
          <p:nvPr/>
        </p:nvCxnSpPr>
        <p:spPr>
          <a:xfrm flipV="1">
            <a:off x="4001561" y="3277011"/>
            <a:ext cx="0" cy="432376"/>
          </a:xfrm>
          <a:prstGeom prst="line">
            <a:avLst/>
          </a:prstGeom>
          <a:ln cap="rnd">
            <a:solidFill>
              <a:schemeClr val="accent4"/>
            </a:solidFill>
            <a:round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53"/>
          <p:cNvCxnSpPr/>
          <p:nvPr/>
        </p:nvCxnSpPr>
        <p:spPr>
          <a:xfrm flipV="1">
            <a:off x="5595411" y="3277011"/>
            <a:ext cx="0" cy="432376"/>
          </a:xfrm>
          <a:prstGeom prst="line">
            <a:avLst/>
          </a:prstGeom>
          <a:ln cap="rnd">
            <a:solidFill>
              <a:schemeClr val="accent5"/>
            </a:solidFill>
            <a:round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53"/>
          <p:cNvCxnSpPr/>
          <p:nvPr/>
        </p:nvCxnSpPr>
        <p:spPr>
          <a:xfrm flipV="1">
            <a:off x="7125761" y="3277011"/>
            <a:ext cx="0" cy="432376"/>
          </a:xfrm>
          <a:prstGeom prst="line">
            <a:avLst/>
          </a:prstGeom>
          <a:ln cap="rnd">
            <a:solidFill>
              <a:schemeClr val="accent6"/>
            </a:solidFill>
            <a:round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A44D6EDB-68F2-F544-B204-1932A584D351}"/>
              </a:ext>
            </a:extLst>
          </p:cNvPr>
          <p:cNvSpPr txBox="1"/>
          <p:nvPr/>
        </p:nvSpPr>
        <p:spPr>
          <a:xfrm>
            <a:off x="742581" y="3864687"/>
            <a:ext cx="1260000" cy="136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fr-FR" sz="1200" dirty="0">
                <a:solidFill>
                  <a:schemeClr val="accent1"/>
                </a:solidFill>
              </a:rPr>
              <a:t>Détection de l’utilisation non sollicitée de la marque d’hôtel dans des campagnes Webmarketing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7191A178-A8DA-D84F-ACBC-2E80EC2C5E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42363" y="1973784"/>
            <a:ext cx="8577942" cy="3760388"/>
          </a:xfrm>
          <a:prstGeom prst="rect">
            <a:avLst/>
          </a:prstGeom>
          <a:effectLst>
            <a:outerShdw blurRad="50800" dist="254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ZoneTexte 49">
            <a:extLst>
              <a:ext uri="{FF2B5EF4-FFF2-40B4-BE49-F238E27FC236}">
                <a16:creationId xmlns:a16="http://schemas.microsoft.com/office/drawing/2014/main" id="{2FD9BB8E-6AD0-4C4A-BB08-5E58995CDE88}"/>
              </a:ext>
            </a:extLst>
          </p:cNvPr>
          <p:cNvSpPr txBox="1"/>
          <p:nvPr/>
        </p:nvSpPr>
        <p:spPr>
          <a:xfrm>
            <a:off x="859056" y="1716412"/>
            <a:ext cx="7082132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2000" dirty="0"/>
              <a:t>Toujours avoir un </a:t>
            </a:r>
            <a:r>
              <a:rPr lang="fr-FR" sz="2000" b="1" dirty="0"/>
              <a:t>prix égal ou moins cher </a:t>
            </a:r>
            <a:r>
              <a:rPr lang="fr-FR" sz="2000" dirty="0"/>
              <a:t>que soi-même sur les Otas</a:t>
            </a:r>
          </a:p>
          <a:p>
            <a:r>
              <a:rPr lang="fr-FR" sz="2000" dirty="0"/>
              <a:t>Connaitre les </a:t>
            </a:r>
            <a:r>
              <a:rPr lang="fr-FR" sz="2000" b="1" dirty="0"/>
              <a:t>dates les plus demandées </a:t>
            </a:r>
            <a:r>
              <a:rPr lang="fr-FR" sz="2000" dirty="0"/>
              <a:t>pour libérer du stock </a:t>
            </a:r>
          </a:p>
        </p:txBody>
      </p:sp>
    </p:spTree>
    <p:extLst>
      <p:ext uri="{BB962C8B-B14F-4D97-AF65-F5344CB8AC3E}">
        <p14:creationId xmlns:p14="http://schemas.microsoft.com/office/powerpoint/2010/main" val="271535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33" descr="Capture d’écran 2017-02-02 à 16.10.5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7"/>
          <a:stretch/>
        </p:blipFill>
        <p:spPr>
          <a:xfrm>
            <a:off x="2435158" y="4275771"/>
            <a:ext cx="5938630" cy="196206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35" name="Rectangle 134"/>
          <p:cNvSpPr/>
          <p:nvPr/>
        </p:nvSpPr>
        <p:spPr>
          <a:xfrm>
            <a:off x="0" y="0"/>
            <a:ext cx="9143999" cy="1586573"/>
          </a:xfrm>
          <a:prstGeom prst="rect">
            <a:avLst/>
          </a:prstGeom>
          <a:solidFill>
            <a:srgbClr val="15919D"/>
          </a:solidFill>
          <a:ln>
            <a:noFill/>
          </a:ln>
        </p:spPr>
        <p:txBody>
          <a:bodyPr rot="0" spcFirstLastPara="0" vertOverflow="overflow" horzOverflow="overflow" vert="horz" wrap="square" lIns="540000" tIns="7200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r-FR" sz="3600" kern="0" dirty="0">
                <a:solidFill>
                  <a:prstClr val="white"/>
                </a:solidFill>
                <a:latin typeface="Franklin Gothic Demi" panose="020B0703020102020204" pitchFamily="34" charset="0"/>
              </a:rPr>
              <a:t>Résultats </a:t>
            </a:r>
            <a:r>
              <a:rPr lang="fr-FR" sz="3600" kern="0" dirty="0">
                <a:solidFill>
                  <a:prstClr val="white"/>
                </a:solidFill>
              </a:rPr>
              <a:t>obtenus</a:t>
            </a:r>
          </a:p>
          <a:p>
            <a:pPr lvl="0">
              <a:lnSpc>
                <a:spcPct val="80000"/>
              </a:lnSpc>
              <a:defRPr/>
            </a:pPr>
            <a:r>
              <a:rPr lang="fr-FR" sz="2800" kern="0" dirty="0">
                <a:solidFill>
                  <a:prstClr val="white"/>
                </a:solidFill>
                <a:latin typeface="Franklin Gothic Book"/>
              </a:rPr>
              <a:t>Démarrage</a:t>
            </a:r>
          </a:p>
          <a:p>
            <a:pPr>
              <a:lnSpc>
                <a:spcPct val="80000"/>
              </a:lnSpc>
              <a:defRPr/>
            </a:pPr>
            <a:endParaRPr lang="fr-FR" sz="2000" kern="0" dirty="0">
              <a:solidFill>
                <a:prstClr val="white"/>
              </a:solidFill>
              <a:latin typeface="Franklin Gothic Book"/>
            </a:endParaRPr>
          </a:p>
        </p:txBody>
      </p:sp>
      <p:grpSp>
        <p:nvGrpSpPr>
          <p:cNvPr id="3" name="Groupe 2"/>
          <p:cNvGrpSpPr/>
          <p:nvPr/>
        </p:nvGrpSpPr>
        <p:grpSpPr>
          <a:xfrm flipH="1">
            <a:off x="6567489" y="416457"/>
            <a:ext cx="2220666" cy="1226606"/>
            <a:chOff x="6567489" y="416457"/>
            <a:chExt cx="2220666" cy="1226606"/>
          </a:xfrm>
        </p:grpSpPr>
        <p:cxnSp>
          <p:nvCxnSpPr>
            <p:cNvPr id="52" name="Straight Connector 59"/>
            <p:cNvCxnSpPr/>
            <p:nvPr/>
          </p:nvCxnSpPr>
          <p:spPr>
            <a:xfrm flipH="1">
              <a:off x="6567489" y="633413"/>
              <a:ext cx="647699" cy="1009650"/>
            </a:xfrm>
            <a:prstGeom prst="line">
              <a:avLst/>
            </a:prstGeom>
            <a:ln cap="rnd">
              <a:solidFill>
                <a:schemeClr val="bg1"/>
              </a:solidFill>
              <a:round/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60"/>
            <p:cNvCxnSpPr/>
            <p:nvPr/>
          </p:nvCxnSpPr>
          <p:spPr>
            <a:xfrm flipH="1">
              <a:off x="7549406" y="1171575"/>
              <a:ext cx="633688" cy="414462"/>
            </a:xfrm>
            <a:prstGeom prst="line">
              <a:avLst/>
            </a:prstGeom>
            <a:ln cap="rnd">
              <a:solidFill>
                <a:schemeClr val="bg1">
                  <a:alpha val="55000"/>
                </a:schemeClr>
              </a:solidFill>
              <a:round/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61"/>
            <p:cNvSpPr txBox="1"/>
            <p:nvPr/>
          </p:nvSpPr>
          <p:spPr>
            <a:xfrm>
              <a:off x="8338888" y="936340"/>
              <a:ext cx="449267" cy="33701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r-FR" sz="900" dirty="0">
                  <a:solidFill>
                    <a:prstClr val="white">
                      <a:alpha val="20000"/>
                    </a:prstClr>
                  </a:solidFill>
                </a:rPr>
                <a:t>1#278</a:t>
              </a:r>
              <a:br>
                <a:rPr lang="fr-FR" sz="900" dirty="0">
                  <a:solidFill>
                    <a:prstClr val="white">
                      <a:alpha val="20000"/>
                    </a:prstClr>
                  </a:solidFill>
                </a:rPr>
              </a:br>
              <a:r>
                <a:rPr lang="fr-FR" sz="900" dirty="0">
                  <a:solidFill>
                    <a:prstClr val="white">
                      <a:alpha val="20000"/>
                    </a:prstClr>
                  </a:solidFill>
                </a:rPr>
                <a:t>6.8/3655</a:t>
              </a:r>
            </a:p>
            <a:p>
              <a:pPr>
                <a:lnSpc>
                  <a:spcPct val="80000"/>
                </a:lnSpc>
              </a:pPr>
              <a:r>
                <a:rPr lang="fr-FR" sz="900" dirty="0">
                  <a:solidFill>
                    <a:prstClr val="white">
                      <a:alpha val="20000"/>
                    </a:prstClr>
                  </a:solidFill>
                </a:rPr>
                <a:t>7563./56</a:t>
              </a:r>
            </a:p>
          </p:txBody>
        </p:sp>
        <p:sp>
          <p:nvSpPr>
            <p:cNvPr id="58" name="TextBox 62"/>
            <p:cNvSpPr txBox="1"/>
            <p:nvPr/>
          </p:nvSpPr>
          <p:spPr>
            <a:xfrm>
              <a:off x="6976219" y="1036822"/>
              <a:ext cx="250068" cy="3323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r-FR" sz="900" dirty="0">
                  <a:solidFill>
                    <a:prstClr val="white">
                      <a:alpha val="44000"/>
                    </a:prstClr>
                  </a:solidFill>
                </a:rPr>
                <a:t>/63</a:t>
              </a:r>
            </a:p>
            <a:p>
              <a:pPr>
                <a:lnSpc>
                  <a:spcPct val="80000"/>
                </a:lnSpc>
              </a:pPr>
              <a:r>
                <a:rPr lang="fr-FR" sz="900" dirty="0">
                  <a:solidFill>
                    <a:prstClr val="white">
                      <a:alpha val="44000"/>
                    </a:prstClr>
                  </a:solidFill>
                </a:rPr>
                <a:t>5.6</a:t>
              </a:r>
            </a:p>
            <a:p>
              <a:pPr>
                <a:lnSpc>
                  <a:spcPct val="80000"/>
                </a:lnSpc>
              </a:pPr>
              <a:r>
                <a:rPr lang="fr-FR" sz="900" dirty="0">
                  <a:solidFill>
                    <a:prstClr val="white">
                      <a:alpha val="44000"/>
                    </a:prstClr>
                  </a:solidFill>
                </a:rPr>
                <a:t>0076</a:t>
              </a:r>
            </a:p>
          </p:txBody>
        </p:sp>
        <p:sp>
          <p:nvSpPr>
            <p:cNvPr id="59" name="TextBox 63"/>
            <p:cNvSpPr txBox="1"/>
            <p:nvPr/>
          </p:nvSpPr>
          <p:spPr>
            <a:xfrm>
              <a:off x="7370973" y="416457"/>
              <a:ext cx="400751" cy="3323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r-FR" sz="900" dirty="0">
                  <a:solidFill>
                    <a:prstClr val="white">
                      <a:alpha val="44000"/>
                    </a:prstClr>
                  </a:solidFill>
                </a:rPr>
                <a:t>2563;36</a:t>
              </a:r>
            </a:p>
            <a:p>
              <a:pPr>
                <a:lnSpc>
                  <a:spcPct val="80000"/>
                </a:lnSpc>
              </a:pPr>
              <a:r>
                <a:rPr lang="fr-FR" sz="900" dirty="0">
                  <a:solidFill>
                    <a:prstClr val="white">
                      <a:alpha val="44000"/>
                    </a:prstClr>
                  </a:solidFill>
                </a:rPr>
                <a:t>56.875</a:t>
              </a:r>
            </a:p>
            <a:p>
              <a:pPr>
                <a:lnSpc>
                  <a:spcPct val="80000"/>
                </a:lnSpc>
              </a:pPr>
              <a:r>
                <a:rPr lang="fr-FR" sz="900" dirty="0">
                  <a:solidFill>
                    <a:prstClr val="white">
                      <a:alpha val="44000"/>
                    </a:prstClr>
                  </a:solidFill>
                </a:rPr>
                <a:t>323</a:t>
              </a:r>
            </a:p>
          </p:txBody>
        </p:sp>
        <p:cxnSp>
          <p:nvCxnSpPr>
            <p:cNvPr id="60" name="Straight Connector 67"/>
            <p:cNvCxnSpPr/>
            <p:nvPr/>
          </p:nvCxnSpPr>
          <p:spPr>
            <a:xfrm flipH="1">
              <a:off x="7058025" y="836712"/>
              <a:ext cx="796743" cy="44351"/>
            </a:xfrm>
            <a:prstGeom prst="line">
              <a:avLst/>
            </a:prstGeom>
            <a:ln cap="rnd">
              <a:solidFill>
                <a:schemeClr val="bg1">
                  <a:alpha val="42000"/>
                </a:schemeClr>
              </a:solidFill>
              <a:round/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Image 32" descr="Capture d’écran 2017-02-02 à 16.11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795" y="2275641"/>
            <a:ext cx="5938630" cy="161247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35" name="ZoneTexte 34"/>
          <p:cNvSpPr txBox="1"/>
          <p:nvPr/>
        </p:nvSpPr>
        <p:spPr>
          <a:xfrm>
            <a:off x="253124" y="3092200"/>
            <a:ext cx="2044480" cy="492443"/>
          </a:xfrm>
          <a:prstGeom prst="rect">
            <a:avLst/>
          </a:prstGeom>
          <a:solidFill>
            <a:srgbClr val="7E8EA8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Réservations </a:t>
            </a:r>
            <a:br>
              <a:rPr lang="fr-FR" sz="1600" dirty="0">
                <a:solidFill>
                  <a:schemeClr val="bg1"/>
                </a:solidFill>
              </a:rPr>
            </a:br>
            <a:r>
              <a:rPr lang="fr-FR" sz="1600" dirty="0">
                <a:solidFill>
                  <a:schemeClr val="bg1"/>
                </a:solidFill>
              </a:rPr>
              <a:t>Accès Direct Site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3400137" y="3951402"/>
            <a:ext cx="128118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b="1" dirty="0">
                <a:solidFill>
                  <a:srgbClr val="7E8EA8"/>
                </a:solidFill>
                <a:latin typeface="Franklin Gothic Demi" panose="020B0703020102020204" pitchFamily="34" charset="0"/>
              </a:rPr>
              <a:t>AVANT</a:t>
            </a:r>
            <a:r>
              <a:rPr lang="fr-FR" dirty="0">
                <a:solidFill>
                  <a:srgbClr val="7E8EA8"/>
                </a:solidFill>
                <a:latin typeface="+mj-lt"/>
              </a:rPr>
              <a:t> 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218156" y="5036283"/>
            <a:ext cx="2079448" cy="492443"/>
          </a:xfrm>
          <a:prstGeom prst="rect">
            <a:avLst/>
          </a:prstGeom>
          <a:solidFill>
            <a:srgbClr val="7E8EA8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Réservations </a:t>
            </a:r>
            <a:br>
              <a:rPr lang="fr-FR" sz="1600" dirty="0">
                <a:solidFill>
                  <a:schemeClr val="bg1"/>
                </a:solidFill>
              </a:rPr>
            </a:br>
            <a:r>
              <a:rPr lang="fr-FR" sz="1600" dirty="0">
                <a:solidFill>
                  <a:schemeClr val="bg1"/>
                </a:solidFill>
              </a:rPr>
              <a:t>Référencement Naturel</a:t>
            </a:r>
          </a:p>
        </p:txBody>
      </p:sp>
      <p:sp>
        <p:nvSpPr>
          <p:cNvPr id="83" name="Forme libre 82"/>
          <p:cNvSpPr/>
          <p:nvPr/>
        </p:nvSpPr>
        <p:spPr>
          <a:xfrm flipH="1">
            <a:off x="7286778" y="1586037"/>
            <a:ext cx="1857222" cy="2576933"/>
          </a:xfrm>
          <a:custGeom>
            <a:avLst/>
            <a:gdLst>
              <a:gd name="connsiteX0" fmla="*/ 1857222 w 1857222"/>
              <a:gd name="connsiteY0" fmla="*/ 0 h 2576933"/>
              <a:gd name="connsiteX1" fmla="*/ 268541 w 1857222"/>
              <a:gd name="connsiteY1" fmla="*/ 0 h 2576933"/>
              <a:gd name="connsiteX2" fmla="*/ 0 w 1857222"/>
              <a:gd name="connsiteY2" fmla="*/ 372606 h 2576933"/>
              <a:gd name="connsiteX3" fmla="*/ 0 w 1857222"/>
              <a:gd name="connsiteY3" fmla="*/ 2576933 h 257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7222" h="2576933">
                <a:moveTo>
                  <a:pt x="1857222" y="0"/>
                </a:moveTo>
                <a:lnTo>
                  <a:pt x="268541" y="0"/>
                </a:lnTo>
                <a:lnTo>
                  <a:pt x="0" y="372606"/>
                </a:lnTo>
                <a:lnTo>
                  <a:pt x="0" y="257693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 err="1">
              <a:solidFill>
                <a:prstClr val="white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 rot="3246833">
            <a:off x="7565583" y="1955675"/>
            <a:ext cx="1931106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000" b="1" dirty="0">
                <a:solidFill>
                  <a:prstClr val="white"/>
                </a:solidFill>
                <a:latin typeface="Franklin Gothic Demi" panose="020B0703020102020204" pitchFamily="34" charset="0"/>
              </a:rPr>
              <a:t>APRÈS</a:t>
            </a:r>
          </a:p>
          <a:p>
            <a:pPr algn="ctr">
              <a:lnSpc>
                <a:spcPct val="90000"/>
              </a:lnSpc>
            </a:pPr>
            <a:r>
              <a:rPr lang="fr-FR" sz="1400" dirty="0">
                <a:solidFill>
                  <a:prstClr val="white"/>
                </a:solidFill>
              </a:rPr>
              <a:t>DISPOSITIF </a:t>
            </a:r>
          </a:p>
          <a:p>
            <a:pPr algn="ctr">
              <a:lnSpc>
                <a:spcPct val="90000"/>
              </a:lnSpc>
            </a:pPr>
            <a:r>
              <a:rPr lang="fr-FR" sz="1400" dirty="0">
                <a:solidFill>
                  <a:prstClr val="white"/>
                </a:solidFill>
              </a:rPr>
              <a:t>ANTI-BRANDJACKING</a:t>
            </a:r>
          </a:p>
        </p:txBody>
      </p:sp>
      <p:cxnSp>
        <p:nvCxnSpPr>
          <p:cNvPr id="7" name="Connecteur droit 6"/>
          <p:cNvCxnSpPr>
            <a:cxnSpLocks/>
          </p:cNvCxnSpPr>
          <p:nvPr/>
        </p:nvCxnSpPr>
        <p:spPr>
          <a:xfrm>
            <a:off x="4957244" y="1989881"/>
            <a:ext cx="0" cy="2091193"/>
          </a:xfrm>
          <a:prstGeom prst="line">
            <a:avLst/>
          </a:prstGeom>
          <a:ln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2429520" y="4196968"/>
            <a:ext cx="2527724" cy="7951"/>
          </a:xfrm>
          <a:prstGeom prst="straightConnector1">
            <a:avLst/>
          </a:prstGeom>
          <a:ln cap="rnd"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>
            <a:cxnSpLocks/>
          </p:cNvCxnSpPr>
          <p:nvPr/>
        </p:nvCxnSpPr>
        <p:spPr>
          <a:xfrm>
            <a:off x="4998664" y="4201251"/>
            <a:ext cx="3413833" cy="27116"/>
          </a:xfrm>
          <a:prstGeom prst="straightConnector1">
            <a:avLst/>
          </a:prstGeom>
          <a:ln cap="rnd"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6064989" y="3918534"/>
            <a:ext cx="128118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b="1" dirty="0">
                <a:solidFill>
                  <a:srgbClr val="7E8EA8"/>
                </a:solidFill>
                <a:latin typeface="Franklin Gothic Demi" panose="020B0703020102020204" pitchFamily="34" charset="0"/>
              </a:rPr>
              <a:t>APRÈS</a:t>
            </a:r>
            <a:r>
              <a:rPr lang="fr-FR" dirty="0">
                <a:solidFill>
                  <a:srgbClr val="7E8EA8"/>
                </a:solidFill>
                <a:latin typeface="+mj-lt"/>
              </a:rPr>
              <a:t> </a:t>
            </a:r>
          </a:p>
        </p:txBody>
      </p:sp>
      <p:cxnSp>
        <p:nvCxnSpPr>
          <p:cNvPr id="47" name="Connecteur droit 46"/>
          <p:cNvCxnSpPr>
            <a:cxnSpLocks/>
          </p:cNvCxnSpPr>
          <p:nvPr/>
        </p:nvCxnSpPr>
        <p:spPr>
          <a:xfrm>
            <a:off x="4957244" y="4122157"/>
            <a:ext cx="0" cy="2233376"/>
          </a:xfrm>
          <a:prstGeom prst="line">
            <a:avLst/>
          </a:prstGeom>
          <a:ln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077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/>
          <p:cNvSpPr/>
          <p:nvPr/>
        </p:nvSpPr>
        <p:spPr>
          <a:xfrm>
            <a:off x="0" y="0"/>
            <a:ext cx="9143999" cy="1586573"/>
          </a:xfrm>
          <a:prstGeom prst="rect">
            <a:avLst/>
          </a:prstGeom>
          <a:solidFill>
            <a:srgbClr val="15919D"/>
          </a:solidFill>
          <a:ln>
            <a:noFill/>
          </a:ln>
        </p:spPr>
        <p:txBody>
          <a:bodyPr rot="0" spcFirstLastPara="0" vertOverflow="overflow" horzOverflow="overflow" vert="horz" wrap="square" lIns="540000" tIns="7200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r-FR" sz="3600" kern="0" dirty="0">
                <a:solidFill>
                  <a:prstClr val="white"/>
                </a:solidFill>
                <a:latin typeface="Franklin Gothic Demi" panose="020B0703020102020204" pitchFamily="34" charset="0"/>
              </a:rPr>
              <a:t>Résultats </a:t>
            </a:r>
            <a:r>
              <a:rPr lang="fr-FR" sz="3600" kern="0" dirty="0">
                <a:solidFill>
                  <a:prstClr val="white"/>
                </a:solidFill>
              </a:rPr>
              <a:t>obtenus</a:t>
            </a:r>
          </a:p>
          <a:p>
            <a:pPr lvl="0">
              <a:lnSpc>
                <a:spcPct val="80000"/>
              </a:lnSpc>
              <a:defRPr/>
            </a:pPr>
            <a:endParaRPr lang="fr-FR" sz="2000" kern="0" dirty="0">
              <a:solidFill>
                <a:prstClr val="white"/>
              </a:solidFill>
              <a:latin typeface="Franklin Gothic Book"/>
            </a:endParaRPr>
          </a:p>
          <a:p>
            <a:pPr>
              <a:lnSpc>
                <a:spcPct val="80000"/>
              </a:lnSpc>
              <a:defRPr/>
            </a:pPr>
            <a:endParaRPr lang="fr-FR" sz="2000" kern="0" dirty="0">
              <a:solidFill>
                <a:prstClr val="white"/>
              </a:solidFill>
              <a:latin typeface="Franklin Gothic Book"/>
            </a:endParaRPr>
          </a:p>
        </p:txBody>
      </p:sp>
      <p:grpSp>
        <p:nvGrpSpPr>
          <p:cNvPr id="3" name="Groupe 2"/>
          <p:cNvGrpSpPr/>
          <p:nvPr/>
        </p:nvGrpSpPr>
        <p:grpSpPr>
          <a:xfrm flipH="1">
            <a:off x="6567489" y="416457"/>
            <a:ext cx="2220666" cy="1226606"/>
            <a:chOff x="6567489" y="416457"/>
            <a:chExt cx="2220666" cy="1226606"/>
          </a:xfrm>
        </p:grpSpPr>
        <p:cxnSp>
          <p:nvCxnSpPr>
            <p:cNvPr id="52" name="Straight Connector 59"/>
            <p:cNvCxnSpPr/>
            <p:nvPr/>
          </p:nvCxnSpPr>
          <p:spPr>
            <a:xfrm flipH="1">
              <a:off x="6567489" y="633413"/>
              <a:ext cx="647699" cy="1009650"/>
            </a:xfrm>
            <a:prstGeom prst="line">
              <a:avLst/>
            </a:prstGeom>
            <a:ln cap="rnd">
              <a:solidFill>
                <a:schemeClr val="bg1"/>
              </a:solidFill>
              <a:round/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60"/>
            <p:cNvCxnSpPr/>
            <p:nvPr/>
          </p:nvCxnSpPr>
          <p:spPr>
            <a:xfrm flipH="1">
              <a:off x="7549406" y="1171575"/>
              <a:ext cx="633688" cy="414462"/>
            </a:xfrm>
            <a:prstGeom prst="line">
              <a:avLst/>
            </a:prstGeom>
            <a:ln cap="rnd">
              <a:solidFill>
                <a:schemeClr val="bg1">
                  <a:alpha val="55000"/>
                </a:schemeClr>
              </a:solidFill>
              <a:round/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61"/>
            <p:cNvSpPr txBox="1"/>
            <p:nvPr/>
          </p:nvSpPr>
          <p:spPr>
            <a:xfrm>
              <a:off x="8338888" y="936340"/>
              <a:ext cx="449267" cy="33701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r-FR" sz="900" dirty="0">
                  <a:solidFill>
                    <a:prstClr val="white">
                      <a:alpha val="20000"/>
                    </a:prstClr>
                  </a:solidFill>
                </a:rPr>
                <a:t>1#278</a:t>
              </a:r>
              <a:br>
                <a:rPr lang="fr-FR" sz="900" dirty="0">
                  <a:solidFill>
                    <a:prstClr val="white">
                      <a:alpha val="20000"/>
                    </a:prstClr>
                  </a:solidFill>
                </a:rPr>
              </a:br>
              <a:r>
                <a:rPr lang="fr-FR" sz="900" dirty="0">
                  <a:solidFill>
                    <a:prstClr val="white">
                      <a:alpha val="20000"/>
                    </a:prstClr>
                  </a:solidFill>
                </a:rPr>
                <a:t>6.8/3655</a:t>
              </a:r>
            </a:p>
            <a:p>
              <a:pPr>
                <a:lnSpc>
                  <a:spcPct val="80000"/>
                </a:lnSpc>
              </a:pPr>
              <a:r>
                <a:rPr lang="fr-FR" sz="900" dirty="0">
                  <a:solidFill>
                    <a:prstClr val="white">
                      <a:alpha val="20000"/>
                    </a:prstClr>
                  </a:solidFill>
                </a:rPr>
                <a:t>7563./56</a:t>
              </a:r>
            </a:p>
          </p:txBody>
        </p:sp>
        <p:sp>
          <p:nvSpPr>
            <p:cNvPr id="58" name="TextBox 62"/>
            <p:cNvSpPr txBox="1"/>
            <p:nvPr/>
          </p:nvSpPr>
          <p:spPr>
            <a:xfrm>
              <a:off x="6976219" y="1036822"/>
              <a:ext cx="250068" cy="3323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r-FR" sz="900" dirty="0">
                  <a:solidFill>
                    <a:prstClr val="white">
                      <a:alpha val="44000"/>
                    </a:prstClr>
                  </a:solidFill>
                </a:rPr>
                <a:t>/63</a:t>
              </a:r>
            </a:p>
            <a:p>
              <a:pPr>
                <a:lnSpc>
                  <a:spcPct val="80000"/>
                </a:lnSpc>
              </a:pPr>
              <a:r>
                <a:rPr lang="fr-FR" sz="900" dirty="0">
                  <a:solidFill>
                    <a:prstClr val="white">
                      <a:alpha val="44000"/>
                    </a:prstClr>
                  </a:solidFill>
                </a:rPr>
                <a:t>5.6</a:t>
              </a:r>
            </a:p>
            <a:p>
              <a:pPr>
                <a:lnSpc>
                  <a:spcPct val="80000"/>
                </a:lnSpc>
              </a:pPr>
              <a:r>
                <a:rPr lang="fr-FR" sz="900" dirty="0">
                  <a:solidFill>
                    <a:prstClr val="white">
                      <a:alpha val="44000"/>
                    </a:prstClr>
                  </a:solidFill>
                </a:rPr>
                <a:t>0076</a:t>
              </a:r>
            </a:p>
          </p:txBody>
        </p:sp>
        <p:sp>
          <p:nvSpPr>
            <p:cNvPr id="59" name="TextBox 63"/>
            <p:cNvSpPr txBox="1"/>
            <p:nvPr/>
          </p:nvSpPr>
          <p:spPr>
            <a:xfrm>
              <a:off x="7370973" y="416457"/>
              <a:ext cx="400751" cy="3323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r-FR" sz="900" dirty="0">
                  <a:solidFill>
                    <a:prstClr val="white">
                      <a:alpha val="44000"/>
                    </a:prstClr>
                  </a:solidFill>
                </a:rPr>
                <a:t>2563;36</a:t>
              </a:r>
            </a:p>
            <a:p>
              <a:pPr>
                <a:lnSpc>
                  <a:spcPct val="80000"/>
                </a:lnSpc>
              </a:pPr>
              <a:r>
                <a:rPr lang="fr-FR" sz="900" dirty="0">
                  <a:solidFill>
                    <a:prstClr val="white">
                      <a:alpha val="44000"/>
                    </a:prstClr>
                  </a:solidFill>
                </a:rPr>
                <a:t>56.875</a:t>
              </a:r>
            </a:p>
            <a:p>
              <a:pPr>
                <a:lnSpc>
                  <a:spcPct val="80000"/>
                </a:lnSpc>
              </a:pPr>
              <a:r>
                <a:rPr lang="fr-FR" sz="900" dirty="0">
                  <a:solidFill>
                    <a:prstClr val="white">
                      <a:alpha val="44000"/>
                    </a:prstClr>
                  </a:solidFill>
                </a:rPr>
                <a:t>323</a:t>
              </a:r>
            </a:p>
          </p:txBody>
        </p:sp>
        <p:cxnSp>
          <p:nvCxnSpPr>
            <p:cNvPr id="60" name="Straight Connector 67"/>
            <p:cNvCxnSpPr/>
            <p:nvPr/>
          </p:nvCxnSpPr>
          <p:spPr>
            <a:xfrm flipH="1">
              <a:off x="7058025" y="836712"/>
              <a:ext cx="796743" cy="44351"/>
            </a:xfrm>
            <a:prstGeom prst="line">
              <a:avLst/>
            </a:prstGeom>
            <a:ln cap="rnd">
              <a:solidFill>
                <a:schemeClr val="bg1">
                  <a:alpha val="42000"/>
                </a:schemeClr>
              </a:solidFill>
              <a:round/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Forme libre 82"/>
          <p:cNvSpPr/>
          <p:nvPr/>
        </p:nvSpPr>
        <p:spPr>
          <a:xfrm flipH="1">
            <a:off x="7286778" y="1586037"/>
            <a:ext cx="1857222" cy="2576933"/>
          </a:xfrm>
          <a:custGeom>
            <a:avLst/>
            <a:gdLst>
              <a:gd name="connsiteX0" fmla="*/ 1857222 w 1857222"/>
              <a:gd name="connsiteY0" fmla="*/ 0 h 2576933"/>
              <a:gd name="connsiteX1" fmla="*/ 268541 w 1857222"/>
              <a:gd name="connsiteY1" fmla="*/ 0 h 2576933"/>
              <a:gd name="connsiteX2" fmla="*/ 0 w 1857222"/>
              <a:gd name="connsiteY2" fmla="*/ 372606 h 2576933"/>
              <a:gd name="connsiteX3" fmla="*/ 0 w 1857222"/>
              <a:gd name="connsiteY3" fmla="*/ 2576933 h 257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7222" h="2576933">
                <a:moveTo>
                  <a:pt x="1857222" y="0"/>
                </a:moveTo>
                <a:lnTo>
                  <a:pt x="268541" y="0"/>
                </a:lnTo>
                <a:lnTo>
                  <a:pt x="0" y="372606"/>
                </a:lnTo>
                <a:lnTo>
                  <a:pt x="0" y="257693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 err="1">
              <a:solidFill>
                <a:prstClr val="white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 rot="3246833">
            <a:off x="7565583" y="1955675"/>
            <a:ext cx="1931106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000" b="1" dirty="0">
                <a:solidFill>
                  <a:prstClr val="white"/>
                </a:solidFill>
                <a:latin typeface="Franklin Gothic Demi" panose="020B0703020102020204" pitchFamily="34" charset="0"/>
              </a:rPr>
              <a:t>APRÈS</a:t>
            </a:r>
          </a:p>
          <a:p>
            <a:pPr algn="ctr">
              <a:lnSpc>
                <a:spcPct val="90000"/>
              </a:lnSpc>
            </a:pPr>
            <a:r>
              <a:rPr lang="fr-FR" sz="1400" dirty="0">
                <a:solidFill>
                  <a:prstClr val="white"/>
                </a:solidFill>
              </a:rPr>
              <a:t>DISPOSITIF </a:t>
            </a:r>
          </a:p>
          <a:p>
            <a:pPr algn="ctr">
              <a:lnSpc>
                <a:spcPct val="90000"/>
              </a:lnSpc>
            </a:pPr>
            <a:r>
              <a:rPr lang="fr-FR" sz="1400" dirty="0">
                <a:solidFill>
                  <a:prstClr val="white"/>
                </a:solidFill>
              </a:rPr>
              <a:t>ANTI-BRANDJACKING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6D88549-A1C3-6647-A6FE-DE585AD82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33623"/>
            <a:ext cx="9144000" cy="606803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B274612-6EE4-354D-A0BC-DF4710AB0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949066"/>
            <a:ext cx="9502771" cy="615280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1A1D6C4-34CA-554C-BE95-3CB3C01E2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70" y="1556925"/>
            <a:ext cx="9144000" cy="550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5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3785347"/>
            <a:ext cx="9144001" cy="2330449"/>
            <a:chOff x="0" y="3874883"/>
            <a:chExt cx="9144001" cy="2227466"/>
          </a:xfrm>
        </p:grpSpPr>
        <p:sp>
          <p:nvSpPr>
            <p:cNvPr id="55" name="Rectangle 54"/>
            <p:cNvSpPr/>
            <p:nvPr/>
          </p:nvSpPr>
          <p:spPr>
            <a:xfrm>
              <a:off x="0" y="3874883"/>
              <a:ext cx="9143999" cy="222746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" y="3874883"/>
              <a:ext cx="9144000" cy="22180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rot="0" spcFirstLastPara="0" vertOverflow="overflow" horzOverflow="overflow" vert="horz" wrap="square" lIns="144000" tIns="144000" rIns="144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 dirty="0">
                <a:solidFill>
                  <a:schemeClr val="bg1"/>
                </a:solidFill>
                <a:latin typeface="Franklin Gothic Demi" panose="020B0703020102020204" pitchFamily="34" charset="0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 flipV="1">
            <a:off x="0" y="-4761322"/>
            <a:ext cx="65058713" cy="634789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0" y="0"/>
            <a:ext cx="9143999" cy="15865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ot="0" spcFirstLastPara="0" vertOverflow="overflow" horzOverflow="overflow" vert="horz" wrap="square" lIns="540000" tIns="72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r-FR" sz="3600" kern="0" dirty="0">
                <a:solidFill>
                  <a:schemeClr val="bg1"/>
                </a:solidFill>
                <a:latin typeface="Franklin Gothic Demi" panose="020B0703020102020204" pitchFamily="34" charset="0"/>
              </a:rPr>
              <a:t>Références</a:t>
            </a:r>
            <a:endParaRPr lang="fr-FR" sz="3400" kern="0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5949" y="4728770"/>
            <a:ext cx="1304001" cy="1209678"/>
            <a:chOff x="4594745" y="4134783"/>
            <a:chExt cx="1802136" cy="1802136"/>
          </a:xfrm>
        </p:grpSpPr>
        <p:sp>
          <p:nvSpPr>
            <p:cNvPr id="3" name="Oval 2"/>
            <p:cNvSpPr/>
            <p:nvPr/>
          </p:nvSpPr>
          <p:spPr>
            <a:xfrm>
              <a:off x="4594745" y="4134783"/>
              <a:ext cx="1802136" cy="1802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>
                <a:solidFill>
                  <a:schemeClr val="bg1"/>
                </a:solidFill>
              </a:endParaRPr>
            </a:p>
          </p:txBody>
        </p:sp>
        <p:pic>
          <p:nvPicPr>
            <p:cNvPr id="59" name="Imag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62922" y="4415989"/>
              <a:ext cx="1220014" cy="1220014"/>
            </a:xfrm>
            <a:prstGeom prst="rect">
              <a:avLst/>
            </a:prstGeom>
          </p:spPr>
        </p:pic>
      </p:grpSp>
      <p:cxnSp>
        <p:nvCxnSpPr>
          <p:cNvPr id="60" name="Straight Connector 59"/>
          <p:cNvCxnSpPr/>
          <p:nvPr/>
        </p:nvCxnSpPr>
        <p:spPr>
          <a:xfrm>
            <a:off x="8241113" y="365817"/>
            <a:ext cx="902887" cy="132124"/>
          </a:xfrm>
          <a:prstGeom prst="line">
            <a:avLst/>
          </a:prstGeom>
          <a:ln cap="rnd">
            <a:solidFill>
              <a:schemeClr val="bg1">
                <a:alpha val="55000"/>
              </a:schemeClr>
            </a:solidFill>
            <a:round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483743" y="746217"/>
            <a:ext cx="449267" cy="3370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900">
                <a:solidFill>
                  <a:schemeClr val="bg1">
                    <a:alpha val="20000"/>
                  </a:schemeClr>
                </a:solidFill>
              </a:rPr>
              <a:t>1#278</a:t>
            </a:r>
            <a:br>
              <a:rPr lang="fr-FR" sz="900">
                <a:solidFill>
                  <a:schemeClr val="bg1">
                    <a:alpha val="20000"/>
                  </a:schemeClr>
                </a:solidFill>
              </a:rPr>
            </a:br>
            <a:r>
              <a:rPr lang="fr-FR" sz="900">
                <a:solidFill>
                  <a:schemeClr val="bg1">
                    <a:alpha val="20000"/>
                  </a:schemeClr>
                </a:solidFill>
              </a:rPr>
              <a:t>6.8/3655</a:t>
            </a:r>
          </a:p>
          <a:p>
            <a:pPr>
              <a:lnSpc>
                <a:spcPct val="80000"/>
              </a:lnSpc>
            </a:pPr>
            <a:r>
              <a:rPr lang="fr-FR" sz="900">
                <a:solidFill>
                  <a:schemeClr val="bg1">
                    <a:alpha val="20000"/>
                  </a:schemeClr>
                </a:solidFill>
              </a:rPr>
              <a:t>7563./56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582529" y="100197"/>
            <a:ext cx="481389" cy="2262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fr-FR" sz="900">
                <a:solidFill>
                  <a:schemeClr val="bg1">
                    <a:alpha val="12000"/>
                  </a:schemeClr>
                </a:solidFill>
              </a:rPr>
              <a:t>1.2</a:t>
            </a:r>
          </a:p>
          <a:p>
            <a:pPr algn="r">
              <a:lnSpc>
                <a:spcPct val="80000"/>
              </a:lnSpc>
            </a:pPr>
            <a:r>
              <a:rPr lang="fr-FR" sz="900">
                <a:solidFill>
                  <a:schemeClr val="bg1">
                    <a:alpha val="12000"/>
                  </a:schemeClr>
                </a:solidFill>
              </a:rPr>
              <a:t>3.658987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061348" y="751436"/>
            <a:ext cx="224633" cy="55861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900">
                <a:solidFill>
                  <a:schemeClr val="bg1">
                    <a:alpha val="44000"/>
                  </a:schemeClr>
                </a:solidFill>
              </a:rPr>
              <a:t>63.2</a:t>
            </a:r>
          </a:p>
          <a:p>
            <a:pPr>
              <a:lnSpc>
                <a:spcPct val="80000"/>
              </a:lnSpc>
            </a:pPr>
            <a:r>
              <a:rPr lang="fr-FR" sz="900">
                <a:solidFill>
                  <a:schemeClr val="bg1">
                    <a:alpha val="44000"/>
                  </a:schemeClr>
                </a:solidFill>
              </a:rPr>
              <a:t>89</a:t>
            </a:r>
          </a:p>
          <a:p>
            <a:pPr>
              <a:lnSpc>
                <a:spcPct val="80000"/>
              </a:lnSpc>
            </a:pPr>
            <a:r>
              <a:rPr lang="fr-FR" sz="900">
                <a:solidFill>
                  <a:schemeClr val="bg1">
                    <a:alpha val="44000"/>
                  </a:schemeClr>
                </a:solidFill>
              </a:rPr>
              <a:t>5</a:t>
            </a:r>
          </a:p>
          <a:p>
            <a:pPr>
              <a:lnSpc>
                <a:spcPct val="80000"/>
              </a:lnSpc>
            </a:pPr>
            <a:r>
              <a:rPr lang="fr-FR" sz="900">
                <a:solidFill>
                  <a:schemeClr val="bg1">
                    <a:alpha val="44000"/>
                  </a:schemeClr>
                </a:solidFill>
              </a:rPr>
              <a:t>2</a:t>
            </a:r>
          </a:p>
          <a:p>
            <a:pPr>
              <a:lnSpc>
                <a:spcPct val="80000"/>
              </a:lnSpc>
            </a:pPr>
            <a:endParaRPr lang="fr-FR" sz="900">
              <a:solidFill>
                <a:schemeClr val="bg1">
                  <a:alpha val="44000"/>
                </a:schemeClr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7668344" y="443620"/>
            <a:ext cx="1077304" cy="321084"/>
          </a:xfrm>
          <a:prstGeom prst="line">
            <a:avLst/>
          </a:prstGeom>
          <a:ln cap="rnd">
            <a:solidFill>
              <a:schemeClr val="bg1">
                <a:alpha val="78000"/>
              </a:schemeClr>
            </a:solidFill>
            <a:round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6588224" y="0"/>
            <a:ext cx="1003201" cy="509724"/>
          </a:xfrm>
          <a:prstGeom prst="line">
            <a:avLst/>
          </a:prstGeom>
          <a:ln cap="rnd">
            <a:solidFill>
              <a:schemeClr val="bg1">
                <a:alpha val="32000"/>
              </a:schemeClr>
            </a:solidFill>
            <a:round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er 7"/>
          <p:cNvGrpSpPr/>
          <p:nvPr/>
        </p:nvGrpSpPr>
        <p:grpSpPr>
          <a:xfrm>
            <a:off x="763303" y="2349609"/>
            <a:ext cx="2150005" cy="1164424"/>
            <a:chOff x="-391942" y="4020430"/>
            <a:chExt cx="3034065" cy="1802136"/>
          </a:xfrm>
        </p:grpSpPr>
        <p:sp>
          <p:nvSpPr>
            <p:cNvPr id="19" name="Oval 2"/>
            <p:cNvSpPr/>
            <p:nvPr/>
          </p:nvSpPr>
          <p:spPr>
            <a:xfrm>
              <a:off x="200621" y="4020430"/>
              <a:ext cx="1802136" cy="1802136"/>
            </a:xfrm>
            <a:prstGeom prst="ellipse">
              <a:avLst/>
            </a:prstGeom>
            <a:solidFill>
              <a:srgbClr val="8497B0"/>
            </a:solidFill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>
                <a:solidFill>
                  <a:schemeClr val="bg1"/>
                </a:solidFill>
              </a:endParaRPr>
            </a:p>
          </p:txBody>
        </p:sp>
        <p:pic>
          <p:nvPicPr>
            <p:cNvPr id="7" name="Image 6" descr="logo-reservit-quatuhor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1942" y="4343333"/>
              <a:ext cx="3034065" cy="987835"/>
            </a:xfrm>
            <a:prstGeom prst="rect">
              <a:avLst/>
            </a:prstGeom>
          </p:spPr>
        </p:pic>
      </p:grpSp>
      <p:grpSp>
        <p:nvGrpSpPr>
          <p:cNvPr id="24" name="Group 4"/>
          <p:cNvGrpSpPr/>
          <p:nvPr/>
        </p:nvGrpSpPr>
        <p:grpSpPr>
          <a:xfrm>
            <a:off x="1529950" y="4770725"/>
            <a:ext cx="1496470" cy="1209678"/>
            <a:chOff x="4486657" y="4134783"/>
            <a:chExt cx="2068129" cy="1802136"/>
          </a:xfrm>
        </p:grpSpPr>
        <p:sp>
          <p:nvSpPr>
            <p:cNvPr id="25" name="Oval 2"/>
            <p:cNvSpPr/>
            <p:nvPr/>
          </p:nvSpPr>
          <p:spPr>
            <a:xfrm>
              <a:off x="4594745" y="4134783"/>
              <a:ext cx="1802136" cy="1802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>
                <a:solidFill>
                  <a:schemeClr val="bg1"/>
                </a:solidFill>
              </a:endParaRPr>
            </a:p>
          </p:txBody>
        </p:sp>
        <p:pic>
          <p:nvPicPr>
            <p:cNvPr id="26" name="Imag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6657" y="4540251"/>
              <a:ext cx="2068129" cy="1062070"/>
            </a:xfrm>
            <a:prstGeom prst="rect">
              <a:avLst/>
            </a:prstGeom>
          </p:spPr>
        </p:pic>
      </p:grpSp>
      <p:grpSp>
        <p:nvGrpSpPr>
          <p:cNvPr id="31" name="Group 4"/>
          <p:cNvGrpSpPr/>
          <p:nvPr/>
        </p:nvGrpSpPr>
        <p:grpSpPr>
          <a:xfrm>
            <a:off x="3026420" y="4770725"/>
            <a:ext cx="1304001" cy="1209678"/>
            <a:chOff x="4594745" y="4134783"/>
            <a:chExt cx="1802136" cy="1802136"/>
          </a:xfrm>
          <a:solidFill>
            <a:schemeClr val="bg1"/>
          </a:solidFill>
        </p:grpSpPr>
        <p:sp>
          <p:nvSpPr>
            <p:cNvPr id="32" name="Oval 2"/>
            <p:cNvSpPr/>
            <p:nvPr/>
          </p:nvSpPr>
          <p:spPr>
            <a:xfrm>
              <a:off x="4594745" y="4134783"/>
              <a:ext cx="1802136" cy="1802136"/>
            </a:xfrm>
            <a:prstGeom prst="ellipse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>
                <a:solidFill>
                  <a:schemeClr val="bg1"/>
                </a:solidFill>
              </a:endParaRPr>
            </a:p>
          </p:txBody>
        </p:sp>
        <p:pic>
          <p:nvPicPr>
            <p:cNvPr id="33" name="Imag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015" b="22495"/>
            <a:stretch/>
          </p:blipFill>
          <p:spPr>
            <a:xfrm>
              <a:off x="4843179" y="4509127"/>
              <a:ext cx="1309173" cy="752634"/>
            </a:xfrm>
            <a:prstGeom prst="rect">
              <a:avLst/>
            </a:prstGeom>
            <a:grpFill/>
          </p:spPr>
        </p:pic>
      </p:grpSp>
      <p:grpSp>
        <p:nvGrpSpPr>
          <p:cNvPr id="34" name="Group 4"/>
          <p:cNvGrpSpPr/>
          <p:nvPr/>
        </p:nvGrpSpPr>
        <p:grpSpPr>
          <a:xfrm>
            <a:off x="2583402" y="2365817"/>
            <a:ext cx="1277033" cy="1164424"/>
            <a:chOff x="4594745" y="4134783"/>
            <a:chExt cx="1802136" cy="1802136"/>
          </a:xfrm>
          <a:solidFill>
            <a:srgbClr val="8497B0"/>
          </a:solidFill>
        </p:grpSpPr>
        <p:sp>
          <p:nvSpPr>
            <p:cNvPr id="35" name="Oval 2"/>
            <p:cNvSpPr/>
            <p:nvPr/>
          </p:nvSpPr>
          <p:spPr>
            <a:xfrm>
              <a:off x="4594745" y="4134783"/>
              <a:ext cx="1802136" cy="1802136"/>
            </a:xfrm>
            <a:prstGeom prst="ellipse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>
                <a:solidFill>
                  <a:schemeClr val="bg1"/>
                </a:solidFill>
              </a:endParaRPr>
            </a:p>
          </p:txBody>
        </p:sp>
        <p:pic>
          <p:nvPicPr>
            <p:cNvPr id="36" name="Imag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2786" y="4540251"/>
              <a:ext cx="1385992" cy="984054"/>
            </a:xfrm>
            <a:prstGeom prst="rect">
              <a:avLst/>
            </a:prstGeom>
            <a:grpFill/>
          </p:spPr>
        </p:pic>
      </p:grpSp>
      <p:grpSp>
        <p:nvGrpSpPr>
          <p:cNvPr id="37" name="Group 4"/>
          <p:cNvGrpSpPr/>
          <p:nvPr/>
        </p:nvGrpSpPr>
        <p:grpSpPr>
          <a:xfrm>
            <a:off x="4444679" y="4728770"/>
            <a:ext cx="1304001" cy="1209678"/>
            <a:chOff x="4594745" y="4134783"/>
            <a:chExt cx="1802136" cy="1802136"/>
          </a:xfrm>
          <a:solidFill>
            <a:schemeClr val="bg1"/>
          </a:solidFill>
        </p:grpSpPr>
        <p:sp>
          <p:nvSpPr>
            <p:cNvPr id="38" name="Oval 2"/>
            <p:cNvSpPr/>
            <p:nvPr/>
          </p:nvSpPr>
          <p:spPr>
            <a:xfrm>
              <a:off x="4594745" y="4134783"/>
              <a:ext cx="1802136" cy="1802136"/>
            </a:xfrm>
            <a:prstGeom prst="ellipse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>
                <a:solidFill>
                  <a:schemeClr val="bg1"/>
                </a:solidFill>
              </a:endParaRPr>
            </a:p>
          </p:txBody>
        </p:sp>
        <p:pic>
          <p:nvPicPr>
            <p:cNvPr id="39" name="Imag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8270" y="4540251"/>
              <a:ext cx="944902" cy="1062070"/>
            </a:xfrm>
            <a:prstGeom prst="rect">
              <a:avLst/>
            </a:prstGeom>
            <a:grpFill/>
          </p:spPr>
        </p:pic>
      </p:grpSp>
      <p:sp>
        <p:nvSpPr>
          <p:cNvPr id="41" name="Oval 2"/>
          <p:cNvSpPr/>
          <p:nvPr/>
        </p:nvSpPr>
        <p:spPr>
          <a:xfrm>
            <a:off x="3983598" y="2374142"/>
            <a:ext cx="1277033" cy="1164424"/>
          </a:xfrm>
          <a:prstGeom prst="ellipse">
            <a:avLst/>
          </a:prstGeom>
          <a:solidFill>
            <a:srgbClr val="8497B0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>
              <a:solidFill>
                <a:schemeClr val="bg1"/>
              </a:solidFill>
            </a:endParaRPr>
          </a:p>
        </p:txBody>
      </p:sp>
      <p:grpSp>
        <p:nvGrpSpPr>
          <p:cNvPr id="43" name="Group 4"/>
          <p:cNvGrpSpPr/>
          <p:nvPr/>
        </p:nvGrpSpPr>
        <p:grpSpPr>
          <a:xfrm>
            <a:off x="5383794" y="2407177"/>
            <a:ext cx="1277033" cy="1164424"/>
            <a:chOff x="4594745" y="4134783"/>
            <a:chExt cx="1802136" cy="1802136"/>
          </a:xfrm>
          <a:solidFill>
            <a:srgbClr val="8497B0"/>
          </a:solidFill>
        </p:grpSpPr>
        <p:sp>
          <p:nvSpPr>
            <p:cNvPr id="44" name="Oval 2"/>
            <p:cNvSpPr/>
            <p:nvPr/>
          </p:nvSpPr>
          <p:spPr>
            <a:xfrm>
              <a:off x="4594745" y="4134783"/>
              <a:ext cx="1802136" cy="1802136"/>
            </a:xfrm>
            <a:prstGeom prst="ellipse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>
                <a:solidFill>
                  <a:schemeClr val="bg1"/>
                </a:solidFill>
              </a:endParaRPr>
            </a:p>
          </p:txBody>
        </p:sp>
        <p:pic>
          <p:nvPicPr>
            <p:cNvPr id="45" name="Imag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4507" y="4542154"/>
              <a:ext cx="1458370" cy="889606"/>
            </a:xfrm>
            <a:prstGeom prst="rect">
              <a:avLst/>
            </a:prstGeom>
            <a:noFill/>
          </p:spPr>
        </p:pic>
      </p:grpSp>
      <p:sp>
        <p:nvSpPr>
          <p:cNvPr id="9" name="ZoneTexte 8"/>
          <p:cNvSpPr txBox="1"/>
          <p:nvPr/>
        </p:nvSpPr>
        <p:spPr>
          <a:xfrm>
            <a:off x="109744" y="1740470"/>
            <a:ext cx="130124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000" b="1" dirty="0"/>
              <a:t>Partenaires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148648" y="3874124"/>
            <a:ext cx="33461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Chaînes et réseaux</a:t>
            </a:r>
          </a:p>
        </p:txBody>
      </p:sp>
      <p:pic>
        <p:nvPicPr>
          <p:cNvPr id="46" name="Picture 10" descr="http://www.dylogsam.com/images/quickbooking.png">
            <a:extLst>
              <a:ext uri="{FF2B5EF4-FFF2-40B4-BE49-F238E27FC236}">
                <a16:creationId xmlns:a16="http://schemas.microsoft.com/office/drawing/2014/main" id="{B93A878B-B6B5-584F-9257-B5FC9D324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271" y="2627340"/>
            <a:ext cx="889332" cy="66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Résultat de recherche d'images pour &quot;edge fastbooking&quot;">
            <a:extLst>
              <a:ext uri="{FF2B5EF4-FFF2-40B4-BE49-F238E27FC236}">
                <a16:creationId xmlns:a16="http://schemas.microsoft.com/office/drawing/2014/main" id="{1E1FCFE8-70B7-E840-8001-B1171A6E2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234" y="2565775"/>
            <a:ext cx="987858" cy="37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Oval 2">
            <a:extLst>
              <a:ext uri="{FF2B5EF4-FFF2-40B4-BE49-F238E27FC236}">
                <a16:creationId xmlns:a16="http://schemas.microsoft.com/office/drawing/2014/main" id="{296F1CC3-6F90-9B49-876D-0ADAB6E843A6}"/>
              </a:ext>
            </a:extLst>
          </p:cNvPr>
          <p:cNvSpPr/>
          <p:nvPr/>
        </p:nvSpPr>
        <p:spPr>
          <a:xfrm>
            <a:off x="5862938" y="4732726"/>
            <a:ext cx="1304001" cy="12096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56" name="Oval 2">
            <a:extLst>
              <a:ext uri="{FF2B5EF4-FFF2-40B4-BE49-F238E27FC236}">
                <a16:creationId xmlns:a16="http://schemas.microsoft.com/office/drawing/2014/main" id="{89DDD1A5-2407-1449-8CEE-B368C3E53A14}"/>
              </a:ext>
            </a:extLst>
          </p:cNvPr>
          <p:cNvSpPr/>
          <p:nvPr/>
        </p:nvSpPr>
        <p:spPr>
          <a:xfrm>
            <a:off x="7305276" y="4713564"/>
            <a:ext cx="1304001" cy="12096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>
              <a:solidFill>
                <a:schemeClr val="bg1"/>
              </a:solidFill>
            </a:endParaRPr>
          </a:p>
        </p:txBody>
      </p:sp>
      <p:pic>
        <p:nvPicPr>
          <p:cNvPr id="58" name="Picture 42" descr="RÃ©sultat de recherche d'images pour &quot;Google Partner Premier&quot;">
            <a:extLst>
              <a:ext uri="{FF2B5EF4-FFF2-40B4-BE49-F238E27FC236}">
                <a16:creationId xmlns:a16="http://schemas.microsoft.com/office/drawing/2014/main" id="{C298C005-EC5B-264A-B832-1AEDA0EE12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1252" y="1717369"/>
            <a:ext cx="1159788" cy="48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Résultat de recherche d'images pour &quot;appnexus&quot;">
            <a:extLst>
              <a:ext uri="{FF2B5EF4-FFF2-40B4-BE49-F238E27FC236}">
                <a16:creationId xmlns:a16="http://schemas.microsoft.com/office/drawing/2014/main" id="{7E8B9421-3DBD-8042-ACE5-61927A266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162" y="1737729"/>
            <a:ext cx="717295" cy="47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6" descr="RÃ©sultat de recherche d'images pour &quot;Bing Ads Certified logo&quot;">
            <a:extLst>
              <a:ext uri="{FF2B5EF4-FFF2-40B4-BE49-F238E27FC236}">
                <a16:creationId xmlns:a16="http://schemas.microsoft.com/office/drawing/2014/main" id="{559E43DE-A344-024D-99DE-12BC50404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9371" y="1726325"/>
            <a:ext cx="1823831" cy="47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authentic hotel logo&quot;">
            <a:extLst>
              <a:ext uri="{FF2B5EF4-FFF2-40B4-BE49-F238E27FC236}">
                <a16:creationId xmlns:a16="http://schemas.microsoft.com/office/drawing/2014/main" id="{3B452447-8369-E540-9C8C-AAE071044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39" y="4892464"/>
            <a:ext cx="859504" cy="86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Logo Florella">
            <a:extLst>
              <a:ext uri="{FF2B5EF4-FFF2-40B4-BE49-F238E27FC236}">
                <a16:creationId xmlns:a16="http://schemas.microsoft.com/office/drawing/2014/main" id="{FD73087A-BA46-3241-B95D-689C47B3FAB0}"/>
              </a:ext>
            </a:extLst>
          </p:cNvPr>
          <p:cNvSpPr>
            <a:spLocks noChangeAspect="1" noChangeArrowheads="1"/>
          </p:cNvSpPr>
          <p:nvPr/>
        </p:nvSpPr>
        <p:spPr bwMode="auto">
          <a:xfrm flipV="1">
            <a:off x="4419600" y="1107976"/>
            <a:ext cx="2168624" cy="216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8" descr="Logo Florella">
            <a:extLst>
              <a:ext uri="{FF2B5EF4-FFF2-40B4-BE49-F238E27FC236}">
                <a16:creationId xmlns:a16="http://schemas.microsoft.com/office/drawing/2014/main" id="{3791D512-4664-7244-AFE6-6F17734D7409}"/>
              </a:ext>
            </a:extLst>
          </p:cNvPr>
          <p:cNvSpPr>
            <a:spLocks noChangeAspect="1" noChangeArrowheads="1"/>
          </p:cNvSpPr>
          <p:nvPr/>
        </p:nvSpPr>
        <p:spPr bwMode="auto">
          <a:xfrm flipV="1">
            <a:off x="4572000" y="1260376"/>
            <a:ext cx="2168624" cy="216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4" name="Picture 10" descr="Résultat de recherche d'images pour &quot;florella&quot;">
            <a:extLst>
              <a:ext uri="{FF2B5EF4-FFF2-40B4-BE49-F238E27FC236}">
                <a16:creationId xmlns:a16="http://schemas.microsoft.com/office/drawing/2014/main" id="{D9E6FAFD-E494-D544-BC6E-57FD67293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202" y="4962980"/>
            <a:ext cx="874657" cy="75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val 2">
            <a:extLst>
              <a:ext uri="{FF2B5EF4-FFF2-40B4-BE49-F238E27FC236}">
                <a16:creationId xmlns:a16="http://schemas.microsoft.com/office/drawing/2014/main" id="{CCBEC702-269F-144B-AA66-A18603CF3D2C}"/>
              </a:ext>
            </a:extLst>
          </p:cNvPr>
          <p:cNvSpPr/>
          <p:nvPr/>
        </p:nvSpPr>
        <p:spPr>
          <a:xfrm>
            <a:off x="6784315" y="2417160"/>
            <a:ext cx="1277033" cy="1164424"/>
          </a:xfrm>
          <a:prstGeom prst="ellipse">
            <a:avLst/>
          </a:prstGeom>
          <a:solidFill>
            <a:srgbClr val="8497B0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>
              <a:solidFill>
                <a:schemeClr val="bg1"/>
              </a:solidFill>
            </a:endParaRPr>
          </a:p>
        </p:txBody>
      </p: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FF4D7A2C-006F-F547-B98B-23964D345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514" y="2692877"/>
            <a:ext cx="1033433" cy="47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ZoneTexte 49">
            <a:extLst>
              <a:ext uri="{FF2B5EF4-FFF2-40B4-BE49-F238E27FC236}">
                <a16:creationId xmlns:a16="http://schemas.microsoft.com/office/drawing/2014/main" id="{55160EE8-9041-2143-B005-6D4FFF5AF10D}"/>
              </a:ext>
            </a:extLst>
          </p:cNvPr>
          <p:cNvSpPr txBox="1"/>
          <p:nvPr/>
        </p:nvSpPr>
        <p:spPr>
          <a:xfrm>
            <a:off x="109744" y="4385664"/>
            <a:ext cx="33461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358E8806-BFCB-A649-BB61-98629A329DF1}"/>
              </a:ext>
            </a:extLst>
          </p:cNvPr>
          <p:cNvSpPr txBox="1"/>
          <p:nvPr/>
        </p:nvSpPr>
        <p:spPr>
          <a:xfrm>
            <a:off x="8395343" y="4427800"/>
            <a:ext cx="33461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276699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8-05-14 à 11.01.0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r="2332" b="8153"/>
          <a:stretch/>
        </p:blipFill>
        <p:spPr>
          <a:xfrm>
            <a:off x="0" y="670560"/>
            <a:ext cx="11870299" cy="5499130"/>
          </a:xfrm>
          <a:prstGeom prst="rect">
            <a:avLst/>
          </a:prstGeom>
        </p:spPr>
      </p:pic>
      <p:sp>
        <p:nvSpPr>
          <p:cNvPr id="157" name="Rectangle 156"/>
          <p:cNvSpPr/>
          <p:nvPr/>
        </p:nvSpPr>
        <p:spPr>
          <a:xfrm>
            <a:off x="0" y="0"/>
            <a:ext cx="9143999" cy="1586573"/>
          </a:xfrm>
          <a:prstGeom prst="rect">
            <a:avLst/>
          </a:prstGeom>
          <a:solidFill>
            <a:srgbClr val="072C62"/>
          </a:solidFill>
          <a:ln>
            <a:noFill/>
          </a:ln>
        </p:spPr>
        <p:txBody>
          <a:bodyPr rot="0" spcFirstLastPara="0" vertOverflow="overflow" horzOverflow="overflow" vert="horz" wrap="square" lIns="540000" tIns="72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r-FR" sz="3600" kern="0" dirty="0">
                <a:solidFill>
                  <a:schemeClr val="bg1"/>
                </a:solidFill>
                <a:latin typeface="Franklin Gothic Demi" panose="020B0703020102020204" pitchFamily="34" charset="0"/>
              </a:rPr>
              <a:t>BUSINESS CASE</a:t>
            </a:r>
            <a:endParaRPr lang="fr-FR" sz="3400" kern="0" dirty="0">
              <a:solidFill>
                <a:schemeClr val="accent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780330" y="257175"/>
            <a:ext cx="2007825" cy="1363395"/>
            <a:chOff x="6780330" y="257175"/>
            <a:chExt cx="2007825" cy="1363395"/>
          </a:xfrm>
        </p:grpSpPr>
        <p:cxnSp>
          <p:nvCxnSpPr>
            <p:cNvPr id="716" name="Straight Connector 715"/>
            <p:cNvCxnSpPr/>
            <p:nvPr/>
          </p:nvCxnSpPr>
          <p:spPr>
            <a:xfrm flipH="1">
              <a:off x="7858408" y="257175"/>
              <a:ext cx="842552" cy="1363395"/>
            </a:xfrm>
            <a:prstGeom prst="line">
              <a:avLst/>
            </a:prstGeom>
            <a:ln cap="rnd">
              <a:solidFill>
                <a:schemeClr val="bg1"/>
              </a:solidFill>
              <a:round/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" name="Straight Connector 716"/>
            <p:cNvCxnSpPr/>
            <p:nvPr/>
          </p:nvCxnSpPr>
          <p:spPr>
            <a:xfrm>
              <a:off x="7385391" y="1171575"/>
              <a:ext cx="744621" cy="421835"/>
            </a:xfrm>
            <a:prstGeom prst="line">
              <a:avLst/>
            </a:prstGeom>
            <a:ln cap="rnd">
              <a:solidFill>
                <a:schemeClr val="bg1">
                  <a:alpha val="55000"/>
                </a:schemeClr>
              </a:solidFill>
              <a:round/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8" name="TextBox 717"/>
            <p:cNvSpPr txBox="1"/>
            <p:nvPr/>
          </p:nvSpPr>
          <p:spPr>
            <a:xfrm flipH="1">
              <a:off x="6780330" y="936340"/>
              <a:ext cx="449267" cy="33701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r-FR" sz="900">
                  <a:solidFill>
                    <a:schemeClr val="bg1">
                      <a:alpha val="20000"/>
                    </a:schemeClr>
                  </a:solidFill>
                </a:rPr>
                <a:t>1#278</a:t>
              </a:r>
              <a:br>
                <a:rPr lang="fr-FR" sz="900">
                  <a:solidFill>
                    <a:schemeClr val="bg1">
                      <a:alpha val="20000"/>
                    </a:schemeClr>
                  </a:solidFill>
                </a:rPr>
              </a:br>
              <a:r>
                <a:rPr lang="fr-FR" sz="900">
                  <a:solidFill>
                    <a:schemeClr val="bg1">
                      <a:alpha val="20000"/>
                    </a:schemeClr>
                  </a:solidFill>
                </a:rPr>
                <a:t>6.8/3655</a:t>
              </a:r>
            </a:p>
            <a:p>
              <a:pPr>
                <a:lnSpc>
                  <a:spcPct val="80000"/>
                </a:lnSpc>
              </a:pPr>
              <a:r>
                <a:rPr lang="fr-FR" sz="900">
                  <a:solidFill>
                    <a:schemeClr val="bg1">
                      <a:alpha val="20000"/>
                    </a:schemeClr>
                  </a:solidFill>
                </a:rPr>
                <a:t>7563./56</a:t>
              </a:r>
            </a:p>
          </p:txBody>
        </p:sp>
        <p:sp>
          <p:nvSpPr>
            <p:cNvPr id="719" name="TextBox 718"/>
            <p:cNvSpPr txBox="1"/>
            <p:nvPr/>
          </p:nvSpPr>
          <p:spPr>
            <a:xfrm flipH="1">
              <a:off x="8390610" y="1036822"/>
              <a:ext cx="397545" cy="33701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r-FR" sz="900">
                  <a:solidFill>
                    <a:schemeClr val="bg1">
                      <a:alpha val="44000"/>
                    </a:schemeClr>
                  </a:solidFill>
                </a:rPr>
                <a:t>1.2</a:t>
              </a:r>
            </a:p>
            <a:p>
              <a:pPr>
                <a:lnSpc>
                  <a:spcPct val="80000"/>
                </a:lnSpc>
              </a:pPr>
              <a:r>
                <a:rPr lang="fr-FR" sz="900">
                  <a:solidFill>
                    <a:schemeClr val="bg1">
                      <a:alpha val="44000"/>
                    </a:schemeClr>
                  </a:solidFill>
                </a:rPr>
                <a:t>3.658</a:t>
              </a:r>
            </a:p>
            <a:p>
              <a:pPr>
                <a:lnSpc>
                  <a:spcPct val="80000"/>
                </a:lnSpc>
              </a:pPr>
              <a:r>
                <a:rPr lang="fr-FR" sz="900">
                  <a:solidFill>
                    <a:schemeClr val="bg1">
                      <a:alpha val="44000"/>
                    </a:schemeClr>
                  </a:solidFill>
                </a:rPr>
                <a:t>56987./</a:t>
              </a:r>
            </a:p>
          </p:txBody>
        </p:sp>
        <p:sp>
          <p:nvSpPr>
            <p:cNvPr id="720" name="TextBox 719"/>
            <p:cNvSpPr txBox="1"/>
            <p:nvPr/>
          </p:nvSpPr>
          <p:spPr>
            <a:xfrm flipH="1">
              <a:off x="7642199" y="416457"/>
              <a:ext cx="417200" cy="44781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r-FR" sz="900">
                  <a:solidFill>
                    <a:schemeClr val="bg1">
                      <a:alpha val="44000"/>
                    </a:schemeClr>
                  </a:solidFill>
                </a:rPr>
                <a:t>2563;36</a:t>
              </a:r>
            </a:p>
            <a:p>
              <a:pPr>
                <a:lnSpc>
                  <a:spcPct val="80000"/>
                </a:lnSpc>
              </a:pPr>
              <a:r>
                <a:rPr lang="fr-FR" sz="900">
                  <a:solidFill>
                    <a:schemeClr val="bg1">
                      <a:alpha val="44000"/>
                    </a:schemeClr>
                  </a:solidFill>
                </a:rPr>
                <a:t>29875</a:t>
              </a:r>
            </a:p>
            <a:p>
              <a:pPr>
                <a:lnSpc>
                  <a:spcPct val="80000"/>
                </a:lnSpc>
              </a:pPr>
              <a:r>
                <a:rPr lang="fr-FR" sz="900">
                  <a:solidFill>
                    <a:schemeClr val="bg1">
                      <a:alpha val="44000"/>
                    </a:schemeClr>
                  </a:solidFill>
                </a:rPr>
                <a:t>45::</a:t>
              </a:r>
            </a:p>
            <a:p>
              <a:pPr>
                <a:lnSpc>
                  <a:spcPct val="80000"/>
                </a:lnSpc>
              </a:pPr>
              <a:r>
                <a:rPr lang="fr-FR" sz="900">
                  <a:solidFill>
                    <a:schemeClr val="bg1">
                      <a:alpha val="44000"/>
                    </a:schemeClr>
                  </a:solidFill>
                </a:rPr>
                <a:t>323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3714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rt_mariage_0318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92306"/>
            <a:ext cx="9721282" cy="526569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780330" y="257175"/>
            <a:ext cx="2007825" cy="1363395"/>
            <a:chOff x="6780330" y="257175"/>
            <a:chExt cx="2007825" cy="1363395"/>
          </a:xfrm>
        </p:grpSpPr>
        <p:cxnSp>
          <p:nvCxnSpPr>
            <p:cNvPr id="716" name="Straight Connector 715"/>
            <p:cNvCxnSpPr/>
            <p:nvPr/>
          </p:nvCxnSpPr>
          <p:spPr>
            <a:xfrm flipH="1">
              <a:off x="7858408" y="257175"/>
              <a:ext cx="842552" cy="1363395"/>
            </a:xfrm>
            <a:prstGeom prst="line">
              <a:avLst/>
            </a:prstGeom>
            <a:ln cap="rnd">
              <a:solidFill>
                <a:schemeClr val="bg1"/>
              </a:solidFill>
              <a:round/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" name="Straight Connector 716"/>
            <p:cNvCxnSpPr/>
            <p:nvPr/>
          </p:nvCxnSpPr>
          <p:spPr>
            <a:xfrm>
              <a:off x="7385391" y="1171575"/>
              <a:ext cx="744621" cy="421835"/>
            </a:xfrm>
            <a:prstGeom prst="line">
              <a:avLst/>
            </a:prstGeom>
            <a:ln cap="rnd">
              <a:solidFill>
                <a:schemeClr val="bg1">
                  <a:alpha val="55000"/>
                </a:schemeClr>
              </a:solidFill>
              <a:round/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8" name="TextBox 717"/>
            <p:cNvSpPr txBox="1"/>
            <p:nvPr/>
          </p:nvSpPr>
          <p:spPr>
            <a:xfrm flipH="1">
              <a:off x="6780330" y="936340"/>
              <a:ext cx="449267" cy="33701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r-FR" sz="900">
                  <a:solidFill>
                    <a:schemeClr val="bg1">
                      <a:alpha val="20000"/>
                    </a:schemeClr>
                  </a:solidFill>
                </a:rPr>
                <a:t>1#278</a:t>
              </a:r>
              <a:br>
                <a:rPr lang="fr-FR" sz="900">
                  <a:solidFill>
                    <a:schemeClr val="bg1">
                      <a:alpha val="20000"/>
                    </a:schemeClr>
                  </a:solidFill>
                </a:rPr>
              </a:br>
              <a:r>
                <a:rPr lang="fr-FR" sz="900">
                  <a:solidFill>
                    <a:schemeClr val="bg1">
                      <a:alpha val="20000"/>
                    </a:schemeClr>
                  </a:solidFill>
                </a:rPr>
                <a:t>6.8/3655</a:t>
              </a:r>
            </a:p>
            <a:p>
              <a:pPr>
                <a:lnSpc>
                  <a:spcPct val="80000"/>
                </a:lnSpc>
              </a:pPr>
              <a:r>
                <a:rPr lang="fr-FR" sz="900">
                  <a:solidFill>
                    <a:schemeClr val="bg1">
                      <a:alpha val="20000"/>
                    </a:schemeClr>
                  </a:solidFill>
                </a:rPr>
                <a:t>7563./56</a:t>
              </a:r>
            </a:p>
          </p:txBody>
        </p:sp>
        <p:sp>
          <p:nvSpPr>
            <p:cNvPr id="719" name="TextBox 718"/>
            <p:cNvSpPr txBox="1"/>
            <p:nvPr/>
          </p:nvSpPr>
          <p:spPr>
            <a:xfrm flipH="1">
              <a:off x="8390610" y="1036822"/>
              <a:ext cx="397545" cy="33701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r-FR" sz="900">
                  <a:solidFill>
                    <a:schemeClr val="bg1">
                      <a:alpha val="44000"/>
                    </a:schemeClr>
                  </a:solidFill>
                </a:rPr>
                <a:t>1.2</a:t>
              </a:r>
            </a:p>
            <a:p>
              <a:pPr>
                <a:lnSpc>
                  <a:spcPct val="80000"/>
                </a:lnSpc>
              </a:pPr>
              <a:r>
                <a:rPr lang="fr-FR" sz="900">
                  <a:solidFill>
                    <a:schemeClr val="bg1">
                      <a:alpha val="44000"/>
                    </a:schemeClr>
                  </a:solidFill>
                </a:rPr>
                <a:t>3.658</a:t>
              </a:r>
            </a:p>
            <a:p>
              <a:pPr>
                <a:lnSpc>
                  <a:spcPct val="80000"/>
                </a:lnSpc>
              </a:pPr>
              <a:r>
                <a:rPr lang="fr-FR" sz="900">
                  <a:solidFill>
                    <a:schemeClr val="bg1">
                      <a:alpha val="44000"/>
                    </a:schemeClr>
                  </a:solidFill>
                </a:rPr>
                <a:t>56987./</a:t>
              </a:r>
            </a:p>
          </p:txBody>
        </p:sp>
        <p:sp>
          <p:nvSpPr>
            <p:cNvPr id="720" name="TextBox 719"/>
            <p:cNvSpPr txBox="1"/>
            <p:nvPr/>
          </p:nvSpPr>
          <p:spPr>
            <a:xfrm flipH="1">
              <a:off x="7642199" y="416457"/>
              <a:ext cx="417200" cy="44781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r-FR" sz="900">
                  <a:solidFill>
                    <a:schemeClr val="bg1">
                      <a:alpha val="44000"/>
                    </a:schemeClr>
                  </a:solidFill>
                </a:rPr>
                <a:t>2563;36</a:t>
              </a:r>
            </a:p>
            <a:p>
              <a:pPr>
                <a:lnSpc>
                  <a:spcPct val="80000"/>
                </a:lnSpc>
              </a:pPr>
              <a:r>
                <a:rPr lang="fr-FR" sz="900">
                  <a:solidFill>
                    <a:schemeClr val="bg1">
                      <a:alpha val="44000"/>
                    </a:schemeClr>
                  </a:solidFill>
                </a:rPr>
                <a:t>29875</a:t>
              </a:r>
            </a:p>
            <a:p>
              <a:pPr>
                <a:lnSpc>
                  <a:spcPct val="80000"/>
                </a:lnSpc>
              </a:pPr>
              <a:r>
                <a:rPr lang="fr-FR" sz="900">
                  <a:solidFill>
                    <a:schemeClr val="bg1">
                      <a:alpha val="44000"/>
                    </a:schemeClr>
                  </a:solidFill>
                </a:rPr>
                <a:t>45::</a:t>
              </a:r>
            </a:p>
            <a:p>
              <a:pPr>
                <a:lnSpc>
                  <a:spcPct val="80000"/>
                </a:lnSpc>
              </a:pPr>
              <a:r>
                <a:rPr lang="fr-FR" sz="900">
                  <a:solidFill>
                    <a:schemeClr val="bg1">
                      <a:alpha val="44000"/>
                    </a:schemeClr>
                  </a:solidFill>
                </a:rPr>
                <a:t>323</a:t>
              </a:r>
            </a:p>
          </p:txBody>
        </p:sp>
      </p:grpSp>
      <p:sp>
        <p:nvSpPr>
          <p:cNvPr id="3" name="Oval 2"/>
          <p:cNvSpPr/>
          <p:nvPr/>
        </p:nvSpPr>
        <p:spPr>
          <a:xfrm>
            <a:off x="4953244" y="1614134"/>
            <a:ext cx="2342481" cy="2219654"/>
          </a:xfrm>
          <a:prstGeom prst="ellipse">
            <a:avLst/>
          </a:prstGeom>
          <a:solidFill>
            <a:schemeClr val="bg2">
              <a:alpha val="94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4000" b="1" dirty="0">
                <a:solidFill>
                  <a:schemeClr val="bg1"/>
                </a:solidFill>
                <a:latin typeface="Segoe UI"/>
                <a:cs typeface="Segoe UI"/>
              </a:rPr>
              <a:t>6</a:t>
            </a:r>
            <a:r>
              <a:rPr lang="fr-FR" sz="4000" dirty="0">
                <a:solidFill>
                  <a:schemeClr val="bg1"/>
                </a:solidFill>
                <a:latin typeface="Segoe UI"/>
                <a:cs typeface="Segoe UI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fr-FR" sz="1600" dirty="0">
                <a:solidFill>
                  <a:schemeClr val="bg1"/>
                </a:solidFill>
                <a:latin typeface="Segoe UI"/>
                <a:cs typeface="Segoe UI"/>
              </a:rPr>
              <a:t>CHATEAUX-HÔTELS en FRANCE</a:t>
            </a:r>
          </a:p>
          <a:p>
            <a:pPr algn="ctr">
              <a:lnSpc>
                <a:spcPct val="90000"/>
              </a:lnSpc>
            </a:pPr>
            <a:endParaRPr lang="fr-FR" sz="1600" dirty="0">
              <a:solidFill>
                <a:schemeClr val="bg1"/>
              </a:solidFill>
              <a:latin typeface="Segoe UI"/>
              <a:cs typeface="Segoe UI"/>
            </a:endParaRPr>
          </a:p>
          <a:p>
            <a:pPr algn="ctr">
              <a:lnSpc>
                <a:spcPct val="90000"/>
              </a:lnSpc>
            </a:pPr>
            <a:r>
              <a:rPr lang="fr-FR" sz="1600" dirty="0">
                <a:solidFill>
                  <a:schemeClr val="bg1"/>
                </a:solidFill>
                <a:latin typeface="Segoe UI"/>
                <a:cs typeface="Segoe UI"/>
              </a:rPr>
              <a:t>RESTAURANTS</a:t>
            </a:r>
          </a:p>
        </p:txBody>
      </p:sp>
      <p:sp>
        <p:nvSpPr>
          <p:cNvPr id="20" name="Oval 2"/>
          <p:cNvSpPr/>
          <p:nvPr/>
        </p:nvSpPr>
        <p:spPr>
          <a:xfrm>
            <a:off x="6888718" y="2481350"/>
            <a:ext cx="2255282" cy="218027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4000" b="1" dirty="0">
                <a:solidFill>
                  <a:schemeClr val="bg1"/>
                </a:solidFill>
                <a:latin typeface="Segoe UI"/>
                <a:cs typeface="Segoe UI"/>
              </a:rPr>
              <a:t>273</a:t>
            </a:r>
            <a:r>
              <a:rPr lang="fr-FR" sz="1600" b="1" dirty="0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lang="fr-FR" sz="1600" dirty="0">
                <a:solidFill>
                  <a:schemeClr val="bg1"/>
                </a:solidFill>
                <a:latin typeface="Segoe UI"/>
                <a:cs typeface="Segoe UI"/>
              </a:rPr>
              <a:t>CHAMBRES</a:t>
            </a:r>
          </a:p>
          <a:p>
            <a:pPr algn="ctr">
              <a:lnSpc>
                <a:spcPct val="90000"/>
              </a:lnSpc>
            </a:pPr>
            <a:endParaRPr lang="fr-FR" sz="1600" dirty="0">
              <a:solidFill>
                <a:schemeClr val="bg1"/>
              </a:solidFill>
              <a:latin typeface="Segoe UI"/>
              <a:cs typeface="Segoe UI"/>
            </a:endParaRPr>
          </a:p>
          <a:p>
            <a:pPr algn="ctr">
              <a:lnSpc>
                <a:spcPct val="90000"/>
              </a:lnSpc>
            </a:pPr>
            <a:r>
              <a:rPr lang="fr-FR" sz="1600" dirty="0">
                <a:solidFill>
                  <a:schemeClr val="bg1"/>
                </a:solidFill>
                <a:cs typeface="Segoe UI"/>
              </a:rPr>
              <a:t>260 EMPLOYES</a:t>
            </a:r>
          </a:p>
          <a:p>
            <a:pPr algn="ctr">
              <a:lnSpc>
                <a:spcPct val="90000"/>
              </a:lnSpc>
            </a:pPr>
            <a:endParaRPr lang="fr-FR" sz="1600" dirty="0">
              <a:solidFill>
                <a:schemeClr val="bg1"/>
              </a:solidFill>
              <a:latin typeface="Segoe UI"/>
              <a:cs typeface="Segoe UI"/>
            </a:endParaRPr>
          </a:p>
        </p:txBody>
      </p:sp>
      <p:sp>
        <p:nvSpPr>
          <p:cNvPr id="23" name="Oval 2"/>
          <p:cNvSpPr/>
          <p:nvPr/>
        </p:nvSpPr>
        <p:spPr>
          <a:xfrm>
            <a:off x="6517014" y="4395417"/>
            <a:ext cx="2272368" cy="2121932"/>
          </a:xfrm>
          <a:prstGeom prst="ellipse">
            <a:avLst/>
          </a:prstGeom>
          <a:solidFill>
            <a:srgbClr val="005DAA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fr-FR" sz="1600" dirty="0">
              <a:solidFill>
                <a:schemeClr val="bg1"/>
              </a:solidFill>
              <a:latin typeface="Segoe UI"/>
              <a:cs typeface="Segoe UI"/>
            </a:endParaRPr>
          </a:p>
          <a:p>
            <a:pPr algn="ctr">
              <a:lnSpc>
                <a:spcPct val="90000"/>
              </a:lnSpc>
            </a:pPr>
            <a:r>
              <a:rPr lang="fr-FR" sz="2800" b="1" dirty="0">
                <a:solidFill>
                  <a:schemeClr val="bg1"/>
                </a:solidFill>
                <a:latin typeface="Segoe UI"/>
                <a:cs typeface="Segoe UI"/>
              </a:rPr>
              <a:t>69 000 Nuitées</a:t>
            </a:r>
          </a:p>
        </p:txBody>
      </p:sp>
      <p:sp>
        <p:nvSpPr>
          <p:cNvPr id="21" name="Oval 2"/>
          <p:cNvSpPr/>
          <p:nvPr/>
        </p:nvSpPr>
        <p:spPr>
          <a:xfrm>
            <a:off x="4492947" y="3574990"/>
            <a:ext cx="2255282" cy="2180274"/>
          </a:xfrm>
          <a:prstGeom prst="ellipse">
            <a:avLst/>
          </a:prstGeom>
          <a:solidFill>
            <a:srgbClr val="9DD4CF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4000" b="1" dirty="0">
                <a:solidFill>
                  <a:schemeClr val="bg1"/>
                </a:solidFill>
                <a:latin typeface="Segoe UI"/>
                <a:cs typeface="Segoe UI"/>
              </a:rPr>
              <a:t>45%</a:t>
            </a:r>
            <a:r>
              <a:rPr lang="fr-FR" sz="4000" dirty="0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lang="fr-FR" sz="1600" dirty="0">
                <a:solidFill>
                  <a:schemeClr val="bg1"/>
                </a:solidFill>
                <a:latin typeface="Segoe UI"/>
                <a:cs typeface="Segoe UI"/>
              </a:rPr>
              <a:t>FRANCAISE</a:t>
            </a:r>
          </a:p>
          <a:p>
            <a:pPr algn="ctr">
              <a:lnSpc>
                <a:spcPct val="90000"/>
              </a:lnSpc>
            </a:pPr>
            <a:r>
              <a:rPr lang="fr-FR" sz="4000" b="1" dirty="0">
                <a:solidFill>
                  <a:schemeClr val="bg1"/>
                </a:solidFill>
                <a:cs typeface="Segoe UI"/>
              </a:rPr>
              <a:t>55%</a:t>
            </a:r>
            <a:r>
              <a:rPr lang="fr-FR" sz="4000" dirty="0">
                <a:solidFill>
                  <a:schemeClr val="bg1"/>
                </a:solidFill>
                <a:cs typeface="Segoe UI"/>
              </a:rPr>
              <a:t> </a:t>
            </a:r>
            <a:r>
              <a:rPr lang="fr-FR" sz="1600" dirty="0">
                <a:solidFill>
                  <a:schemeClr val="bg1"/>
                </a:solidFill>
                <a:cs typeface="Segoe UI"/>
              </a:rPr>
              <a:t>ETRANGERE</a:t>
            </a:r>
          </a:p>
          <a:p>
            <a:pPr algn="ctr">
              <a:lnSpc>
                <a:spcPct val="90000"/>
              </a:lnSpc>
            </a:pPr>
            <a:endParaRPr lang="fr-FR" sz="1600" dirty="0">
              <a:solidFill>
                <a:schemeClr val="bg1"/>
              </a:solidFill>
              <a:latin typeface="Segoe UI"/>
              <a:cs typeface="Segoe UI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01576" y="1713240"/>
            <a:ext cx="421294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400" dirty="0"/>
              <a:t>Chaîne </a:t>
            </a:r>
            <a:r>
              <a:rPr lang="fr-FR" sz="2400" b="1" dirty="0" err="1"/>
              <a:t>pionniere</a:t>
            </a:r>
            <a:r>
              <a:rPr lang="fr-FR" sz="2400" dirty="0"/>
              <a:t> des châteaux hôtels de luxe</a:t>
            </a:r>
          </a:p>
          <a:p>
            <a:pPr marL="342900" indent="-342900">
              <a:buFont typeface="Arial"/>
              <a:buChar char="•"/>
            </a:pPr>
            <a:r>
              <a:rPr lang="fr-FR" sz="2400" dirty="0"/>
              <a:t>Fleuron en plein essor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349341-8A07-FB43-9D2E-4FA902DA3942}"/>
              </a:ext>
            </a:extLst>
          </p:cNvPr>
          <p:cNvSpPr/>
          <p:nvPr/>
        </p:nvSpPr>
        <p:spPr>
          <a:xfrm>
            <a:off x="0" y="0"/>
            <a:ext cx="9143999" cy="1586573"/>
          </a:xfrm>
          <a:prstGeom prst="rect">
            <a:avLst/>
          </a:prstGeom>
          <a:solidFill>
            <a:srgbClr val="072C62"/>
          </a:solidFill>
          <a:ln>
            <a:noFill/>
          </a:ln>
        </p:spPr>
        <p:txBody>
          <a:bodyPr rot="0" spcFirstLastPara="0" vertOverflow="overflow" horzOverflow="overflow" vert="horz" wrap="square" lIns="540000" tIns="72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r-FR" sz="3600" kern="0" dirty="0">
                <a:solidFill>
                  <a:schemeClr val="bg1"/>
                </a:solidFill>
                <a:latin typeface="Franklin Gothic Demi" panose="020B0703020102020204" pitchFamily="34" charset="0"/>
              </a:rPr>
              <a:t>BUSINESS CASE</a:t>
            </a:r>
            <a:endParaRPr lang="fr-FR" sz="3400" kern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143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156"/>
          <p:cNvSpPr/>
          <p:nvPr/>
        </p:nvSpPr>
        <p:spPr>
          <a:xfrm>
            <a:off x="0" y="0"/>
            <a:ext cx="9143999" cy="1586573"/>
          </a:xfrm>
          <a:prstGeom prst="rect">
            <a:avLst/>
          </a:prstGeom>
          <a:solidFill>
            <a:srgbClr val="F8B24A"/>
          </a:solidFill>
          <a:ln>
            <a:noFill/>
          </a:ln>
        </p:spPr>
        <p:txBody>
          <a:bodyPr rot="0" spcFirstLastPara="0" vertOverflow="overflow" horzOverflow="overflow" vert="horz" wrap="square" lIns="540000" tIns="72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r-FR" sz="3600" kern="0" dirty="0">
                <a:solidFill>
                  <a:schemeClr val="bg1"/>
                </a:solidFill>
                <a:latin typeface="Franklin Gothic Demi" panose="020B0703020102020204" pitchFamily="34" charset="0"/>
              </a:rPr>
              <a:t>De Mai 2016 à</a:t>
            </a:r>
            <a:r>
              <a:rPr lang="fr-FR" sz="3600" kern="0" dirty="0">
                <a:latin typeface="Franklin Gothic Demi" panose="020B0703020102020204" pitchFamily="34" charset="0"/>
              </a:rPr>
              <a:t> aujourd’hui</a:t>
            </a:r>
            <a:endParaRPr lang="fr-FR" sz="3400" kern="0" dirty="0"/>
          </a:p>
        </p:txBody>
      </p:sp>
      <p:cxnSp>
        <p:nvCxnSpPr>
          <p:cNvPr id="660" name="Straight Connector 659"/>
          <p:cNvCxnSpPr/>
          <p:nvPr/>
        </p:nvCxnSpPr>
        <p:spPr>
          <a:xfrm flipV="1">
            <a:off x="7709498" y="0"/>
            <a:ext cx="393354" cy="257175"/>
          </a:xfrm>
          <a:prstGeom prst="line">
            <a:avLst/>
          </a:prstGeom>
          <a:ln cap="rnd">
            <a:solidFill>
              <a:schemeClr val="bg1"/>
            </a:solidFill>
            <a:round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1" name="Straight Connector 660"/>
          <p:cNvCxnSpPr/>
          <p:nvPr/>
        </p:nvCxnSpPr>
        <p:spPr>
          <a:xfrm flipH="1">
            <a:off x="7996670" y="1171575"/>
            <a:ext cx="186424" cy="545963"/>
          </a:xfrm>
          <a:prstGeom prst="line">
            <a:avLst/>
          </a:prstGeom>
          <a:ln cap="rnd">
            <a:solidFill>
              <a:schemeClr val="bg1">
                <a:alpha val="55000"/>
              </a:schemeClr>
            </a:solidFill>
            <a:round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3" name="TextBox 662"/>
          <p:cNvSpPr txBox="1"/>
          <p:nvPr/>
        </p:nvSpPr>
        <p:spPr>
          <a:xfrm>
            <a:off x="8338888" y="936340"/>
            <a:ext cx="449267" cy="3370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900">
                <a:solidFill>
                  <a:schemeClr val="bg1">
                    <a:alpha val="20000"/>
                  </a:schemeClr>
                </a:solidFill>
              </a:rPr>
              <a:t>1#278</a:t>
            </a:r>
            <a:br>
              <a:rPr lang="fr-FR" sz="900">
                <a:solidFill>
                  <a:schemeClr val="bg1">
                    <a:alpha val="20000"/>
                  </a:schemeClr>
                </a:solidFill>
              </a:rPr>
            </a:br>
            <a:r>
              <a:rPr lang="fr-FR" sz="900">
                <a:solidFill>
                  <a:schemeClr val="bg1">
                    <a:alpha val="20000"/>
                  </a:schemeClr>
                </a:solidFill>
              </a:rPr>
              <a:t>6.8/3655</a:t>
            </a:r>
          </a:p>
          <a:p>
            <a:pPr>
              <a:lnSpc>
                <a:spcPct val="80000"/>
              </a:lnSpc>
            </a:pPr>
            <a:r>
              <a:rPr lang="fr-FR" sz="900">
                <a:solidFill>
                  <a:schemeClr val="bg1">
                    <a:alpha val="20000"/>
                  </a:schemeClr>
                </a:solidFill>
              </a:rPr>
              <a:t>7563./56</a:t>
            </a:r>
          </a:p>
        </p:txBody>
      </p:sp>
      <p:sp>
        <p:nvSpPr>
          <p:cNvPr id="665" name="TextBox 664"/>
          <p:cNvSpPr txBox="1"/>
          <p:nvPr/>
        </p:nvSpPr>
        <p:spPr>
          <a:xfrm>
            <a:off x="7798797" y="416457"/>
            <a:ext cx="385134" cy="4478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900">
                <a:solidFill>
                  <a:schemeClr val="bg1">
                    <a:alpha val="77000"/>
                  </a:schemeClr>
                </a:solidFill>
              </a:rPr>
              <a:t>562341</a:t>
            </a:r>
          </a:p>
          <a:p>
            <a:pPr>
              <a:lnSpc>
                <a:spcPct val="80000"/>
              </a:lnSpc>
            </a:pPr>
            <a:r>
              <a:rPr lang="fr-FR" sz="900">
                <a:solidFill>
                  <a:schemeClr val="bg1">
                    <a:alpha val="77000"/>
                  </a:schemeClr>
                </a:solidFill>
              </a:rPr>
              <a:t>4.2</a:t>
            </a:r>
          </a:p>
          <a:p>
            <a:pPr>
              <a:lnSpc>
                <a:spcPct val="80000"/>
              </a:lnSpc>
            </a:pPr>
            <a:r>
              <a:rPr lang="fr-FR" sz="900">
                <a:solidFill>
                  <a:schemeClr val="bg1">
                    <a:alpha val="77000"/>
                  </a:schemeClr>
                </a:solidFill>
              </a:rPr>
              <a:t>9.33</a:t>
            </a:r>
          </a:p>
          <a:p>
            <a:pPr>
              <a:lnSpc>
                <a:spcPct val="80000"/>
              </a:lnSpc>
            </a:pPr>
            <a:r>
              <a:rPr lang="fr-FR" sz="900">
                <a:solidFill>
                  <a:schemeClr val="bg1">
                    <a:alpha val="77000"/>
                  </a:schemeClr>
                </a:solidFill>
              </a:rPr>
              <a:t>5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540721" y="0"/>
            <a:ext cx="2480649" cy="1647731"/>
          </a:xfrm>
          <a:prstGeom prst="line">
            <a:avLst/>
          </a:prstGeom>
          <a:ln cap="rnd">
            <a:solidFill>
              <a:schemeClr val="bg1">
                <a:alpha val="71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6" name="Oval 665"/>
          <p:cNvSpPr/>
          <p:nvPr/>
        </p:nvSpPr>
        <p:spPr>
          <a:xfrm>
            <a:off x="1761386" y="4008163"/>
            <a:ext cx="1450544" cy="145054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rot="0" spcFirstLastPara="0" vertOverflow="overflow" horzOverflow="overflow" vert="horz" wrap="square" lIns="0" tIns="72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Bef>
                <a:spcPts val="600"/>
              </a:spcBef>
            </a:pPr>
            <a:r>
              <a:rPr lang="fr-FR" sz="1200" cap="all" dirty="0">
                <a:solidFill>
                  <a:schemeClr val="bg1"/>
                </a:solidFill>
              </a:rPr>
              <a:t>LEVEE</a:t>
            </a:r>
            <a:br>
              <a:rPr lang="fr-FR" sz="1200" cap="all" dirty="0">
                <a:solidFill>
                  <a:schemeClr val="bg1"/>
                </a:solidFill>
              </a:rPr>
            </a:br>
            <a:r>
              <a:rPr lang="fr-FR" sz="1200" cap="all" dirty="0">
                <a:solidFill>
                  <a:schemeClr val="bg1"/>
                </a:solidFill>
              </a:rPr>
              <a:t>1.1 M€</a:t>
            </a:r>
          </a:p>
        </p:txBody>
      </p:sp>
      <p:sp>
        <p:nvSpPr>
          <p:cNvPr id="3" name="Oval 2"/>
          <p:cNvSpPr/>
          <p:nvPr/>
        </p:nvSpPr>
        <p:spPr>
          <a:xfrm>
            <a:off x="580586" y="4013230"/>
            <a:ext cx="1450544" cy="145054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rot="0" spcFirstLastPara="0" vertOverflow="overflow" horzOverflow="overflow" vert="horz" wrap="square" lIns="0" tIns="72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Bef>
                <a:spcPts val="600"/>
              </a:spcBef>
            </a:pPr>
            <a:r>
              <a:rPr lang="fr-FR" sz="1200" cap="all">
                <a:solidFill>
                  <a:schemeClr val="bg1"/>
                </a:solidFill>
              </a:rPr>
              <a:t>Creation</a:t>
            </a:r>
          </a:p>
        </p:txBody>
      </p:sp>
      <p:cxnSp>
        <p:nvCxnSpPr>
          <p:cNvPr id="662" name="Straight Connector 661"/>
          <p:cNvCxnSpPr/>
          <p:nvPr/>
        </p:nvCxnSpPr>
        <p:spPr>
          <a:xfrm flipV="1">
            <a:off x="1863913" y="4763636"/>
            <a:ext cx="537777" cy="0"/>
          </a:xfrm>
          <a:prstGeom prst="line">
            <a:avLst/>
          </a:prstGeom>
          <a:ln cap="rnd">
            <a:solidFill>
              <a:schemeClr val="accent6"/>
            </a:solidFill>
            <a:round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8" name="Oval 667"/>
          <p:cNvSpPr/>
          <p:nvPr/>
        </p:nvSpPr>
        <p:spPr>
          <a:xfrm>
            <a:off x="2789128" y="4013230"/>
            <a:ext cx="1450544" cy="145054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rot="0" spcFirstLastPara="0" vertOverflow="overflow" horzOverflow="overflow" vert="horz" wrap="square" lIns="0" tIns="72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Bef>
                <a:spcPts val="600"/>
              </a:spcBef>
            </a:pPr>
            <a:r>
              <a:rPr lang="fr-FR" sz="1200" cap="all" dirty="0">
                <a:solidFill>
                  <a:schemeClr val="bg1"/>
                </a:solidFill>
              </a:rPr>
              <a:t>Allianz </a:t>
            </a:r>
            <a:r>
              <a:rPr lang="fr-FR" sz="1000" cap="all" dirty="0" err="1">
                <a:solidFill>
                  <a:schemeClr val="bg1"/>
                </a:solidFill>
              </a:rPr>
              <a:t>AcceleratEUR</a:t>
            </a:r>
            <a:r>
              <a:rPr lang="fr-FR" sz="1200" cap="all" dirty="0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ct val="85000"/>
              </a:lnSpc>
              <a:spcBef>
                <a:spcPts val="600"/>
              </a:spcBef>
            </a:pPr>
            <a:r>
              <a:rPr lang="fr-FR" sz="1200" cap="all" dirty="0">
                <a:solidFill>
                  <a:schemeClr val="bg1"/>
                </a:solidFill>
              </a:rPr>
              <a:t>Staff 9 people</a:t>
            </a:r>
          </a:p>
        </p:txBody>
      </p:sp>
      <p:cxnSp>
        <p:nvCxnSpPr>
          <p:cNvPr id="669" name="Straight Connector 668"/>
          <p:cNvCxnSpPr/>
          <p:nvPr/>
        </p:nvCxnSpPr>
        <p:spPr>
          <a:xfrm flipV="1">
            <a:off x="3517799" y="4763636"/>
            <a:ext cx="537777" cy="0"/>
          </a:xfrm>
          <a:prstGeom prst="line">
            <a:avLst/>
          </a:prstGeom>
          <a:ln cap="rnd">
            <a:solidFill>
              <a:schemeClr val="accent6"/>
            </a:solidFill>
            <a:round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7" name="Straight Connector 676"/>
          <p:cNvCxnSpPr/>
          <p:nvPr/>
        </p:nvCxnSpPr>
        <p:spPr>
          <a:xfrm flipV="1">
            <a:off x="5171685" y="4763636"/>
            <a:ext cx="537777" cy="0"/>
          </a:xfrm>
          <a:prstGeom prst="line">
            <a:avLst/>
          </a:prstGeom>
          <a:ln cap="rnd">
            <a:solidFill>
              <a:schemeClr val="accent6"/>
            </a:solidFill>
            <a:round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9" name="Straight Connector 678"/>
          <p:cNvCxnSpPr/>
          <p:nvPr/>
        </p:nvCxnSpPr>
        <p:spPr>
          <a:xfrm flipV="1">
            <a:off x="6825571" y="4763636"/>
            <a:ext cx="537777" cy="0"/>
          </a:xfrm>
          <a:prstGeom prst="line">
            <a:avLst/>
          </a:prstGeom>
          <a:ln cap="rnd">
            <a:solidFill>
              <a:schemeClr val="accent6"/>
            </a:solidFill>
            <a:round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7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281" y="5458707"/>
            <a:ext cx="1129825" cy="713152"/>
          </a:xfrm>
          <a:prstGeom prst="rect">
            <a:avLst/>
          </a:prstGeom>
        </p:spPr>
      </p:pic>
      <p:sp>
        <p:nvSpPr>
          <p:cNvPr id="690" name="Freeform 5"/>
          <p:cNvSpPr>
            <a:spLocks/>
          </p:cNvSpPr>
          <p:nvPr/>
        </p:nvSpPr>
        <p:spPr bwMode="auto">
          <a:xfrm rot="10800000" flipV="1">
            <a:off x="2356253" y="5574124"/>
            <a:ext cx="247282" cy="109128"/>
          </a:xfrm>
          <a:custGeom>
            <a:avLst/>
            <a:gdLst>
              <a:gd name="T0" fmla="*/ 932 w 942"/>
              <a:gd name="T1" fmla="*/ 23 h 414"/>
              <a:gd name="T2" fmla="*/ 931 w 942"/>
              <a:gd name="T3" fmla="*/ 22 h 414"/>
              <a:gd name="T4" fmla="*/ 898 w 942"/>
              <a:gd name="T5" fmla="*/ 2 h 414"/>
              <a:gd name="T6" fmla="*/ 857 w 942"/>
              <a:gd name="T7" fmla="*/ 12 h 414"/>
              <a:gd name="T8" fmla="*/ 471 w 942"/>
              <a:gd name="T9" fmla="*/ 296 h 414"/>
              <a:gd name="T10" fmla="*/ 84 w 942"/>
              <a:gd name="T11" fmla="*/ 12 h 414"/>
              <a:gd name="T12" fmla="*/ 84 w 942"/>
              <a:gd name="T13" fmla="*/ 11 h 414"/>
              <a:gd name="T14" fmla="*/ 53 w 942"/>
              <a:gd name="T15" fmla="*/ 2 h 414"/>
              <a:gd name="T16" fmla="*/ 10 w 942"/>
              <a:gd name="T17" fmla="*/ 23 h 414"/>
              <a:gd name="T18" fmla="*/ 0 w 942"/>
              <a:gd name="T19" fmla="*/ 54 h 414"/>
              <a:gd name="T20" fmla="*/ 20 w 942"/>
              <a:gd name="T21" fmla="*/ 96 h 414"/>
              <a:gd name="T22" fmla="*/ 21 w 942"/>
              <a:gd name="T23" fmla="*/ 97 h 414"/>
              <a:gd name="T24" fmla="*/ 440 w 942"/>
              <a:gd name="T25" fmla="*/ 404 h 414"/>
              <a:gd name="T26" fmla="*/ 471 w 942"/>
              <a:gd name="T27" fmla="*/ 414 h 414"/>
              <a:gd name="T28" fmla="*/ 503 w 942"/>
              <a:gd name="T29" fmla="*/ 404 h 414"/>
              <a:gd name="T30" fmla="*/ 920 w 942"/>
              <a:gd name="T31" fmla="*/ 98 h 414"/>
              <a:gd name="T32" fmla="*/ 942 w 942"/>
              <a:gd name="T33" fmla="*/ 55 h 414"/>
              <a:gd name="T34" fmla="*/ 932 w 942"/>
              <a:gd name="T35" fmla="*/ 23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42" h="414">
                <a:moveTo>
                  <a:pt x="932" y="23"/>
                </a:moveTo>
                <a:cubicBezTo>
                  <a:pt x="931" y="22"/>
                  <a:pt x="931" y="22"/>
                  <a:pt x="931" y="22"/>
                </a:cubicBezTo>
                <a:cubicBezTo>
                  <a:pt x="923" y="11"/>
                  <a:pt x="911" y="5"/>
                  <a:pt x="898" y="2"/>
                </a:cubicBezTo>
                <a:cubicBezTo>
                  <a:pt x="884" y="0"/>
                  <a:pt x="868" y="4"/>
                  <a:pt x="857" y="12"/>
                </a:cubicBezTo>
                <a:cubicBezTo>
                  <a:pt x="471" y="296"/>
                  <a:pt x="471" y="296"/>
                  <a:pt x="471" y="296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11"/>
                  <a:pt x="84" y="11"/>
                  <a:pt x="84" y="11"/>
                </a:cubicBezTo>
                <a:cubicBezTo>
                  <a:pt x="75" y="5"/>
                  <a:pt x="64" y="2"/>
                  <a:pt x="53" y="2"/>
                </a:cubicBezTo>
                <a:cubicBezTo>
                  <a:pt x="36" y="2"/>
                  <a:pt x="20" y="10"/>
                  <a:pt x="10" y="23"/>
                </a:cubicBezTo>
                <a:cubicBezTo>
                  <a:pt x="4" y="32"/>
                  <a:pt x="0" y="42"/>
                  <a:pt x="0" y="54"/>
                </a:cubicBezTo>
                <a:cubicBezTo>
                  <a:pt x="0" y="71"/>
                  <a:pt x="7" y="86"/>
                  <a:pt x="20" y="96"/>
                </a:cubicBezTo>
                <a:cubicBezTo>
                  <a:pt x="21" y="97"/>
                  <a:pt x="21" y="97"/>
                  <a:pt x="21" y="97"/>
                </a:cubicBezTo>
                <a:cubicBezTo>
                  <a:pt x="440" y="404"/>
                  <a:pt x="440" y="404"/>
                  <a:pt x="440" y="404"/>
                </a:cubicBezTo>
                <a:cubicBezTo>
                  <a:pt x="449" y="411"/>
                  <a:pt x="460" y="414"/>
                  <a:pt x="471" y="414"/>
                </a:cubicBezTo>
                <a:cubicBezTo>
                  <a:pt x="482" y="414"/>
                  <a:pt x="494" y="411"/>
                  <a:pt x="503" y="404"/>
                </a:cubicBezTo>
                <a:cubicBezTo>
                  <a:pt x="920" y="98"/>
                  <a:pt x="920" y="98"/>
                  <a:pt x="920" y="98"/>
                </a:cubicBezTo>
                <a:cubicBezTo>
                  <a:pt x="934" y="88"/>
                  <a:pt x="942" y="72"/>
                  <a:pt x="942" y="55"/>
                </a:cubicBezTo>
                <a:cubicBezTo>
                  <a:pt x="942" y="43"/>
                  <a:pt x="939" y="32"/>
                  <a:pt x="932" y="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TextBox 17"/>
          <p:cNvSpPr txBox="1"/>
          <p:nvPr/>
        </p:nvSpPr>
        <p:spPr>
          <a:xfrm>
            <a:off x="735684" y="3671247"/>
            <a:ext cx="9212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400" dirty="0">
                <a:latin typeface="Franklin Gothic Demi" panose="020B0703020102020204" pitchFamily="34" charset="0"/>
              </a:rPr>
              <a:t>Mai 2016</a:t>
            </a:r>
          </a:p>
        </p:txBody>
      </p:sp>
      <p:sp>
        <p:nvSpPr>
          <p:cNvPr id="691" name="TextBox 690"/>
          <p:cNvSpPr txBox="1"/>
          <p:nvPr/>
        </p:nvSpPr>
        <p:spPr>
          <a:xfrm>
            <a:off x="2098122" y="3682791"/>
            <a:ext cx="7770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r-FR" sz="1400" dirty="0">
                <a:latin typeface="Franklin Gothic Demi" panose="020B0703020102020204" pitchFamily="34" charset="0"/>
              </a:rPr>
              <a:t>Juin 2016</a:t>
            </a:r>
          </a:p>
        </p:txBody>
      </p:sp>
      <p:sp>
        <p:nvSpPr>
          <p:cNvPr id="692" name="TextBox 691"/>
          <p:cNvSpPr txBox="1"/>
          <p:nvPr/>
        </p:nvSpPr>
        <p:spPr>
          <a:xfrm>
            <a:off x="4266834" y="3695595"/>
            <a:ext cx="81407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r-FR" sz="1400" dirty="0">
                <a:latin typeface="Franklin Gothic Demi" panose="020B0703020102020204" pitchFamily="34" charset="0"/>
              </a:rPr>
              <a:t>Juin 2017 </a:t>
            </a:r>
          </a:p>
        </p:txBody>
      </p:sp>
      <p:sp>
        <p:nvSpPr>
          <p:cNvPr id="694" name="TextBox 693"/>
          <p:cNvSpPr txBox="1"/>
          <p:nvPr/>
        </p:nvSpPr>
        <p:spPr>
          <a:xfrm>
            <a:off x="6366023" y="3714372"/>
            <a:ext cx="89678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r-FR" sz="1400" dirty="0">
                <a:latin typeface="Franklin Gothic Demi" panose="020B0703020102020204" pitchFamily="34" charset="0"/>
              </a:rPr>
              <a:t>Aujourd’hui</a:t>
            </a:r>
          </a:p>
        </p:txBody>
      </p:sp>
      <p:sp>
        <p:nvSpPr>
          <p:cNvPr id="24" name="Oval 665">
            <a:extLst>
              <a:ext uri="{FF2B5EF4-FFF2-40B4-BE49-F238E27FC236}">
                <a16:creationId xmlns:a16="http://schemas.microsoft.com/office/drawing/2014/main" id="{1D39326F-4AD1-4E55-8723-45CD2F31498E}"/>
              </a:ext>
            </a:extLst>
          </p:cNvPr>
          <p:cNvSpPr/>
          <p:nvPr/>
        </p:nvSpPr>
        <p:spPr>
          <a:xfrm>
            <a:off x="3948597" y="4002102"/>
            <a:ext cx="1450544" cy="145054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rot="0" spcFirstLastPara="0" vertOverflow="overflow" horzOverflow="overflow" vert="horz" wrap="square" lIns="0" tIns="72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Bef>
                <a:spcPts val="600"/>
              </a:spcBef>
            </a:pPr>
            <a:r>
              <a:rPr lang="fr-FR" sz="1200" cap="all" dirty="0">
                <a:solidFill>
                  <a:schemeClr val="bg1"/>
                </a:solidFill>
              </a:rPr>
              <a:t>LEVEE</a:t>
            </a:r>
            <a:br>
              <a:rPr lang="fr-FR" sz="1200" cap="all" dirty="0">
                <a:solidFill>
                  <a:schemeClr val="bg1"/>
                </a:solidFill>
              </a:rPr>
            </a:br>
            <a:r>
              <a:rPr lang="fr-FR" sz="1200" cap="all" dirty="0">
                <a:solidFill>
                  <a:schemeClr val="bg1"/>
                </a:solidFill>
              </a:rPr>
              <a:t>0,6 M€</a:t>
            </a:r>
          </a:p>
        </p:txBody>
      </p:sp>
      <p:sp>
        <p:nvSpPr>
          <p:cNvPr id="25" name="Oval 665">
            <a:extLst>
              <a:ext uri="{FF2B5EF4-FFF2-40B4-BE49-F238E27FC236}">
                <a16:creationId xmlns:a16="http://schemas.microsoft.com/office/drawing/2014/main" id="{0FF90160-0B44-447B-BCB1-03AC4812A010}"/>
              </a:ext>
            </a:extLst>
          </p:cNvPr>
          <p:cNvSpPr/>
          <p:nvPr/>
        </p:nvSpPr>
        <p:spPr>
          <a:xfrm>
            <a:off x="4919827" y="3990974"/>
            <a:ext cx="1450544" cy="145054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rot="0" spcFirstLastPara="0" vertOverflow="overflow" horzOverflow="overflow" vert="horz" wrap="square" lIns="0" tIns="72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Bef>
                <a:spcPts val="600"/>
              </a:spcBef>
            </a:pPr>
            <a:r>
              <a:rPr lang="fr-FR" sz="1200" cap="all" dirty="0">
                <a:solidFill>
                  <a:schemeClr val="bg1"/>
                </a:solidFill>
              </a:rPr>
              <a:t>CONCOURS INNOVATION NUMERIQUE</a:t>
            </a:r>
            <a:br>
              <a:rPr lang="fr-FR" sz="1200" cap="all" dirty="0">
                <a:solidFill>
                  <a:schemeClr val="bg1"/>
                </a:solidFill>
              </a:rPr>
            </a:br>
            <a:r>
              <a:rPr lang="fr-FR" sz="1200" cap="all" dirty="0">
                <a:solidFill>
                  <a:schemeClr val="bg1"/>
                </a:solidFill>
              </a:rPr>
              <a:t>0,6 M€</a:t>
            </a:r>
          </a:p>
        </p:txBody>
      </p:sp>
      <p:sp>
        <p:nvSpPr>
          <p:cNvPr id="26" name="TextBox 691">
            <a:extLst>
              <a:ext uri="{FF2B5EF4-FFF2-40B4-BE49-F238E27FC236}">
                <a16:creationId xmlns:a16="http://schemas.microsoft.com/office/drawing/2014/main" id="{ED05587B-8F35-4C9F-858F-F1F37307011A}"/>
              </a:ext>
            </a:extLst>
          </p:cNvPr>
          <p:cNvSpPr txBox="1"/>
          <p:nvPr/>
        </p:nvSpPr>
        <p:spPr>
          <a:xfrm>
            <a:off x="5141540" y="3706456"/>
            <a:ext cx="97116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r-FR" sz="1400" dirty="0">
                <a:latin typeface="Franklin Gothic Demi" panose="020B0703020102020204" pitchFamily="34" charset="0"/>
              </a:rPr>
              <a:t>Juillet 2017 </a:t>
            </a:r>
          </a:p>
        </p:txBody>
      </p:sp>
      <p:sp>
        <p:nvSpPr>
          <p:cNvPr id="27" name="TextBox 693">
            <a:extLst>
              <a:ext uri="{FF2B5EF4-FFF2-40B4-BE49-F238E27FC236}">
                <a16:creationId xmlns:a16="http://schemas.microsoft.com/office/drawing/2014/main" id="{9A01DFC0-7D1E-448C-98D9-775AF6D3263C}"/>
              </a:ext>
            </a:extLst>
          </p:cNvPr>
          <p:cNvSpPr txBox="1"/>
          <p:nvPr/>
        </p:nvSpPr>
        <p:spPr>
          <a:xfrm>
            <a:off x="7760716" y="3706456"/>
            <a:ext cx="60433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r-FR" sz="1400" dirty="0">
                <a:latin typeface="Franklin Gothic Demi" panose="020B0703020102020204" pitchFamily="34" charset="0"/>
              </a:rPr>
              <a:t>Demain</a:t>
            </a:r>
          </a:p>
        </p:txBody>
      </p:sp>
      <p:pic>
        <p:nvPicPr>
          <p:cNvPr id="29" name="Image 5">
            <a:extLst>
              <a:ext uri="{FF2B5EF4-FFF2-40B4-BE49-F238E27FC236}">
                <a16:creationId xmlns:a16="http://schemas.microsoft.com/office/drawing/2014/main" id="{98D2690C-EFB1-4D33-9080-92ECAB352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856" y="6358937"/>
            <a:ext cx="921212" cy="368485"/>
          </a:xfrm>
          <a:prstGeom prst="rect">
            <a:avLst/>
          </a:prstGeom>
        </p:spPr>
      </p:pic>
      <p:sp>
        <p:nvSpPr>
          <p:cNvPr id="30" name="Freeform 5">
            <a:extLst>
              <a:ext uri="{FF2B5EF4-FFF2-40B4-BE49-F238E27FC236}">
                <a16:creationId xmlns:a16="http://schemas.microsoft.com/office/drawing/2014/main" id="{E189FFBA-815C-4FFB-BD67-E221B6476B6E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4623162" y="5572849"/>
            <a:ext cx="247282" cy="109128"/>
          </a:xfrm>
          <a:custGeom>
            <a:avLst/>
            <a:gdLst>
              <a:gd name="T0" fmla="*/ 932 w 942"/>
              <a:gd name="T1" fmla="*/ 23 h 414"/>
              <a:gd name="T2" fmla="*/ 931 w 942"/>
              <a:gd name="T3" fmla="*/ 22 h 414"/>
              <a:gd name="T4" fmla="*/ 898 w 942"/>
              <a:gd name="T5" fmla="*/ 2 h 414"/>
              <a:gd name="T6" fmla="*/ 857 w 942"/>
              <a:gd name="T7" fmla="*/ 12 h 414"/>
              <a:gd name="T8" fmla="*/ 471 w 942"/>
              <a:gd name="T9" fmla="*/ 296 h 414"/>
              <a:gd name="T10" fmla="*/ 84 w 942"/>
              <a:gd name="T11" fmla="*/ 12 h 414"/>
              <a:gd name="T12" fmla="*/ 84 w 942"/>
              <a:gd name="T13" fmla="*/ 11 h 414"/>
              <a:gd name="T14" fmla="*/ 53 w 942"/>
              <a:gd name="T15" fmla="*/ 2 h 414"/>
              <a:gd name="T16" fmla="*/ 10 w 942"/>
              <a:gd name="T17" fmla="*/ 23 h 414"/>
              <a:gd name="T18" fmla="*/ 0 w 942"/>
              <a:gd name="T19" fmla="*/ 54 h 414"/>
              <a:gd name="T20" fmla="*/ 20 w 942"/>
              <a:gd name="T21" fmla="*/ 96 h 414"/>
              <a:gd name="T22" fmla="*/ 21 w 942"/>
              <a:gd name="T23" fmla="*/ 97 h 414"/>
              <a:gd name="T24" fmla="*/ 440 w 942"/>
              <a:gd name="T25" fmla="*/ 404 h 414"/>
              <a:gd name="T26" fmla="*/ 471 w 942"/>
              <a:gd name="T27" fmla="*/ 414 h 414"/>
              <a:gd name="T28" fmla="*/ 503 w 942"/>
              <a:gd name="T29" fmla="*/ 404 h 414"/>
              <a:gd name="T30" fmla="*/ 920 w 942"/>
              <a:gd name="T31" fmla="*/ 98 h 414"/>
              <a:gd name="T32" fmla="*/ 942 w 942"/>
              <a:gd name="T33" fmla="*/ 55 h 414"/>
              <a:gd name="T34" fmla="*/ 932 w 942"/>
              <a:gd name="T35" fmla="*/ 23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42" h="414">
                <a:moveTo>
                  <a:pt x="932" y="23"/>
                </a:moveTo>
                <a:cubicBezTo>
                  <a:pt x="931" y="22"/>
                  <a:pt x="931" y="22"/>
                  <a:pt x="931" y="22"/>
                </a:cubicBezTo>
                <a:cubicBezTo>
                  <a:pt x="923" y="11"/>
                  <a:pt x="911" y="5"/>
                  <a:pt x="898" y="2"/>
                </a:cubicBezTo>
                <a:cubicBezTo>
                  <a:pt x="884" y="0"/>
                  <a:pt x="868" y="4"/>
                  <a:pt x="857" y="12"/>
                </a:cubicBezTo>
                <a:cubicBezTo>
                  <a:pt x="471" y="296"/>
                  <a:pt x="471" y="296"/>
                  <a:pt x="471" y="296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11"/>
                  <a:pt x="84" y="11"/>
                  <a:pt x="84" y="11"/>
                </a:cubicBezTo>
                <a:cubicBezTo>
                  <a:pt x="75" y="5"/>
                  <a:pt x="64" y="2"/>
                  <a:pt x="53" y="2"/>
                </a:cubicBezTo>
                <a:cubicBezTo>
                  <a:pt x="36" y="2"/>
                  <a:pt x="20" y="10"/>
                  <a:pt x="10" y="23"/>
                </a:cubicBezTo>
                <a:cubicBezTo>
                  <a:pt x="4" y="32"/>
                  <a:pt x="0" y="42"/>
                  <a:pt x="0" y="54"/>
                </a:cubicBezTo>
                <a:cubicBezTo>
                  <a:pt x="0" y="71"/>
                  <a:pt x="7" y="86"/>
                  <a:pt x="20" y="96"/>
                </a:cubicBezTo>
                <a:cubicBezTo>
                  <a:pt x="21" y="97"/>
                  <a:pt x="21" y="97"/>
                  <a:pt x="21" y="97"/>
                </a:cubicBezTo>
                <a:cubicBezTo>
                  <a:pt x="440" y="404"/>
                  <a:pt x="440" y="404"/>
                  <a:pt x="440" y="404"/>
                </a:cubicBezTo>
                <a:cubicBezTo>
                  <a:pt x="449" y="411"/>
                  <a:pt x="460" y="414"/>
                  <a:pt x="471" y="414"/>
                </a:cubicBezTo>
                <a:cubicBezTo>
                  <a:pt x="482" y="414"/>
                  <a:pt x="494" y="411"/>
                  <a:pt x="503" y="404"/>
                </a:cubicBezTo>
                <a:cubicBezTo>
                  <a:pt x="920" y="98"/>
                  <a:pt x="920" y="98"/>
                  <a:pt x="920" y="98"/>
                </a:cubicBezTo>
                <a:cubicBezTo>
                  <a:pt x="934" y="88"/>
                  <a:pt x="942" y="72"/>
                  <a:pt x="942" y="55"/>
                </a:cubicBezTo>
                <a:cubicBezTo>
                  <a:pt x="942" y="43"/>
                  <a:pt x="939" y="32"/>
                  <a:pt x="932" y="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70" name="Oval 669"/>
          <p:cNvSpPr/>
          <p:nvPr/>
        </p:nvSpPr>
        <p:spPr>
          <a:xfrm>
            <a:off x="6135808" y="3998890"/>
            <a:ext cx="1450544" cy="145054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rot="0" spcFirstLastPara="0" vertOverflow="overflow" horzOverflow="overflow" vert="horz" wrap="square" lIns="0" tIns="72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Bef>
                <a:spcPts val="600"/>
              </a:spcBef>
            </a:pPr>
            <a:r>
              <a:rPr lang="fr-FR" sz="1200" cap="all" dirty="0">
                <a:solidFill>
                  <a:schemeClr val="bg1"/>
                </a:solidFill>
              </a:rPr>
              <a:t>22 000</a:t>
            </a:r>
          </a:p>
          <a:p>
            <a:pPr algn="ctr">
              <a:lnSpc>
                <a:spcPct val="85000"/>
              </a:lnSpc>
              <a:spcBef>
                <a:spcPts val="600"/>
              </a:spcBef>
            </a:pPr>
            <a:r>
              <a:rPr lang="fr-FR" sz="1200" cap="all" dirty="0">
                <a:solidFill>
                  <a:schemeClr val="bg1"/>
                </a:solidFill>
              </a:rPr>
              <a:t>CLIENTS </a:t>
            </a:r>
            <a:r>
              <a:rPr lang="fr-FR" sz="1100" cap="all" dirty="0">
                <a:solidFill>
                  <a:schemeClr val="bg1"/>
                </a:solidFill>
              </a:rPr>
              <a:t>ADRESSABLES</a:t>
            </a:r>
          </a:p>
          <a:p>
            <a:pPr algn="ctr">
              <a:lnSpc>
                <a:spcPct val="85000"/>
              </a:lnSpc>
              <a:spcBef>
                <a:spcPts val="600"/>
              </a:spcBef>
            </a:pPr>
            <a:r>
              <a:rPr lang="fr-FR" sz="1200" b="1" cap="all" dirty="0">
                <a:solidFill>
                  <a:schemeClr val="bg1"/>
                </a:solidFill>
              </a:rPr>
              <a:t>2500 HOTELS</a:t>
            </a:r>
            <a:r>
              <a:rPr lang="fr-FR" sz="1200" cap="all" dirty="0">
                <a:solidFill>
                  <a:schemeClr val="bg1"/>
                </a:solidFill>
              </a:rPr>
              <a:t> CLIENTS</a:t>
            </a:r>
          </a:p>
        </p:txBody>
      </p:sp>
      <p:sp>
        <p:nvSpPr>
          <p:cNvPr id="678" name="Oval 677"/>
          <p:cNvSpPr/>
          <p:nvPr/>
        </p:nvSpPr>
        <p:spPr>
          <a:xfrm>
            <a:off x="7337611" y="4013230"/>
            <a:ext cx="1450544" cy="14505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rot="0" spcFirstLastPara="0" vertOverflow="overflow" horzOverflow="overflow" vert="horz" wrap="square" lIns="0" tIns="72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Bef>
                <a:spcPts val="600"/>
              </a:spcBef>
            </a:pPr>
            <a:r>
              <a:rPr lang="fr-FR" sz="1200" cap="all" dirty="0">
                <a:solidFill>
                  <a:schemeClr val="bg1"/>
                </a:solidFill>
              </a:rPr>
              <a:t>LEVEE </a:t>
            </a:r>
            <a:r>
              <a:rPr lang="mr-IN" sz="1200" cap="all" dirty="0">
                <a:solidFill>
                  <a:schemeClr val="bg1"/>
                </a:solidFill>
              </a:rPr>
              <a:t>–</a:t>
            </a:r>
            <a:r>
              <a:rPr lang="fr-FR" sz="1200" cap="all" dirty="0">
                <a:solidFill>
                  <a:schemeClr val="bg1"/>
                </a:solidFill>
              </a:rPr>
              <a:t> 1 a 3 M€</a:t>
            </a:r>
          </a:p>
        </p:txBody>
      </p:sp>
      <p:sp>
        <p:nvSpPr>
          <p:cNvPr id="31" name="TextBox 136">
            <a:extLst>
              <a:ext uri="{FF2B5EF4-FFF2-40B4-BE49-F238E27FC236}">
                <a16:creationId xmlns:a16="http://schemas.microsoft.com/office/drawing/2014/main" id="{BF0D67CE-05A3-C446-8B9A-D16D373D232B}"/>
              </a:ext>
            </a:extLst>
          </p:cNvPr>
          <p:cNvSpPr txBox="1"/>
          <p:nvPr/>
        </p:nvSpPr>
        <p:spPr>
          <a:xfrm>
            <a:off x="145763" y="1647313"/>
            <a:ext cx="8998237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4000" dirty="0">
                <a:solidFill>
                  <a:schemeClr val="accent2"/>
                </a:solidFill>
                <a:latin typeface="Franklin Gothic Demi" panose="020B0703020102020204" pitchFamily="34" charset="0"/>
              </a:rPr>
              <a:t>Levée: 2,2 M	           	 Lauréat CIN</a:t>
            </a:r>
            <a:br>
              <a:rPr lang="fr-FR" sz="4000" dirty="0">
                <a:solidFill>
                  <a:schemeClr val="accent2"/>
                </a:solidFill>
                <a:latin typeface="Franklin Gothic Demi" panose="020B0703020102020204" pitchFamily="34" charset="0"/>
              </a:rPr>
            </a:br>
            <a:r>
              <a:rPr lang="fr-FR" sz="4000" dirty="0">
                <a:solidFill>
                  <a:schemeClr val="accent2"/>
                </a:solidFill>
                <a:latin typeface="Franklin Gothic Demi" panose="020B0703020102020204" pitchFamily="34" charset="0"/>
              </a:rPr>
              <a:t>+2500 hôtels clients	  19 salariés</a:t>
            </a:r>
          </a:p>
          <a:p>
            <a:r>
              <a:rPr lang="fr-FR" sz="4000" dirty="0">
                <a:solidFill>
                  <a:schemeClr val="accent2"/>
                </a:solidFill>
                <a:latin typeface="Franklin Gothic Demi" panose="020B0703020102020204" pitchFamily="34" charset="0"/>
              </a:rPr>
              <a:t>CA 2018 </a:t>
            </a:r>
            <a:r>
              <a:rPr lang="fr-FR" sz="2000" dirty="0">
                <a:solidFill>
                  <a:schemeClr val="accent2"/>
                </a:solidFill>
                <a:latin typeface="Franklin Gothic Demi" panose="020B0703020102020204" pitchFamily="34" charset="0"/>
              </a:rPr>
              <a:t>vs 2016 </a:t>
            </a:r>
            <a:r>
              <a:rPr lang="fr-FR" sz="4000" dirty="0">
                <a:solidFill>
                  <a:schemeClr val="accent2"/>
                </a:solidFill>
                <a:latin typeface="Franklin Gothic Demi" panose="020B0703020102020204" pitchFamily="34" charset="0"/>
              </a:rPr>
              <a:t>+400%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280E607A-324E-A644-B904-7A689F524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0217" y="5484320"/>
            <a:ext cx="921212" cy="921212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91733786-4194-C94B-AEA8-DFBBE0D28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666" y="1647313"/>
            <a:ext cx="675173" cy="675173"/>
          </a:xfrm>
          <a:prstGeom prst="rect">
            <a:avLst/>
          </a:prstGeom>
        </p:spPr>
      </p:pic>
      <p:pic>
        <p:nvPicPr>
          <p:cNvPr id="1026" name="Picture 2" descr="https://frenchtechculture.fr/wp-content/uploads/2018/04/Pass-FR.png">
            <a:extLst>
              <a:ext uri="{FF2B5EF4-FFF2-40B4-BE49-F238E27FC236}">
                <a16:creationId xmlns:a16="http://schemas.microsoft.com/office/drawing/2014/main" id="{9FE8AE64-6B2F-5B41-AEDB-B800D92E6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164" y="5582705"/>
            <a:ext cx="743800" cy="83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Image 5">
            <a:extLst>
              <a:ext uri="{FF2B5EF4-FFF2-40B4-BE49-F238E27FC236}">
                <a16:creationId xmlns:a16="http://schemas.microsoft.com/office/drawing/2014/main" id="{BAA903A6-ABB5-BE40-ACFC-A0978E5EA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449" y="6005109"/>
            <a:ext cx="1025488" cy="428276"/>
          </a:xfrm>
          <a:prstGeom prst="rect">
            <a:avLst/>
          </a:prstGeom>
        </p:spPr>
      </p:pic>
      <p:pic>
        <p:nvPicPr>
          <p:cNvPr id="36" name="Image 4">
            <a:extLst>
              <a:ext uri="{FF2B5EF4-FFF2-40B4-BE49-F238E27FC236}">
                <a16:creationId xmlns:a16="http://schemas.microsoft.com/office/drawing/2014/main" id="{68AC5572-BAB6-C141-B970-B3382C797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561" y="5692380"/>
            <a:ext cx="1129825" cy="71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4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524098" y="5925796"/>
            <a:ext cx="8619901" cy="9322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ot="0" spcFirstLastPara="0" vertOverflow="overflow" horzOverflow="overflow" vert="horz" wrap="square" lIns="540000" tIns="7200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r-FR" sz="2800" kern="0" dirty="0">
                <a:solidFill>
                  <a:schemeClr val="bg1"/>
                </a:solidFill>
                <a:latin typeface="Franklin Gothic Demi" panose="020B0703020102020204" pitchFamily="34" charset="0"/>
              </a:rPr>
              <a:t>		+ 20% de réservations directes </a:t>
            </a:r>
          </a:p>
          <a:p>
            <a:pPr lvl="0">
              <a:lnSpc>
                <a:spcPct val="80000"/>
              </a:lnSpc>
              <a:defRPr/>
            </a:pPr>
            <a:r>
              <a:rPr lang="fr-FR" sz="2800" kern="0" dirty="0">
                <a:solidFill>
                  <a:srgbClr val="06BEE1"/>
                </a:solidFill>
                <a:latin typeface="Franklin Gothic Book"/>
              </a:rPr>
              <a:t>		Un ROI GARANTI de </a:t>
            </a:r>
            <a:r>
              <a:rPr lang="fr-FR" sz="2800" b="1" kern="0" dirty="0">
                <a:solidFill>
                  <a:srgbClr val="06BEE1"/>
                </a:solidFill>
                <a:latin typeface="Franklin Gothic Book"/>
              </a:rPr>
              <a:t>7</a:t>
            </a:r>
            <a:r>
              <a:rPr lang="fr-FR" sz="2800" kern="0" dirty="0">
                <a:solidFill>
                  <a:srgbClr val="06BEE1"/>
                </a:solidFill>
                <a:latin typeface="Franklin Gothic Book"/>
              </a:rPr>
              <a:t> en </a:t>
            </a:r>
            <a:r>
              <a:rPr lang="fr-FR" sz="2800" kern="0" dirty="0" err="1">
                <a:solidFill>
                  <a:srgbClr val="06BEE1"/>
                </a:solidFill>
                <a:latin typeface="Franklin Gothic Book"/>
              </a:rPr>
              <a:t>Adwords</a:t>
            </a:r>
            <a:r>
              <a:rPr lang="fr-FR" sz="2800" kern="0" dirty="0">
                <a:solidFill>
                  <a:srgbClr val="06BEE1"/>
                </a:solidFill>
                <a:latin typeface="Franklin Gothic Book"/>
              </a:rPr>
              <a:t> </a:t>
            </a:r>
            <a:r>
              <a:rPr lang="fr-FR" sz="2800" b="1" kern="0" dirty="0">
                <a:solidFill>
                  <a:srgbClr val="06BEE1"/>
                </a:solidFill>
                <a:latin typeface="Franklin Gothic Book"/>
              </a:rPr>
              <a:t>(14%)</a:t>
            </a:r>
            <a:endParaRPr lang="fr-FR" sz="700" b="1" kern="0" dirty="0">
              <a:solidFill>
                <a:srgbClr val="06BEE1"/>
              </a:solidFill>
              <a:latin typeface="Franklin Gothic Book"/>
            </a:endParaRPr>
          </a:p>
        </p:txBody>
      </p:sp>
      <p:pic>
        <p:nvPicPr>
          <p:cNvPr id="19" name="Image 18" descr="artigny_exterieures_00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23" b="32387"/>
          <a:stretch/>
        </p:blipFill>
        <p:spPr>
          <a:xfrm>
            <a:off x="0" y="1551993"/>
            <a:ext cx="9144000" cy="1713241"/>
          </a:xfrm>
          <a:prstGeom prst="rect">
            <a:avLst/>
          </a:prstGeom>
        </p:spPr>
      </p:pic>
      <p:sp>
        <p:nvSpPr>
          <p:cNvPr id="135" name="Rectangle 134"/>
          <p:cNvSpPr/>
          <p:nvPr/>
        </p:nvSpPr>
        <p:spPr>
          <a:xfrm>
            <a:off x="0" y="0"/>
            <a:ext cx="9143999" cy="15865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ot="0" spcFirstLastPara="0" vertOverflow="overflow" horzOverflow="overflow" vert="horz" wrap="square" lIns="540000" tIns="7200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r-FR" sz="3600" kern="0" dirty="0">
                <a:solidFill>
                  <a:schemeClr val="bg1"/>
                </a:solidFill>
                <a:latin typeface="Franklin Gothic Demi" panose="020B0703020102020204" pitchFamily="34" charset="0"/>
              </a:rPr>
              <a:t>Business Case: </a:t>
            </a:r>
            <a:br>
              <a:rPr lang="fr-FR" sz="3600" kern="0" dirty="0">
                <a:solidFill>
                  <a:schemeClr val="bg1"/>
                </a:solidFill>
                <a:latin typeface="Franklin Gothic Demi" panose="020B0703020102020204" pitchFamily="34" charset="0"/>
              </a:rPr>
            </a:br>
            <a:r>
              <a:rPr lang="fr-FR" sz="3600" kern="0" dirty="0">
                <a:solidFill>
                  <a:srgbClr val="06BEE1"/>
                </a:solidFill>
                <a:latin typeface="Franklin Gothic Medium" panose="020B0603020102020204" pitchFamily="34" charset="0"/>
              </a:rPr>
              <a:t>Problématiques et objectifs</a:t>
            </a:r>
            <a:endParaRPr lang="fr-FR" sz="900" kern="0" dirty="0">
              <a:solidFill>
                <a:srgbClr val="06BEE1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5765800" y="2406944"/>
            <a:ext cx="3170097" cy="2954383"/>
            <a:chOff x="-6258326" y="670874"/>
            <a:chExt cx="6235145" cy="5810866"/>
          </a:xfrm>
        </p:grpSpPr>
        <p:sp>
          <p:nvSpPr>
            <p:cNvPr id="130" name="Donut 129"/>
            <p:cNvSpPr/>
            <p:nvPr/>
          </p:nvSpPr>
          <p:spPr>
            <a:xfrm>
              <a:off x="-6258326" y="670874"/>
              <a:ext cx="5810866" cy="5810866"/>
            </a:xfrm>
            <a:prstGeom prst="donut">
              <a:avLst>
                <a:gd name="adj" fmla="val 6328"/>
              </a:avLst>
            </a:prstGeom>
            <a:solidFill>
              <a:schemeClr val="bg2">
                <a:alpha val="10000"/>
              </a:schemeClr>
            </a:solidFill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>
                <a:solidFill>
                  <a:schemeClr val="bg1"/>
                </a:solidFill>
              </a:endParaRPr>
            </a:p>
          </p:txBody>
        </p:sp>
        <p:cxnSp>
          <p:nvCxnSpPr>
            <p:cNvPr id="131" name="Straight Connector 130"/>
            <p:cNvCxnSpPr/>
            <p:nvPr/>
          </p:nvCxnSpPr>
          <p:spPr>
            <a:xfrm>
              <a:off x="-1506121" y="1014607"/>
              <a:ext cx="1482940" cy="2561700"/>
            </a:xfrm>
            <a:prstGeom prst="line">
              <a:avLst/>
            </a:prstGeom>
            <a:ln cap="rnd">
              <a:solidFill>
                <a:schemeClr val="bg2"/>
              </a:solidFill>
              <a:round/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16200000">
              <a:off x="-2247591" y="1756077"/>
              <a:ext cx="1482940" cy="2561700"/>
            </a:xfrm>
            <a:prstGeom prst="line">
              <a:avLst/>
            </a:prstGeom>
            <a:ln cap="rnd">
              <a:solidFill>
                <a:srgbClr val="F8B24A"/>
              </a:solidFill>
              <a:round/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TextBox 136"/>
          <p:cNvSpPr txBox="1"/>
          <p:nvPr/>
        </p:nvSpPr>
        <p:spPr>
          <a:xfrm>
            <a:off x="201575" y="4466515"/>
            <a:ext cx="3305851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4000" dirty="0">
                <a:solidFill>
                  <a:schemeClr val="accent4"/>
                </a:solidFill>
                <a:latin typeface="Franklin Gothic Demi" panose="020B0703020102020204" pitchFamily="34" charset="0"/>
              </a:rPr>
              <a:t>Dépendance aux OTA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295166" y="3928135"/>
            <a:ext cx="4683768" cy="5032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>
                <a:solidFill>
                  <a:schemeClr val="tx2"/>
                </a:solidFill>
              </a:rPr>
              <a:t>De leur chiffre d’affaires </a:t>
            </a:r>
          </a:p>
          <a:p>
            <a:pPr>
              <a:lnSpc>
                <a:spcPct val="90000"/>
              </a:lnSpc>
            </a:pPr>
            <a:r>
              <a:rPr lang="fr-FR" dirty="0">
                <a:solidFill>
                  <a:schemeClr val="tx2"/>
                </a:solidFill>
              </a:rPr>
              <a:t>généré par les OTA</a:t>
            </a:r>
          </a:p>
        </p:txBody>
      </p:sp>
      <p:grpSp>
        <p:nvGrpSpPr>
          <p:cNvPr id="146" name="Group 145"/>
          <p:cNvGrpSpPr/>
          <p:nvPr/>
        </p:nvGrpSpPr>
        <p:grpSpPr>
          <a:xfrm>
            <a:off x="-1051528" y="3621941"/>
            <a:ext cx="707231" cy="584460"/>
            <a:chOff x="1890713" y="3956584"/>
            <a:chExt cx="707231" cy="584460"/>
          </a:xfrm>
        </p:grpSpPr>
        <p:graphicFrame>
          <p:nvGraphicFramePr>
            <p:cNvPr id="144" name="Chart 143"/>
            <p:cNvGraphicFramePr/>
            <p:nvPr>
              <p:extLst/>
            </p:nvPr>
          </p:nvGraphicFramePr>
          <p:xfrm>
            <a:off x="1890713" y="3956584"/>
            <a:ext cx="707231" cy="5844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5" name="Oval 144"/>
            <p:cNvSpPr/>
            <p:nvPr/>
          </p:nvSpPr>
          <p:spPr>
            <a:xfrm>
              <a:off x="2196703" y="4201189"/>
              <a:ext cx="95250" cy="952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>
                <a:solidFill>
                  <a:schemeClr val="bg1"/>
                </a:solidFill>
              </a:endParaRPr>
            </a:p>
          </p:txBody>
        </p:sp>
      </p:grpSp>
      <p:sp>
        <p:nvSpPr>
          <p:cNvPr id="17" name="Oval 2"/>
          <p:cNvSpPr/>
          <p:nvPr/>
        </p:nvSpPr>
        <p:spPr>
          <a:xfrm>
            <a:off x="357308" y="1755224"/>
            <a:ext cx="2051999" cy="2051999"/>
          </a:xfrm>
          <a:prstGeom prst="ellipse">
            <a:avLst/>
          </a:prstGeom>
          <a:solidFill>
            <a:schemeClr val="bg2">
              <a:alpha val="94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4400" b="1" dirty="0">
                <a:solidFill>
                  <a:schemeClr val="bg1"/>
                </a:solidFill>
                <a:latin typeface="Franklin Gothic Medium" panose="020B0603020102020204" pitchFamily="34" charset="0"/>
                <a:cs typeface="Segoe UI"/>
              </a:rPr>
              <a:t>70 %</a:t>
            </a:r>
            <a:r>
              <a:rPr lang="fr-FR" sz="4400" b="1" dirty="0">
                <a:solidFill>
                  <a:schemeClr val="bg1"/>
                </a:solidFill>
                <a:latin typeface="Segoe UI"/>
                <a:cs typeface="Segoe UI"/>
              </a:rPr>
              <a:t> </a:t>
            </a:r>
          </a:p>
        </p:txBody>
      </p:sp>
      <p:sp>
        <p:nvSpPr>
          <p:cNvPr id="20" name="Oval 2"/>
          <p:cNvSpPr/>
          <p:nvPr/>
        </p:nvSpPr>
        <p:spPr>
          <a:xfrm>
            <a:off x="5952265" y="1726223"/>
            <a:ext cx="2051999" cy="2051999"/>
          </a:xfrm>
          <a:prstGeom prst="ellipse">
            <a:avLst/>
          </a:prstGeom>
          <a:solidFill>
            <a:srgbClr val="F8B24A">
              <a:alpha val="94000"/>
            </a:srgbClr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fr-FR" sz="4400" dirty="0">
              <a:solidFill>
                <a:schemeClr val="bg1"/>
              </a:solidFill>
              <a:latin typeface="Segoe UI"/>
              <a:cs typeface="Segoe UI"/>
            </a:endParaRPr>
          </a:p>
        </p:txBody>
      </p:sp>
      <p:sp>
        <p:nvSpPr>
          <p:cNvPr id="21" name="TextBox 136"/>
          <p:cNvSpPr txBox="1"/>
          <p:nvPr/>
        </p:nvSpPr>
        <p:spPr>
          <a:xfrm>
            <a:off x="4192786" y="4518140"/>
            <a:ext cx="525357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4000" dirty="0">
                <a:solidFill>
                  <a:schemeClr val="accent4"/>
                </a:solidFill>
                <a:latin typeface="Franklin Gothic Demi" panose="020B0703020102020204" pitchFamily="34" charset="0"/>
              </a:rPr>
              <a:t>Perte de contrôle </a:t>
            </a:r>
          </a:p>
          <a:p>
            <a:pPr algn="ctr"/>
            <a:r>
              <a:rPr lang="fr-FR" sz="4000" dirty="0">
                <a:solidFill>
                  <a:schemeClr val="accent4"/>
                </a:solidFill>
                <a:latin typeface="Franklin Gothic Demi" panose="020B0703020102020204" pitchFamily="34" charset="0"/>
              </a:rPr>
              <a:t>sur les données</a:t>
            </a:r>
          </a:p>
        </p:txBody>
      </p:sp>
      <p:sp>
        <p:nvSpPr>
          <p:cNvPr id="22" name="TextBox 137"/>
          <p:cNvSpPr txBox="1"/>
          <p:nvPr/>
        </p:nvSpPr>
        <p:spPr>
          <a:xfrm>
            <a:off x="5124131" y="3818508"/>
            <a:ext cx="3636874" cy="7525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>
                <a:solidFill>
                  <a:schemeClr val="tx2"/>
                </a:solidFill>
              </a:rPr>
              <a:t>Dépendants des analytiques et dépenses Adwords via l’interface </a:t>
            </a:r>
            <a:r>
              <a:rPr lang="fr-FR" dirty="0" err="1">
                <a:solidFill>
                  <a:schemeClr val="tx2"/>
                </a:solidFill>
              </a:rPr>
              <a:t>Reservit</a:t>
            </a:r>
            <a:r>
              <a:rPr lang="fr-FR" dirty="0">
                <a:solidFill>
                  <a:schemeClr val="tx2"/>
                </a:solidFill>
              </a:rPr>
              <a:t>, sans gestion d’attribution</a:t>
            </a:r>
          </a:p>
        </p:txBody>
      </p:sp>
      <p:sp>
        <p:nvSpPr>
          <p:cNvPr id="3" name="Signalisation droite 2"/>
          <p:cNvSpPr/>
          <p:nvPr/>
        </p:nvSpPr>
        <p:spPr>
          <a:xfrm>
            <a:off x="0" y="5905640"/>
            <a:ext cx="1068354" cy="952360"/>
          </a:xfrm>
          <a:prstGeom prst="homePlate">
            <a:avLst/>
          </a:pr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 err="1">
              <a:solidFill>
                <a:schemeClr val="bg1"/>
              </a:solidFill>
            </a:endParaRPr>
          </a:p>
        </p:txBody>
      </p:sp>
      <p:pic>
        <p:nvPicPr>
          <p:cNvPr id="4" name="Image 3" descr="hid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020" y="2015576"/>
            <a:ext cx="1395787" cy="1395787"/>
          </a:xfrm>
          <a:prstGeom prst="rect">
            <a:avLst/>
          </a:prstGeom>
        </p:spPr>
      </p:pic>
      <p:pic>
        <p:nvPicPr>
          <p:cNvPr id="5" name="Image 4" descr="goal (1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86" y="5971070"/>
            <a:ext cx="826462" cy="82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43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156"/>
          <p:cNvSpPr/>
          <p:nvPr/>
        </p:nvSpPr>
        <p:spPr>
          <a:xfrm>
            <a:off x="0" y="0"/>
            <a:ext cx="9143999" cy="1586573"/>
          </a:xfrm>
          <a:prstGeom prst="rect">
            <a:avLst/>
          </a:prstGeom>
          <a:solidFill>
            <a:srgbClr val="072C62"/>
          </a:solidFill>
          <a:ln>
            <a:noFill/>
          </a:ln>
        </p:spPr>
        <p:txBody>
          <a:bodyPr rot="0" spcFirstLastPara="0" vertOverflow="overflow" horzOverflow="overflow" vert="horz" wrap="square" lIns="540000" tIns="72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r-FR" sz="3600" b="1" kern="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LA REPONSE 360&amp;1: </a:t>
            </a:r>
          </a:p>
          <a:p>
            <a:pPr lvl="0">
              <a:lnSpc>
                <a:spcPct val="80000"/>
              </a:lnSpc>
              <a:defRPr/>
            </a:pPr>
            <a:r>
              <a:rPr lang="fr-FR" sz="3600" kern="0" dirty="0">
                <a:solidFill>
                  <a:schemeClr val="accent4"/>
                </a:solidFill>
                <a:latin typeface="Franklin Gothic Medium" panose="020B0603020102020204" pitchFamily="34" charset="0"/>
              </a:rPr>
              <a:t>Diversification des leviers d’acquisition</a:t>
            </a:r>
            <a:endParaRPr lang="fr-FR" sz="3400" kern="0" dirty="0">
              <a:solidFill>
                <a:schemeClr val="accent4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780330" y="257175"/>
            <a:ext cx="2007825" cy="1363395"/>
            <a:chOff x="6780330" y="257175"/>
            <a:chExt cx="2007825" cy="1363395"/>
          </a:xfrm>
        </p:grpSpPr>
        <p:cxnSp>
          <p:nvCxnSpPr>
            <p:cNvPr id="716" name="Straight Connector 715"/>
            <p:cNvCxnSpPr/>
            <p:nvPr/>
          </p:nvCxnSpPr>
          <p:spPr>
            <a:xfrm flipH="1">
              <a:off x="7858408" y="257175"/>
              <a:ext cx="842552" cy="1363395"/>
            </a:xfrm>
            <a:prstGeom prst="line">
              <a:avLst/>
            </a:prstGeom>
            <a:ln cap="rnd">
              <a:solidFill>
                <a:schemeClr val="bg1"/>
              </a:solidFill>
              <a:round/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" name="Straight Connector 716"/>
            <p:cNvCxnSpPr/>
            <p:nvPr/>
          </p:nvCxnSpPr>
          <p:spPr>
            <a:xfrm>
              <a:off x="7385391" y="1171575"/>
              <a:ext cx="744621" cy="421835"/>
            </a:xfrm>
            <a:prstGeom prst="line">
              <a:avLst/>
            </a:prstGeom>
            <a:ln cap="rnd">
              <a:solidFill>
                <a:schemeClr val="bg1">
                  <a:alpha val="55000"/>
                </a:schemeClr>
              </a:solidFill>
              <a:round/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8" name="TextBox 717"/>
            <p:cNvSpPr txBox="1"/>
            <p:nvPr/>
          </p:nvSpPr>
          <p:spPr>
            <a:xfrm flipH="1">
              <a:off x="6780330" y="936340"/>
              <a:ext cx="449267" cy="33701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r-FR" sz="900">
                  <a:solidFill>
                    <a:schemeClr val="bg1">
                      <a:alpha val="20000"/>
                    </a:schemeClr>
                  </a:solidFill>
                </a:rPr>
                <a:t>1#278</a:t>
              </a:r>
              <a:br>
                <a:rPr lang="fr-FR" sz="900">
                  <a:solidFill>
                    <a:schemeClr val="bg1">
                      <a:alpha val="20000"/>
                    </a:schemeClr>
                  </a:solidFill>
                </a:rPr>
              </a:br>
              <a:r>
                <a:rPr lang="fr-FR" sz="900">
                  <a:solidFill>
                    <a:schemeClr val="bg1">
                      <a:alpha val="20000"/>
                    </a:schemeClr>
                  </a:solidFill>
                </a:rPr>
                <a:t>6.8/3655</a:t>
              </a:r>
            </a:p>
            <a:p>
              <a:pPr>
                <a:lnSpc>
                  <a:spcPct val="80000"/>
                </a:lnSpc>
              </a:pPr>
              <a:r>
                <a:rPr lang="fr-FR" sz="900">
                  <a:solidFill>
                    <a:schemeClr val="bg1">
                      <a:alpha val="20000"/>
                    </a:schemeClr>
                  </a:solidFill>
                </a:rPr>
                <a:t>7563./56</a:t>
              </a:r>
            </a:p>
          </p:txBody>
        </p:sp>
        <p:sp>
          <p:nvSpPr>
            <p:cNvPr id="719" name="TextBox 718"/>
            <p:cNvSpPr txBox="1"/>
            <p:nvPr/>
          </p:nvSpPr>
          <p:spPr>
            <a:xfrm flipH="1">
              <a:off x="8390610" y="1036822"/>
              <a:ext cx="397545" cy="33701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r-FR" sz="900">
                  <a:solidFill>
                    <a:schemeClr val="bg1">
                      <a:alpha val="44000"/>
                    </a:schemeClr>
                  </a:solidFill>
                </a:rPr>
                <a:t>1.2</a:t>
              </a:r>
            </a:p>
            <a:p>
              <a:pPr>
                <a:lnSpc>
                  <a:spcPct val="80000"/>
                </a:lnSpc>
              </a:pPr>
              <a:r>
                <a:rPr lang="fr-FR" sz="900">
                  <a:solidFill>
                    <a:schemeClr val="bg1">
                      <a:alpha val="44000"/>
                    </a:schemeClr>
                  </a:solidFill>
                </a:rPr>
                <a:t>3.658</a:t>
              </a:r>
            </a:p>
            <a:p>
              <a:pPr>
                <a:lnSpc>
                  <a:spcPct val="80000"/>
                </a:lnSpc>
              </a:pPr>
              <a:r>
                <a:rPr lang="fr-FR" sz="900">
                  <a:solidFill>
                    <a:schemeClr val="bg1">
                      <a:alpha val="44000"/>
                    </a:schemeClr>
                  </a:solidFill>
                </a:rPr>
                <a:t>56987./</a:t>
              </a:r>
            </a:p>
          </p:txBody>
        </p:sp>
        <p:sp>
          <p:nvSpPr>
            <p:cNvPr id="720" name="TextBox 719"/>
            <p:cNvSpPr txBox="1"/>
            <p:nvPr/>
          </p:nvSpPr>
          <p:spPr>
            <a:xfrm flipH="1">
              <a:off x="7642199" y="416457"/>
              <a:ext cx="417200" cy="44781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r-FR" sz="900">
                  <a:solidFill>
                    <a:schemeClr val="bg1">
                      <a:alpha val="44000"/>
                    </a:schemeClr>
                  </a:solidFill>
                </a:rPr>
                <a:t>2563;36</a:t>
              </a:r>
            </a:p>
            <a:p>
              <a:pPr>
                <a:lnSpc>
                  <a:spcPct val="80000"/>
                </a:lnSpc>
              </a:pPr>
              <a:r>
                <a:rPr lang="fr-FR" sz="900">
                  <a:solidFill>
                    <a:schemeClr val="bg1">
                      <a:alpha val="44000"/>
                    </a:schemeClr>
                  </a:solidFill>
                </a:rPr>
                <a:t>29875</a:t>
              </a:r>
            </a:p>
            <a:p>
              <a:pPr>
                <a:lnSpc>
                  <a:spcPct val="80000"/>
                </a:lnSpc>
              </a:pPr>
              <a:r>
                <a:rPr lang="fr-FR" sz="900">
                  <a:solidFill>
                    <a:schemeClr val="bg1">
                      <a:alpha val="44000"/>
                    </a:schemeClr>
                  </a:solidFill>
                </a:rPr>
                <a:t>45::</a:t>
              </a:r>
            </a:p>
            <a:p>
              <a:pPr>
                <a:lnSpc>
                  <a:spcPct val="80000"/>
                </a:lnSpc>
              </a:pPr>
              <a:r>
                <a:rPr lang="fr-FR" sz="900">
                  <a:solidFill>
                    <a:schemeClr val="bg1">
                      <a:alpha val="44000"/>
                    </a:schemeClr>
                  </a:solidFill>
                </a:rPr>
                <a:t>323</a:t>
              </a:r>
            </a:p>
          </p:txBody>
        </p:sp>
      </p:grp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945" y="3386169"/>
            <a:ext cx="2808395" cy="129269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5463623" y="5101654"/>
            <a:ext cx="1213694" cy="488255"/>
          </a:xfrm>
          <a:prstGeom prst="rect">
            <a:avLst/>
          </a:prstGeom>
          <a:solidFill>
            <a:srgbClr val="F796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Tw Cen MT"/>
                <a:cs typeface="Tw Cen MT"/>
              </a:rPr>
              <a:t>VISITE QUALIFIEE 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505385" y="5512961"/>
            <a:ext cx="1268319" cy="405683"/>
          </a:xfrm>
          <a:prstGeom prst="rect">
            <a:avLst/>
          </a:prstGeom>
          <a:solidFill>
            <a:schemeClr val="accent3"/>
          </a:solidFill>
          <a:effectLst/>
        </p:spPr>
        <p:txBody>
          <a:bodyPr wrap="square" lIns="54000" tIns="18000" rIns="54000" bIns="18000" rtlCol="0" anchor="ctr">
            <a:spAutoFit/>
          </a:bodyPr>
          <a:lstStyle/>
          <a:p>
            <a:pPr algn="ctr"/>
            <a:r>
              <a:rPr lang="fr-FR" sz="2400" cap="all" dirty="0">
                <a:solidFill>
                  <a:prstClr val="white"/>
                </a:solidFill>
                <a:latin typeface="Tw Cen MT"/>
                <a:cs typeface="Tw Cen MT"/>
              </a:rPr>
              <a:t>VENTE</a:t>
            </a:r>
          </a:p>
        </p:txBody>
      </p:sp>
      <p:pic>
        <p:nvPicPr>
          <p:cNvPr id="33" name="Image 32" descr="adwords (6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10" y="1963506"/>
            <a:ext cx="624886" cy="624886"/>
          </a:xfrm>
          <a:prstGeom prst="rect">
            <a:avLst/>
          </a:prstGeom>
        </p:spPr>
      </p:pic>
      <p:pic>
        <p:nvPicPr>
          <p:cNvPr id="36" name="Image 35" descr="an-logo-h-rgb-black-type.png">
            <a:extLst>
              <a:ext uri="{FF2B5EF4-FFF2-40B4-BE49-F238E27FC236}">
                <a16:creationId xmlns:a16="http://schemas.microsoft.com/office/drawing/2014/main" id="{6753F9C6-09B0-435B-937B-1D70F8C31C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089" y="3001971"/>
            <a:ext cx="1670431" cy="384198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4584EC51-1FDD-4ABB-AADB-6414DEF8BFEC}"/>
              </a:ext>
            </a:extLst>
          </p:cNvPr>
          <p:cNvSpPr txBox="1"/>
          <p:nvPr/>
        </p:nvSpPr>
        <p:spPr>
          <a:xfrm>
            <a:off x="7239837" y="3705802"/>
            <a:ext cx="1710146" cy="307777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6600"/>
                </a:solidFill>
                <a:latin typeface="+mj-lt"/>
              </a:rPr>
              <a:t>RETARGETING</a:t>
            </a:r>
            <a:endParaRPr lang="fr-FR" sz="1600" b="1" dirty="0">
              <a:solidFill>
                <a:srgbClr val="FF6600"/>
              </a:solidFill>
              <a:latin typeface="+mj-lt"/>
            </a:endParaRP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5FA756AE-4F40-4B93-BC6F-4B14DA05175E}"/>
              </a:ext>
            </a:extLst>
          </p:cNvPr>
          <p:cNvCxnSpPr/>
          <p:nvPr/>
        </p:nvCxnSpPr>
        <p:spPr>
          <a:xfrm>
            <a:off x="2816885" y="1712667"/>
            <a:ext cx="0" cy="4055181"/>
          </a:xfrm>
          <a:prstGeom prst="line">
            <a:avLst/>
          </a:prstGeom>
          <a:ln w="76200">
            <a:solidFill>
              <a:srgbClr val="011D47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lèche : droite 51">
            <a:extLst>
              <a:ext uri="{FF2B5EF4-FFF2-40B4-BE49-F238E27FC236}">
                <a16:creationId xmlns:a16="http://schemas.microsoft.com/office/drawing/2014/main" id="{9333F51A-32A8-4FBF-961D-04876AEDBC52}"/>
              </a:ext>
            </a:extLst>
          </p:cNvPr>
          <p:cNvSpPr/>
          <p:nvPr/>
        </p:nvSpPr>
        <p:spPr>
          <a:xfrm>
            <a:off x="2799213" y="3605632"/>
            <a:ext cx="514642" cy="57191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11D47"/>
          </a:solidFill>
          <a:ln>
            <a:solidFill>
              <a:srgbClr val="011D47"/>
            </a:solidFill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E91D6300-9B2A-4B6E-84A0-3AE9D902ED3D}"/>
              </a:ext>
            </a:extLst>
          </p:cNvPr>
          <p:cNvCxnSpPr>
            <a:cxnSpLocks/>
          </p:cNvCxnSpPr>
          <p:nvPr/>
        </p:nvCxnSpPr>
        <p:spPr>
          <a:xfrm flipH="1">
            <a:off x="6990360" y="1712667"/>
            <a:ext cx="9162" cy="4108304"/>
          </a:xfrm>
          <a:prstGeom prst="line">
            <a:avLst/>
          </a:prstGeom>
          <a:ln w="76200">
            <a:solidFill>
              <a:srgbClr val="011D47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lèche : droite 54">
            <a:extLst>
              <a:ext uri="{FF2B5EF4-FFF2-40B4-BE49-F238E27FC236}">
                <a16:creationId xmlns:a16="http://schemas.microsoft.com/office/drawing/2014/main" id="{0E41BE77-D57D-404D-A2A1-FF05D54F4F96}"/>
              </a:ext>
            </a:extLst>
          </p:cNvPr>
          <p:cNvSpPr/>
          <p:nvPr/>
        </p:nvSpPr>
        <p:spPr>
          <a:xfrm flipH="1">
            <a:off x="6525244" y="3614288"/>
            <a:ext cx="450831" cy="57191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11D47"/>
          </a:solidFill>
          <a:ln>
            <a:solidFill>
              <a:srgbClr val="011D47"/>
            </a:solidFill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Flèche : droite 55">
            <a:extLst>
              <a:ext uri="{FF2B5EF4-FFF2-40B4-BE49-F238E27FC236}">
                <a16:creationId xmlns:a16="http://schemas.microsoft.com/office/drawing/2014/main" id="{8DAE9C89-A2DE-4061-BD49-94E04BDF99C6}"/>
              </a:ext>
            </a:extLst>
          </p:cNvPr>
          <p:cNvSpPr/>
          <p:nvPr/>
        </p:nvSpPr>
        <p:spPr>
          <a:xfrm rot="16200000" flipH="1" flipV="1">
            <a:off x="5851014" y="4585864"/>
            <a:ext cx="450831" cy="629064"/>
          </a:xfrm>
          <a:prstGeom prst="rightArrow">
            <a:avLst>
              <a:gd name="adj1" fmla="val 50000"/>
              <a:gd name="adj2" fmla="val 41679"/>
            </a:avLst>
          </a:prstGeom>
          <a:solidFill>
            <a:srgbClr val="F79646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5" name="Flèche : droite 59">
            <a:extLst>
              <a:ext uri="{FF2B5EF4-FFF2-40B4-BE49-F238E27FC236}">
                <a16:creationId xmlns:a16="http://schemas.microsoft.com/office/drawing/2014/main" id="{22828599-F656-4CE3-9BD5-D4D2F43C53E0}"/>
              </a:ext>
            </a:extLst>
          </p:cNvPr>
          <p:cNvSpPr/>
          <p:nvPr/>
        </p:nvSpPr>
        <p:spPr>
          <a:xfrm rot="10800000" flipH="1">
            <a:off x="6680743" y="5034541"/>
            <a:ext cx="450831" cy="57191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79646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Flèche : droite 60">
            <a:extLst>
              <a:ext uri="{FF2B5EF4-FFF2-40B4-BE49-F238E27FC236}">
                <a16:creationId xmlns:a16="http://schemas.microsoft.com/office/drawing/2014/main" id="{FB7F6856-1992-4C1C-9F3B-D50DB7B61B0D}"/>
              </a:ext>
            </a:extLst>
          </p:cNvPr>
          <p:cNvSpPr/>
          <p:nvPr/>
        </p:nvSpPr>
        <p:spPr>
          <a:xfrm rot="16200000" flipH="1" flipV="1">
            <a:off x="3759144" y="4809326"/>
            <a:ext cx="832517" cy="629064"/>
          </a:xfrm>
          <a:prstGeom prst="rightArrow">
            <a:avLst>
              <a:gd name="adj1" fmla="val 50000"/>
              <a:gd name="adj2" fmla="val 41679"/>
            </a:avLst>
          </a:prstGeom>
          <a:solidFill>
            <a:schemeClr val="accent3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47" name="Connecteur droit avec flèche 46"/>
          <p:cNvCxnSpPr/>
          <p:nvPr/>
        </p:nvCxnSpPr>
        <p:spPr>
          <a:xfrm flipH="1">
            <a:off x="4702279" y="3602952"/>
            <a:ext cx="390205" cy="141879"/>
          </a:xfrm>
          <a:prstGeom prst="straightConnector1">
            <a:avLst/>
          </a:prstGeom>
          <a:ln>
            <a:solidFill>
              <a:srgbClr val="B2132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 1" descr="th (1)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632" y="3045830"/>
            <a:ext cx="561972" cy="561972"/>
          </a:xfrm>
          <a:prstGeom prst="rect">
            <a:avLst/>
          </a:prstGeom>
        </p:spPr>
      </p:pic>
      <p:pic>
        <p:nvPicPr>
          <p:cNvPr id="3" name="Image 2" descr="th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06" y="3043521"/>
            <a:ext cx="828391" cy="595992"/>
          </a:xfrm>
          <a:prstGeom prst="rect">
            <a:avLst/>
          </a:prstGeom>
        </p:spPr>
      </p:pic>
      <p:pic>
        <p:nvPicPr>
          <p:cNvPr id="5" name="Image 4" descr="téléchargement (55)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50" y="3790641"/>
            <a:ext cx="2277811" cy="1138906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273" y="1934954"/>
            <a:ext cx="1389490" cy="660008"/>
          </a:xfrm>
          <a:prstGeom prst="rect">
            <a:avLst/>
          </a:prstGeom>
        </p:spPr>
      </p:pic>
      <p:pic>
        <p:nvPicPr>
          <p:cNvPr id="28" name="Image 27" descr="an-logo-h-rgb-black-type.png">
            <a:extLst>
              <a:ext uri="{FF2B5EF4-FFF2-40B4-BE49-F238E27FC236}">
                <a16:creationId xmlns:a16="http://schemas.microsoft.com/office/drawing/2014/main" id="{8B119D89-F870-EC41-A8A0-98010D040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51" y="5181058"/>
            <a:ext cx="1670431" cy="384198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685F9454-5991-DE4A-A2B8-2F427896DDEC}"/>
              </a:ext>
            </a:extLst>
          </p:cNvPr>
          <p:cNvSpPr txBox="1"/>
          <p:nvPr/>
        </p:nvSpPr>
        <p:spPr>
          <a:xfrm>
            <a:off x="505567" y="5701238"/>
            <a:ext cx="1710146" cy="307777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6600"/>
                </a:solidFill>
                <a:latin typeface="+mj-lt"/>
              </a:rPr>
              <a:t>TARGETING</a:t>
            </a:r>
            <a:endParaRPr lang="fr-FR" sz="1600" b="1" dirty="0">
              <a:solidFill>
                <a:srgbClr val="FF66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9641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/>
          <p:cNvSpPr/>
          <p:nvPr/>
        </p:nvSpPr>
        <p:spPr>
          <a:xfrm>
            <a:off x="0" y="0"/>
            <a:ext cx="9143999" cy="15865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ot="0" spcFirstLastPara="0" vertOverflow="overflow" horzOverflow="overflow" vert="horz" wrap="square" lIns="540000" tIns="7200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r-FR" sz="3600" kern="0" dirty="0">
                <a:solidFill>
                  <a:schemeClr val="bg1"/>
                </a:solidFill>
                <a:latin typeface="Franklin Gothic Demi" panose="020B0703020102020204" pitchFamily="34" charset="0"/>
              </a:rPr>
              <a:t>LA REPONSE 360&amp;1: </a:t>
            </a:r>
          </a:p>
          <a:p>
            <a:pPr lvl="0">
              <a:lnSpc>
                <a:spcPct val="80000"/>
              </a:lnSpc>
              <a:defRPr/>
            </a:pPr>
            <a:r>
              <a:rPr lang="fr-FR" sz="3600" kern="0" dirty="0">
                <a:solidFill>
                  <a:schemeClr val="accent4"/>
                </a:solidFill>
                <a:latin typeface="Franklin Gothic Medium" panose="020B0603020102020204" pitchFamily="34" charset="0"/>
              </a:rPr>
              <a:t>Centralisation des données digitales</a:t>
            </a:r>
            <a:endParaRPr lang="fr-FR" sz="3400" kern="0" dirty="0">
              <a:solidFill>
                <a:schemeClr val="accent4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5765800" y="2406944"/>
            <a:ext cx="3170097" cy="2954383"/>
            <a:chOff x="-6258326" y="670874"/>
            <a:chExt cx="6235145" cy="5810866"/>
          </a:xfrm>
        </p:grpSpPr>
        <p:sp>
          <p:nvSpPr>
            <p:cNvPr id="130" name="Donut 129"/>
            <p:cNvSpPr/>
            <p:nvPr/>
          </p:nvSpPr>
          <p:spPr>
            <a:xfrm>
              <a:off x="-6258326" y="670874"/>
              <a:ext cx="5810866" cy="5810866"/>
            </a:xfrm>
            <a:prstGeom prst="donut">
              <a:avLst>
                <a:gd name="adj" fmla="val 6328"/>
              </a:avLst>
            </a:prstGeom>
            <a:solidFill>
              <a:schemeClr val="bg2">
                <a:alpha val="10000"/>
              </a:schemeClr>
            </a:solidFill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>
                <a:solidFill>
                  <a:schemeClr val="bg1"/>
                </a:solidFill>
              </a:endParaRPr>
            </a:p>
          </p:txBody>
        </p:sp>
        <p:cxnSp>
          <p:nvCxnSpPr>
            <p:cNvPr id="131" name="Straight Connector 130"/>
            <p:cNvCxnSpPr/>
            <p:nvPr/>
          </p:nvCxnSpPr>
          <p:spPr>
            <a:xfrm>
              <a:off x="-1506121" y="1014607"/>
              <a:ext cx="1482940" cy="2561700"/>
            </a:xfrm>
            <a:prstGeom prst="line">
              <a:avLst/>
            </a:prstGeom>
            <a:ln cap="rnd">
              <a:solidFill>
                <a:schemeClr val="bg2"/>
              </a:solidFill>
              <a:round/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16200000">
              <a:off x="-2247591" y="1756077"/>
              <a:ext cx="1482940" cy="2561700"/>
            </a:xfrm>
            <a:prstGeom prst="line">
              <a:avLst/>
            </a:prstGeom>
            <a:ln cap="rnd">
              <a:solidFill>
                <a:srgbClr val="F8B24A"/>
              </a:solidFill>
              <a:round/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/>
        </p:nvGrpSpPr>
        <p:grpSpPr>
          <a:xfrm>
            <a:off x="-1051528" y="3621941"/>
            <a:ext cx="707231" cy="584460"/>
            <a:chOff x="1890713" y="3956584"/>
            <a:chExt cx="707231" cy="584460"/>
          </a:xfrm>
        </p:grpSpPr>
        <p:graphicFrame>
          <p:nvGraphicFramePr>
            <p:cNvPr id="144" name="Chart 143"/>
            <p:cNvGraphicFramePr/>
            <p:nvPr>
              <p:extLst/>
            </p:nvPr>
          </p:nvGraphicFramePr>
          <p:xfrm>
            <a:off x="1890713" y="3956584"/>
            <a:ext cx="707231" cy="5844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5" name="Oval 144"/>
            <p:cNvSpPr/>
            <p:nvPr/>
          </p:nvSpPr>
          <p:spPr>
            <a:xfrm>
              <a:off x="2196703" y="4201189"/>
              <a:ext cx="95250" cy="952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>
                <a:solidFill>
                  <a:schemeClr val="bg1"/>
                </a:solidFill>
              </a:endParaRPr>
            </a:p>
          </p:txBody>
        </p:sp>
      </p:grpSp>
      <p:pic>
        <p:nvPicPr>
          <p:cNvPr id="4" name="Image 3" descr="hi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020" y="2015576"/>
            <a:ext cx="1395787" cy="1395787"/>
          </a:xfrm>
          <a:prstGeom prst="rect">
            <a:avLst/>
          </a:prstGeom>
        </p:spPr>
      </p:pic>
      <p:pic>
        <p:nvPicPr>
          <p:cNvPr id="2" name="Image 1" descr="GHF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432"/>
            <a:ext cx="9144000" cy="441258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CFA9EDA-665F-A54B-A865-B76D8C7718CE}"/>
              </a:ext>
            </a:extLst>
          </p:cNvPr>
          <p:cNvSpPr/>
          <p:nvPr/>
        </p:nvSpPr>
        <p:spPr>
          <a:xfrm>
            <a:off x="1436944" y="2087217"/>
            <a:ext cx="988204" cy="12920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 err="1"/>
          </a:p>
        </p:txBody>
      </p:sp>
    </p:spTree>
    <p:extLst>
      <p:ext uri="{BB962C8B-B14F-4D97-AF65-F5344CB8AC3E}">
        <p14:creationId xmlns:p14="http://schemas.microsoft.com/office/powerpoint/2010/main" val="1251969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/>
          <p:cNvSpPr/>
          <p:nvPr/>
        </p:nvSpPr>
        <p:spPr>
          <a:xfrm>
            <a:off x="0" y="0"/>
            <a:ext cx="9143999" cy="15865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ot="0" spcFirstLastPara="0" vertOverflow="overflow" horzOverflow="overflow" vert="horz" wrap="square" lIns="540000" tIns="7200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r-FR" sz="3600" kern="0" dirty="0">
                <a:solidFill>
                  <a:schemeClr val="bg1"/>
                </a:solidFill>
                <a:latin typeface="Franklin Gothic Demi" panose="020B0703020102020204" pitchFamily="34" charset="0"/>
              </a:rPr>
              <a:t>LA REPONSE 360&amp;1: </a:t>
            </a:r>
          </a:p>
          <a:p>
            <a:pPr lvl="0">
              <a:lnSpc>
                <a:spcPct val="80000"/>
              </a:lnSpc>
              <a:defRPr/>
            </a:pPr>
            <a:r>
              <a:rPr lang="fr-FR" sz="3600" kern="0" dirty="0">
                <a:solidFill>
                  <a:schemeClr val="accent4"/>
                </a:solidFill>
                <a:latin typeface="Franklin Gothic Medium" panose="020B0603020102020204" pitchFamily="34" charset="0"/>
              </a:rPr>
              <a:t>Centralisation des données digitales</a:t>
            </a:r>
            <a:endParaRPr lang="fr-FR" sz="3400" kern="0" dirty="0">
              <a:solidFill>
                <a:schemeClr val="accent4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5765800" y="2406944"/>
            <a:ext cx="3170097" cy="2954383"/>
            <a:chOff x="-6258326" y="670874"/>
            <a:chExt cx="6235145" cy="5810866"/>
          </a:xfrm>
        </p:grpSpPr>
        <p:sp>
          <p:nvSpPr>
            <p:cNvPr id="130" name="Donut 129"/>
            <p:cNvSpPr/>
            <p:nvPr/>
          </p:nvSpPr>
          <p:spPr>
            <a:xfrm>
              <a:off x="-6258326" y="670874"/>
              <a:ext cx="5810866" cy="5810866"/>
            </a:xfrm>
            <a:prstGeom prst="donut">
              <a:avLst>
                <a:gd name="adj" fmla="val 6328"/>
              </a:avLst>
            </a:prstGeom>
            <a:solidFill>
              <a:schemeClr val="bg2">
                <a:alpha val="10000"/>
              </a:schemeClr>
            </a:solidFill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>
                <a:solidFill>
                  <a:schemeClr val="bg1"/>
                </a:solidFill>
              </a:endParaRPr>
            </a:p>
          </p:txBody>
        </p:sp>
        <p:cxnSp>
          <p:nvCxnSpPr>
            <p:cNvPr id="131" name="Straight Connector 130"/>
            <p:cNvCxnSpPr/>
            <p:nvPr/>
          </p:nvCxnSpPr>
          <p:spPr>
            <a:xfrm>
              <a:off x="-1506121" y="1014607"/>
              <a:ext cx="1482940" cy="2561700"/>
            </a:xfrm>
            <a:prstGeom prst="line">
              <a:avLst/>
            </a:prstGeom>
            <a:ln cap="rnd">
              <a:solidFill>
                <a:schemeClr val="bg2"/>
              </a:solidFill>
              <a:round/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16200000">
              <a:off x="-2247591" y="1756077"/>
              <a:ext cx="1482940" cy="2561700"/>
            </a:xfrm>
            <a:prstGeom prst="line">
              <a:avLst/>
            </a:prstGeom>
            <a:ln cap="rnd">
              <a:solidFill>
                <a:srgbClr val="F8B24A"/>
              </a:solidFill>
              <a:round/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/>
        </p:nvGrpSpPr>
        <p:grpSpPr>
          <a:xfrm>
            <a:off x="-1051528" y="3621941"/>
            <a:ext cx="707231" cy="584460"/>
            <a:chOff x="1890713" y="3956584"/>
            <a:chExt cx="707231" cy="584460"/>
          </a:xfrm>
        </p:grpSpPr>
        <p:graphicFrame>
          <p:nvGraphicFramePr>
            <p:cNvPr id="144" name="Chart 143"/>
            <p:cNvGraphicFramePr/>
            <p:nvPr>
              <p:extLst/>
            </p:nvPr>
          </p:nvGraphicFramePr>
          <p:xfrm>
            <a:off x="1890713" y="3956584"/>
            <a:ext cx="707231" cy="5844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5" name="Oval 144"/>
            <p:cNvSpPr/>
            <p:nvPr/>
          </p:nvSpPr>
          <p:spPr>
            <a:xfrm>
              <a:off x="2196703" y="4201189"/>
              <a:ext cx="95250" cy="952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>
                <a:solidFill>
                  <a:schemeClr val="bg1"/>
                </a:solidFill>
              </a:endParaRPr>
            </a:p>
          </p:txBody>
        </p:sp>
      </p:grpSp>
      <p:pic>
        <p:nvPicPr>
          <p:cNvPr id="4" name="Image 3" descr="hi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020" y="2015576"/>
            <a:ext cx="1395787" cy="139578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800432"/>
            <a:ext cx="9143996" cy="4412584"/>
          </a:xfrm>
          <a:prstGeom prst="rect">
            <a:avLst/>
          </a:prstGeom>
        </p:spPr>
      </p:pic>
      <p:sp>
        <p:nvSpPr>
          <p:cNvPr id="12" name="Signalisation droite 11"/>
          <p:cNvSpPr/>
          <p:nvPr/>
        </p:nvSpPr>
        <p:spPr>
          <a:xfrm flipH="1">
            <a:off x="3285692" y="5321121"/>
            <a:ext cx="5858308" cy="866698"/>
          </a:xfrm>
          <a:prstGeom prst="homePlate">
            <a:avLst/>
          </a:prstGeom>
          <a:solidFill>
            <a:srgbClr val="F6814C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Connaissance des parcours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9DCD9F-4D86-F846-8D43-1BA0E6B8F6D7}"/>
              </a:ext>
            </a:extLst>
          </p:cNvPr>
          <p:cNvSpPr/>
          <p:nvPr/>
        </p:nvSpPr>
        <p:spPr>
          <a:xfrm>
            <a:off x="1436944" y="2087217"/>
            <a:ext cx="988204" cy="12920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 err="1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1181280-5E52-1F42-B255-09C820A800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753" y="1341434"/>
            <a:ext cx="4594902" cy="423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3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3999" cy="1586573"/>
          </a:xfrm>
          <a:prstGeom prst="rect">
            <a:avLst/>
          </a:prstGeom>
          <a:solidFill>
            <a:srgbClr val="072C62"/>
          </a:solidFill>
          <a:ln>
            <a:noFill/>
          </a:ln>
        </p:spPr>
        <p:txBody>
          <a:bodyPr rot="0" spcFirstLastPara="0" vertOverflow="overflow" horzOverflow="overflow" vert="horz" wrap="square" lIns="540000" tIns="7200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r-FR" sz="3600" kern="0" dirty="0">
                <a:solidFill>
                  <a:schemeClr val="bg1"/>
                </a:solidFill>
                <a:latin typeface="Franklin Gothic Demi" panose="020B0703020102020204" pitchFamily="34" charset="0"/>
              </a:rPr>
              <a:t>Résultats Ventes: </a:t>
            </a:r>
            <a:br>
              <a:rPr lang="fr-FR" sz="3600" kern="0" dirty="0">
                <a:solidFill>
                  <a:schemeClr val="bg1"/>
                </a:solidFill>
                <a:latin typeface="Franklin Gothic Demi" panose="020B0703020102020204" pitchFamily="34" charset="0"/>
              </a:rPr>
            </a:br>
            <a:r>
              <a:rPr lang="fr-FR" sz="3600" kern="0" dirty="0">
                <a:solidFill>
                  <a:schemeClr val="accent4"/>
                </a:solidFill>
                <a:latin typeface="Franklin Gothic Demi" panose="020B0703020102020204" pitchFamily="34" charset="0"/>
              </a:rPr>
              <a:t>Une dépendance en baisse</a:t>
            </a:r>
            <a:endParaRPr lang="fr-FR" sz="3600" kern="0" dirty="0">
              <a:solidFill>
                <a:schemeClr val="accent4"/>
              </a:solidFill>
              <a:latin typeface="Franklin Gothic Book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7901" y="6360367"/>
            <a:ext cx="3237625" cy="497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 err="1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1575" y="2257453"/>
            <a:ext cx="4011367" cy="5442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Y-1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39405" y="2288919"/>
            <a:ext cx="3829948" cy="532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Y</a:t>
            </a:r>
          </a:p>
        </p:txBody>
      </p:sp>
      <p:cxnSp>
        <p:nvCxnSpPr>
          <p:cNvPr id="6" name="Connecteur droit 5"/>
          <p:cNvCxnSpPr/>
          <p:nvPr/>
        </p:nvCxnSpPr>
        <p:spPr>
          <a:xfrm flipH="1">
            <a:off x="6833433" y="3224924"/>
            <a:ext cx="2" cy="3023364"/>
          </a:xfrm>
          <a:prstGeom prst="line">
            <a:avLst/>
          </a:prstGeom>
          <a:ln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301453" y="4364961"/>
            <a:ext cx="1511821" cy="452271"/>
          </a:xfrm>
          <a:prstGeom prst="rect">
            <a:avLst/>
          </a:prstGeom>
          <a:solidFill>
            <a:srgbClr val="7E8EA8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OTA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33433" y="4073934"/>
            <a:ext cx="2047216" cy="380495"/>
          </a:xfrm>
          <a:prstGeom prst="rect">
            <a:avLst/>
          </a:prstGeom>
          <a:solidFill>
            <a:srgbClr val="7E8EA8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Adwords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33433" y="4528670"/>
            <a:ext cx="2038355" cy="429653"/>
          </a:xfrm>
          <a:prstGeom prst="rect">
            <a:avLst/>
          </a:prstGeom>
          <a:solidFill>
            <a:srgbClr val="7E8EA8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Google </a:t>
            </a:r>
            <a:r>
              <a:rPr lang="fr-FR" dirty="0" err="1">
                <a:solidFill>
                  <a:schemeClr val="bg1"/>
                </a:solidFill>
              </a:rPr>
              <a:t>Hotel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Ads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19" name="Connecteur droit 18"/>
          <p:cNvCxnSpPr/>
          <p:nvPr/>
        </p:nvCxnSpPr>
        <p:spPr>
          <a:xfrm flipH="1">
            <a:off x="2103508" y="3619197"/>
            <a:ext cx="24340" cy="2231667"/>
          </a:xfrm>
          <a:prstGeom prst="line">
            <a:avLst/>
          </a:prstGeom>
          <a:ln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82208" y="4436739"/>
            <a:ext cx="1825480" cy="420806"/>
          </a:xfrm>
          <a:prstGeom prst="rect">
            <a:avLst/>
          </a:prstGeom>
          <a:solidFill>
            <a:srgbClr val="7E8EA8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OTA</a:t>
            </a:r>
          </a:p>
        </p:txBody>
      </p:sp>
      <p:sp>
        <p:nvSpPr>
          <p:cNvPr id="9" name="Ellipse 8"/>
          <p:cNvSpPr/>
          <p:nvPr/>
        </p:nvSpPr>
        <p:spPr>
          <a:xfrm>
            <a:off x="527901" y="3413193"/>
            <a:ext cx="1128827" cy="112882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70%</a:t>
            </a:r>
          </a:p>
        </p:txBody>
      </p:sp>
      <p:sp>
        <p:nvSpPr>
          <p:cNvPr id="26" name="Ellipse 25"/>
          <p:cNvSpPr/>
          <p:nvPr/>
        </p:nvSpPr>
        <p:spPr>
          <a:xfrm>
            <a:off x="5433697" y="3296662"/>
            <a:ext cx="1128827" cy="11288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10" name="Flèche vers le bas 9"/>
          <p:cNvSpPr/>
          <p:nvPr/>
        </p:nvSpPr>
        <p:spPr>
          <a:xfrm>
            <a:off x="5785236" y="3386173"/>
            <a:ext cx="362838" cy="302335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 err="1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24573" y="5084186"/>
            <a:ext cx="2038355" cy="429653"/>
          </a:xfrm>
          <a:prstGeom prst="rect">
            <a:avLst/>
          </a:prstGeom>
          <a:solidFill>
            <a:srgbClr val="7E8EA8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Réf. Naturel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815711" y="5619545"/>
            <a:ext cx="2038355" cy="588435"/>
          </a:xfrm>
          <a:prstGeom prst="rect">
            <a:avLst/>
          </a:prstGeom>
          <a:solidFill>
            <a:srgbClr val="7E8EA8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err="1">
                <a:solidFill>
                  <a:schemeClr val="bg1"/>
                </a:solidFill>
              </a:rPr>
              <a:t>TripAdvisor</a:t>
            </a:r>
            <a:r>
              <a:rPr lang="fr-FR" dirty="0">
                <a:solidFill>
                  <a:schemeClr val="bg1"/>
                </a:solidFill>
              </a:rPr>
              <a:t>/Metasearch</a:t>
            </a:r>
          </a:p>
        </p:txBody>
      </p:sp>
      <p:sp>
        <p:nvSpPr>
          <p:cNvPr id="29" name="Ellipse 28"/>
          <p:cNvSpPr/>
          <p:nvPr/>
        </p:nvSpPr>
        <p:spPr>
          <a:xfrm>
            <a:off x="7370129" y="3005634"/>
            <a:ext cx="1128827" cy="1128827"/>
          </a:xfrm>
          <a:prstGeom prst="ellipse">
            <a:avLst/>
          </a:prstGeom>
          <a:solidFill>
            <a:srgbClr val="15919D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30" name="Flèche vers le bas 29"/>
          <p:cNvSpPr/>
          <p:nvPr/>
        </p:nvSpPr>
        <p:spPr>
          <a:xfrm rot="10800000">
            <a:off x="7741822" y="3095144"/>
            <a:ext cx="381697" cy="318049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 err="1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107689" y="3863530"/>
            <a:ext cx="2047216" cy="380495"/>
          </a:xfrm>
          <a:prstGeom prst="rect">
            <a:avLst/>
          </a:prstGeom>
          <a:solidFill>
            <a:srgbClr val="7E8EA8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Adwords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118987" y="4289264"/>
            <a:ext cx="2038355" cy="429653"/>
          </a:xfrm>
          <a:prstGeom prst="rect">
            <a:avLst/>
          </a:prstGeom>
          <a:solidFill>
            <a:srgbClr val="7E8EA8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Réf. Naturel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110125" y="4804468"/>
            <a:ext cx="2038355" cy="588435"/>
          </a:xfrm>
          <a:prstGeom prst="rect">
            <a:avLst/>
          </a:prstGeom>
          <a:solidFill>
            <a:srgbClr val="7E8EA8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err="1">
                <a:solidFill>
                  <a:schemeClr val="bg1"/>
                </a:solidFill>
              </a:rPr>
              <a:t>TripAdvisor</a:t>
            </a:r>
            <a:r>
              <a:rPr lang="fr-FR" dirty="0">
                <a:solidFill>
                  <a:schemeClr val="bg1"/>
                </a:solidFill>
              </a:rPr>
              <a:t>/Metasearch</a:t>
            </a:r>
          </a:p>
        </p:txBody>
      </p:sp>
      <p:sp>
        <p:nvSpPr>
          <p:cNvPr id="34" name="Ellipse 33"/>
          <p:cNvSpPr/>
          <p:nvPr/>
        </p:nvSpPr>
        <p:spPr>
          <a:xfrm>
            <a:off x="2604070" y="2795230"/>
            <a:ext cx="1128827" cy="1128827"/>
          </a:xfrm>
          <a:prstGeom prst="ellipse">
            <a:avLst/>
          </a:prstGeom>
          <a:solidFill>
            <a:srgbClr val="F6814C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30%</a:t>
            </a:r>
          </a:p>
        </p:txBody>
      </p:sp>
      <p:sp>
        <p:nvSpPr>
          <p:cNvPr id="35" name="Flèche vers le bas 34"/>
          <p:cNvSpPr/>
          <p:nvPr/>
        </p:nvSpPr>
        <p:spPr>
          <a:xfrm>
            <a:off x="3014781" y="2913745"/>
            <a:ext cx="362838" cy="302335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 err="1">
              <a:solidFill>
                <a:schemeClr val="bg1"/>
              </a:solidFill>
            </a:endParaRPr>
          </a:p>
        </p:txBody>
      </p:sp>
      <p:sp>
        <p:nvSpPr>
          <p:cNvPr id="36" name="Flèche vers le bas 35"/>
          <p:cNvSpPr/>
          <p:nvPr/>
        </p:nvSpPr>
        <p:spPr>
          <a:xfrm rot="10800000">
            <a:off x="919685" y="3489414"/>
            <a:ext cx="381697" cy="318049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 err="1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874658" y="1652773"/>
            <a:ext cx="50998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3600" dirty="0"/>
              <a:t>VENTES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302364" y="5038942"/>
            <a:ext cx="163276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dirty="0"/>
              <a:t>(</a:t>
            </a:r>
            <a:r>
              <a:rPr lang="fr-FR" sz="1400" dirty="0" err="1"/>
              <a:t>Booking</a:t>
            </a:r>
            <a:r>
              <a:rPr lang="fr-FR" sz="1400" dirty="0"/>
              <a:t>/Expedia)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5332908" y="4949473"/>
            <a:ext cx="14110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/>
              <a:t>(Booking</a:t>
            </a:r>
            <a:r>
              <a:rPr lang="fr-FR" sz="1400" dirty="0"/>
              <a:t>/Expedia)</a:t>
            </a:r>
          </a:p>
        </p:txBody>
      </p:sp>
    </p:spTree>
    <p:extLst>
      <p:ext uri="{BB962C8B-B14F-4D97-AF65-F5344CB8AC3E}">
        <p14:creationId xmlns:p14="http://schemas.microsoft.com/office/powerpoint/2010/main" val="2562665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0"/>
            <a:ext cx="9143999" cy="4292031"/>
          </a:xfrm>
          <a:prstGeom prst="rect">
            <a:avLst/>
          </a:prstGeom>
          <a:solidFill>
            <a:schemeClr val="accent2">
              <a:alpha val="93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 err="1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98325" y="209937"/>
            <a:ext cx="3556308" cy="3314314"/>
            <a:chOff x="-6258326" y="670874"/>
            <a:chExt cx="6235145" cy="5810866"/>
          </a:xfrm>
        </p:grpSpPr>
        <p:sp>
          <p:nvSpPr>
            <p:cNvPr id="10" name="Donut 9"/>
            <p:cNvSpPr/>
            <p:nvPr/>
          </p:nvSpPr>
          <p:spPr>
            <a:xfrm>
              <a:off x="-6258326" y="670874"/>
              <a:ext cx="5810866" cy="5810866"/>
            </a:xfrm>
            <a:prstGeom prst="donut">
              <a:avLst>
                <a:gd name="adj" fmla="val 6328"/>
              </a:avLst>
            </a:prstGeom>
            <a:solidFill>
              <a:schemeClr val="accent6">
                <a:alpha val="10000"/>
              </a:schemeClr>
            </a:solidFill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dirty="0" err="1">
                <a:solidFill>
                  <a:schemeClr val="bg1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1506121" y="1014607"/>
              <a:ext cx="1482940" cy="2561700"/>
            </a:xfrm>
            <a:prstGeom prst="line">
              <a:avLst/>
            </a:prstGeom>
            <a:ln cap="rnd">
              <a:solidFill>
                <a:schemeClr val="accent6"/>
              </a:solidFill>
              <a:round/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>
              <a:off x="-2247591" y="1756077"/>
              <a:ext cx="1482940" cy="2561700"/>
            </a:xfrm>
            <a:prstGeom prst="line">
              <a:avLst/>
            </a:prstGeom>
            <a:ln cap="rnd">
              <a:solidFill>
                <a:srgbClr val="F8B24A"/>
              </a:solidFill>
              <a:round/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053" y="3408463"/>
            <a:ext cx="1971893" cy="6395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47856" y="2962277"/>
            <a:ext cx="124829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cap="all" dirty="0">
                <a:solidFill>
                  <a:schemeClr val="accent4"/>
                </a:solidFill>
              </a:rPr>
              <a:t>CONTACTS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430434" y="4501766"/>
            <a:ext cx="283132" cy="124949"/>
          </a:xfrm>
          <a:custGeom>
            <a:avLst/>
            <a:gdLst>
              <a:gd name="T0" fmla="*/ 932 w 942"/>
              <a:gd name="T1" fmla="*/ 23 h 414"/>
              <a:gd name="T2" fmla="*/ 931 w 942"/>
              <a:gd name="T3" fmla="*/ 22 h 414"/>
              <a:gd name="T4" fmla="*/ 898 w 942"/>
              <a:gd name="T5" fmla="*/ 2 h 414"/>
              <a:gd name="T6" fmla="*/ 857 w 942"/>
              <a:gd name="T7" fmla="*/ 12 h 414"/>
              <a:gd name="T8" fmla="*/ 471 w 942"/>
              <a:gd name="T9" fmla="*/ 296 h 414"/>
              <a:gd name="T10" fmla="*/ 84 w 942"/>
              <a:gd name="T11" fmla="*/ 12 h 414"/>
              <a:gd name="T12" fmla="*/ 84 w 942"/>
              <a:gd name="T13" fmla="*/ 11 h 414"/>
              <a:gd name="T14" fmla="*/ 53 w 942"/>
              <a:gd name="T15" fmla="*/ 2 h 414"/>
              <a:gd name="T16" fmla="*/ 10 w 942"/>
              <a:gd name="T17" fmla="*/ 23 h 414"/>
              <a:gd name="T18" fmla="*/ 0 w 942"/>
              <a:gd name="T19" fmla="*/ 54 h 414"/>
              <a:gd name="T20" fmla="*/ 20 w 942"/>
              <a:gd name="T21" fmla="*/ 96 h 414"/>
              <a:gd name="T22" fmla="*/ 21 w 942"/>
              <a:gd name="T23" fmla="*/ 97 h 414"/>
              <a:gd name="T24" fmla="*/ 440 w 942"/>
              <a:gd name="T25" fmla="*/ 404 h 414"/>
              <a:gd name="T26" fmla="*/ 471 w 942"/>
              <a:gd name="T27" fmla="*/ 414 h 414"/>
              <a:gd name="T28" fmla="*/ 503 w 942"/>
              <a:gd name="T29" fmla="*/ 404 h 414"/>
              <a:gd name="T30" fmla="*/ 920 w 942"/>
              <a:gd name="T31" fmla="*/ 98 h 414"/>
              <a:gd name="T32" fmla="*/ 942 w 942"/>
              <a:gd name="T33" fmla="*/ 55 h 414"/>
              <a:gd name="T34" fmla="*/ 932 w 942"/>
              <a:gd name="T35" fmla="*/ 23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42" h="414">
                <a:moveTo>
                  <a:pt x="932" y="23"/>
                </a:moveTo>
                <a:cubicBezTo>
                  <a:pt x="931" y="22"/>
                  <a:pt x="931" y="22"/>
                  <a:pt x="931" y="22"/>
                </a:cubicBezTo>
                <a:cubicBezTo>
                  <a:pt x="923" y="11"/>
                  <a:pt x="911" y="5"/>
                  <a:pt x="898" y="2"/>
                </a:cubicBezTo>
                <a:cubicBezTo>
                  <a:pt x="884" y="0"/>
                  <a:pt x="868" y="4"/>
                  <a:pt x="857" y="12"/>
                </a:cubicBezTo>
                <a:cubicBezTo>
                  <a:pt x="471" y="296"/>
                  <a:pt x="471" y="296"/>
                  <a:pt x="471" y="296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11"/>
                  <a:pt x="84" y="11"/>
                  <a:pt x="84" y="11"/>
                </a:cubicBezTo>
                <a:cubicBezTo>
                  <a:pt x="75" y="5"/>
                  <a:pt x="64" y="2"/>
                  <a:pt x="53" y="2"/>
                </a:cubicBezTo>
                <a:cubicBezTo>
                  <a:pt x="36" y="2"/>
                  <a:pt x="20" y="10"/>
                  <a:pt x="10" y="23"/>
                </a:cubicBezTo>
                <a:cubicBezTo>
                  <a:pt x="4" y="32"/>
                  <a:pt x="0" y="42"/>
                  <a:pt x="0" y="54"/>
                </a:cubicBezTo>
                <a:cubicBezTo>
                  <a:pt x="0" y="71"/>
                  <a:pt x="7" y="86"/>
                  <a:pt x="20" y="96"/>
                </a:cubicBezTo>
                <a:cubicBezTo>
                  <a:pt x="21" y="97"/>
                  <a:pt x="21" y="97"/>
                  <a:pt x="21" y="97"/>
                </a:cubicBezTo>
                <a:cubicBezTo>
                  <a:pt x="440" y="404"/>
                  <a:pt x="440" y="404"/>
                  <a:pt x="440" y="404"/>
                </a:cubicBezTo>
                <a:cubicBezTo>
                  <a:pt x="449" y="411"/>
                  <a:pt x="460" y="414"/>
                  <a:pt x="471" y="414"/>
                </a:cubicBezTo>
                <a:cubicBezTo>
                  <a:pt x="482" y="414"/>
                  <a:pt x="494" y="411"/>
                  <a:pt x="503" y="404"/>
                </a:cubicBezTo>
                <a:cubicBezTo>
                  <a:pt x="920" y="98"/>
                  <a:pt x="920" y="98"/>
                  <a:pt x="920" y="98"/>
                </a:cubicBezTo>
                <a:cubicBezTo>
                  <a:pt x="934" y="88"/>
                  <a:pt x="942" y="72"/>
                  <a:pt x="942" y="55"/>
                </a:cubicBezTo>
                <a:cubicBezTo>
                  <a:pt x="942" y="43"/>
                  <a:pt x="939" y="32"/>
                  <a:pt x="932" y="2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" name="Freeform 15"/>
          <p:cNvSpPr/>
          <p:nvPr/>
        </p:nvSpPr>
        <p:spPr>
          <a:xfrm>
            <a:off x="4470480" y="0"/>
            <a:ext cx="4673518" cy="3252266"/>
          </a:xfrm>
          <a:custGeom>
            <a:avLst/>
            <a:gdLst>
              <a:gd name="connsiteX0" fmla="*/ 0 w 4673518"/>
              <a:gd name="connsiteY0" fmla="*/ 0 h 3252266"/>
              <a:gd name="connsiteX1" fmla="*/ 482468 w 4673518"/>
              <a:gd name="connsiteY1" fmla="*/ 0 h 3252266"/>
              <a:gd name="connsiteX2" fmla="*/ 504385 w 4673518"/>
              <a:gd name="connsiteY2" fmla="*/ 143608 h 3252266"/>
              <a:gd name="connsiteX3" fmla="*/ 3732729 w 4673518"/>
              <a:gd name="connsiteY3" fmla="*/ 2774784 h 3252266"/>
              <a:gd name="connsiteX4" fmla="*/ 4396846 w 4673518"/>
              <a:gd name="connsiteY4" fmla="*/ 2707836 h 3252266"/>
              <a:gd name="connsiteX5" fmla="*/ 4673518 w 4673518"/>
              <a:gd name="connsiteY5" fmla="*/ 2636696 h 3252266"/>
              <a:gd name="connsiteX6" fmla="*/ 4673518 w 4673518"/>
              <a:gd name="connsiteY6" fmla="*/ 3129220 h 3252266"/>
              <a:gd name="connsiteX7" fmla="*/ 4493075 w 4673518"/>
              <a:gd name="connsiteY7" fmla="*/ 3175617 h 3252266"/>
              <a:gd name="connsiteX8" fmla="*/ 3732729 w 4673518"/>
              <a:gd name="connsiteY8" fmla="*/ 3252266 h 3252266"/>
              <a:gd name="connsiteX9" fmla="*/ 36604 w 4673518"/>
              <a:gd name="connsiteY9" fmla="*/ 239837 h 325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73518" h="3252266">
                <a:moveTo>
                  <a:pt x="0" y="0"/>
                </a:moveTo>
                <a:lnTo>
                  <a:pt x="482468" y="0"/>
                </a:lnTo>
                <a:lnTo>
                  <a:pt x="504385" y="143608"/>
                </a:lnTo>
                <a:cubicBezTo>
                  <a:pt x="811659" y="1645217"/>
                  <a:pt x="2140282" y="2774784"/>
                  <a:pt x="3732729" y="2774784"/>
                </a:cubicBezTo>
                <a:cubicBezTo>
                  <a:pt x="3960222" y="2774784"/>
                  <a:pt x="4182330" y="2751732"/>
                  <a:pt x="4396846" y="2707836"/>
                </a:cubicBezTo>
                <a:lnTo>
                  <a:pt x="4673518" y="2636696"/>
                </a:lnTo>
                <a:lnTo>
                  <a:pt x="4673518" y="3129220"/>
                </a:lnTo>
                <a:lnTo>
                  <a:pt x="4493075" y="3175617"/>
                </a:lnTo>
                <a:cubicBezTo>
                  <a:pt x="4247476" y="3225874"/>
                  <a:pt x="3993185" y="3252266"/>
                  <a:pt x="3732729" y="3252266"/>
                </a:cubicBezTo>
                <a:cubicBezTo>
                  <a:pt x="1909539" y="3252266"/>
                  <a:pt x="388401" y="1959027"/>
                  <a:pt x="36604" y="239837"/>
                </a:cubicBezTo>
                <a:close/>
              </a:path>
            </a:pathLst>
          </a:custGeom>
          <a:solidFill>
            <a:schemeClr val="accent4">
              <a:alpha val="1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 err="1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7067550" y="1466850"/>
            <a:ext cx="1469868" cy="1891986"/>
          </a:xfrm>
          <a:prstGeom prst="line">
            <a:avLst/>
          </a:prstGeom>
          <a:ln cap="rnd">
            <a:solidFill>
              <a:schemeClr val="accent4"/>
            </a:solidFill>
            <a:round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196695" y="2381250"/>
            <a:ext cx="186424" cy="545963"/>
          </a:xfrm>
          <a:prstGeom prst="line">
            <a:avLst/>
          </a:prstGeom>
          <a:ln cap="rnd">
            <a:solidFill>
              <a:schemeClr val="bg1">
                <a:alpha val="55000"/>
              </a:schemeClr>
            </a:solidFill>
            <a:round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607809" y="2927213"/>
            <a:ext cx="1588886" cy="745463"/>
          </a:xfrm>
          <a:prstGeom prst="line">
            <a:avLst/>
          </a:prstGeom>
          <a:ln cap="rnd">
            <a:solidFill>
              <a:schemeClr val="accent6"/>
            </a:solidFill>
            <a:round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0" y="4200808"/>
            <a:ext cx="9143998" cy="912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 err="1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38913" y="2146015"/>
            <a:ext cx="44563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900" dirty="0">
                <a:solidFill>
                  <a:schemeClr val="bg1">
                    <a:alpha val="20000"/>
                  </a:schemeClr>
                </a:solidFill>
              </a:rPr>
              <a:t>1#278</a:t>
            </a:r>
            <a:br>
              <a:rPr lang="en-GB" sz="900" dirty="0">
                <a:solidFill>
                  <a:schemeClr val="bg1">
                    <a:alpha val="20000"/>
                  </a:schemeClr>
                </a:solidFill>
              </a:rPr>
            </a:br>
            <a:r>
              <a:rPr lang="en-GB" sz="900" dirty="0">
                <a:solidFill>
                  <a:schemeClr val="bg1">
                    <a:alpha val="20000"/>
                  </a:schemeClr>
                </a:solidFill>
              </a:rPr>
              <a:t>6.8/3655</a:t>
            </a:r>
          </a:p>
          <a:p>
            <a:pPr>
              <a:lnSpc>
                <a:spcPct val="80000"/>
              </a:lnSpc>
            </a:pPr>
            <a:r>
              <a:rPr lang="en-GB" sz="900" dirty="0">
                <a:solidFill>
                  <a:schemeClr val="bg1">
                    <a:alpha val="20000"/>
                  </a:schemeClr>
                </a:solidFill>
              </a:rPr>
              <a:t>7563./56</a:t>
            </a:r>
          </a:p>
        </p:txBody>
      </p:sp>
      <p:sp>
        <p:nvSpPr>
          <p:cNvPr id="36" name="TextBox 35"/>
          <p:cNvSpPr txBox="1"/>
          <p:nvPr/>
        </p:nvSpPr>
        <p:spPr>
          <a:xfrm rot="19860567">
            <a:off x="2580678" y="1459932"/>
            <a:ext cx="44563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900" dirty="0">
                <a:solidFill>
                  <a:schemeClr val="bg1">
                    <a:alpha val="20000"/>
                  </a:schemeClr>
                </a:solidFill>
              </a:rPr>
              <a:t>1#278</a:t>
            </a:r>
            <a:br>
              <a:rPr lang="en-GB" sz="900" dirty="0">
                <a:solidFill>
                  <a:schemeClr val="bg1">
                    <a:alpha val="20000"/>
                  </a:schemeClr>
                </a:solidFill>
              </a:rPr>
            </a:br>
            <a:r>
              <a:rPr lang="en-GB" sz="900" dirty="0">
                <a:solidFill>
                  <a:schemeClr val="bg1">
                    <a:alpha val="20000"/>
                  </a:schemeClr>
                </a:solidFill>
              </a:rPr>
              <a:t>6.8/3655</a:t>
            </a:r>
          </a:p>
          <a:p>
            <a:pPr>
              <a:lnSpc>
                <a:spcPct val="80000"/>
              </a:lnSpc>
            </a:pPr>
            <a:r>
              <a:rPr lang="en-GB" sz="900" dirty="0">
                <a:solidFill>
                  <a:schemeClr val="bg1">
                    <a:alpha val="20000"/>
                  </a:schemeClr>
                </a:solidFill>
              </a:rPr>
              <a:t>7563./56</a:t>
            </a:r>
          </a:p>
        </p:txBody>
      </p:sp>
      <p:sp>
        <p:nvSpPr>
          <p:cNvPr id="37" name="TextBox 36"/>
          <p:cNvSpPr txBox="1"/>
          <p:nvPr/>
        </p:nvSpPr>
        <p:spPr>
          <a:xfrm rot="20174935">
            <a:off x="7523279" y="2770372"/>
            <a:ext cx="383118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900" dirty="0">
                <a:solidFill>
                  <a:schemeClr val="bg1">
                    <a:alpha val="44000"/>
                  </a:schemeClr>
                </a:solidFill>
              </a:rPr>
              <a:t>1.2</a:t>
            </a:r>
          </a:p>
          <a:p>
            <a:pPr>
              <a:lnSpc>
                <a:spcPct val="80000"/>
              </a:lnSpc>
            </a:pPr>
            <a:r>
              <a:rPr lang="en-GB" sz="900" dirty="0">
                <a:solidFill>
                  <a:schemeClr val="bg1">
                    <a:alpha val="44000"/>
                  </a:schemeClr>
                </a:solidFill>
              </a:rPr>
              <a:t>3.658</a:t>
            </a:r>
          </a:p>
          <a:p>
            <a:pPr>
              <a:lnSpc>
                <a:spcPct val="80000"/>
              </a:lnSpc>
            </a:pPr>
            <a:r>
              <a:rPr lang="en-GB" sz="900" dirty="0">
                <a:solidFill>
                  <a:schemeClr val="bg1">
                    <a:alpha val="44000"/>
                  </a:schemeClr>
                </a:solidFill>
              </a:rPr>
              <a:t>56987./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709111" y="1626132"/>
            <a:ext cx="400751" cy="4431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900" dirty="0">
                <a:solidFill>
                  <a:schemeClr val="bg1">
                    <a:alpha val="44000"/>
                  </a:schemeClr>
                </a:solidFill>
              </a:rPr>
              <a:t>2563;36</a:t>
            </a:r>
          </a:p>
          <a:p>
            <a:pPr>
              <a:lnSpc>
                <a:spcPct val="80000"/>
              </a:lnSpc>
            </a:pPr>
            <a:r>
              <a:rPr lang="en-GB" sz="900" dirty="0">
                <a:solidFill>
                  <a:schemeClr val="bg1">
                    <a:alpha val="44000"/>
                  </a:schemeClr>
                </a:solidFill>
              </a:rPr>
              <a:t>29875</a:t>
            </a:r>
          </a:p>
          <a:p>
            <a:pPr>
              <a:lnSpc>
                <a:spcPct val="80000"/>
              </a:lnSpc>
            </a:pPr>
            <a:r>
              <a:rPr lang="en-GB" sz="900" dirty="0">
                <a:solidFill>
                  <a:schemeClr val="bg1">
                    <a:alpha val="44000"/>
                  </a:schemeClr>
                </a:solidFill>
              </a:rPr>
              <a:t>45::</a:t>
            </a:r>
          </a:p>
          <a:p>
            <a:pPr>
              <a:lnSpc>
                <a:spcPct val="80000"/>
              </a:lnSpc>
            </a:pPr>
            <a:r>
              <a:rPr lang="en-GB" sz="900" dirty="0">
                <a:solidFill>
                  <a:schemeClr val="bg1">
                    <a:alpha val="44000"/>
                  </a:schemeClr>
                </a:solidFill>
              </a:rPr>
              <a:t>323</a:t>
            </a:r>
          </a:p>
        </p:txBody>
      </p:sp>
      <p:sp>
        <p:nvSpPr>
          <p:cNvPr id="39" name="TextBox 38"/>
          <p:cNvSpPr txBox="1"/>
          <p:nvPr/>
        </p:nvSpPr>
        <p:spPr>
          <a:xfrm rot="19860567">
            <a:off x="3990971" y="1262891"/>
            <a:ext cx="213200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900" dirty="0">
                <a:solidFill>
                  <a:schemeClr val="bg1">
                    <a:alpha val="20000"/>
                  </a:schemeClr>
                </a:solidFill>
              </a:rPr>
              <a:t>23.2</a:t>
            </a:r>
          </a:p>
          <a:p>
            <a:pPr>
              <a:lnSpc>
                <a:spcPct val="80000"/>
              </a:lnSpc>
            </a:pPr>
            <a:r>
              <a:rPr lang="en-GB" sz="900" dirty="0">
                <a:solidFill>
                  <a:schemeClr val="bg1">
                    <a:alpha val="20000"/>
                  </a:schemeClr>
                </a:solidFill>
              </a:rPr>
              <a:t>0.2</a:t>
            </a:r>
          </a:p>
          <a:p>
            <a:pPr>
              <a:lnSpc>
                <a:spcPct val="80000"/>
              </a:lnSpc>
            </a:pPr>
            <a:r>
              <a:rPr lang="en-GB" sz="900" dirty="0">
                <a:solidFill>
                  <a:schemeClr val="bg1">
                    <a:alpha val="20000"/>
                  </a:schemeClr>
                </a:solidFill>
              </a:rPr>
              <a:t>0.8</a:t>
            </a:r>
          </a:p>
        </p:txBody>
      </p:sp>
      <p:sp>
        <p:nvSpPr>
          <p:cNvPr id="40" name="Espace réservé du contenu 2"/>
          <p:cNvSpPr txBox="1">
            <a:spLocks/>
          </p:cNvSpPr>
          <p:nvPr/>
        </p:nvSpPr>
        <p:spPr>
          <a:xfrm>
            <a:off x="2796332" y="4820163"/>
            <a:ext cx="3522759" cy="12218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00"/>
              </a:spcBef>
              <a:buNone/>
            </a:pPr>
            <a:r>
              <a:rPr lang="fr-FR" sz="1800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Olivier Ricard </a:t>
            </a:r>
          </a:p>
          <a:p>
            <a:pPr marL="0" indent="0" algn="ctr">
              <a:spcBef>
                <a:spcPts val="400"/>
              </a:spcBef>
              <a:spcAft>
                <a:spcPts val="1200"/>
              </a:spcAft>
              <a:buNone/>
            </a:pPr>
            <a:r>
              <a:rPr lang="fr-FR" sz="1600" i="1" dirty="0">
                <a:solidFill>
                  <a:schemeClr val="accent2"/>
                </a:solidFill>
              </a:rPr>
              <a:t>Fondateur - Président Directeur Général</a:t>
            </a:r>
          </a:p>
          <a:p>
            <a:pPr marL="0" indent="0" algn="ctr">
              <a:spcBef>
                <a:spcPts val="400"/>
              </a:spcBef>
              <a:buNone/>
            </a:pP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olivier@360and1.com</a:t>
            </a:r>
          </a:p>
          <a:p>
            <a:pPr marL="0" indent="0" algn="ctr">
              <a:spcBef>
                <a:spcPts val="400"/>
              </a:spcBef>
              <a:buNone/>
            </a:pP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06 71 43 20 95</a:t>
            </a:r>
          </a:p>
        </p:txBody>
      </p:sp>
      <p:sp>
        <p:nvSpPr>
          <p:cNvPr id="43" name="Rectangle 42">
            <a:hlinkClick r:id="rId3"/>
          </p:cNvPr>
          <p:cNvSpPr/>
          <p:nvPr/>
        </p:nvSpPr>
        <p:spPr>
          <a:xfrm>
            <a:off x="3654357" y="6186322"/>
            <a:ext cx="1835287" cy="360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ot="0" spcFirstLastPara="0" vertOverflow="overflow" horzOverflow="overflow" vert="horz" wrap="none" lIns="108000" tIns="72000" rIns="7200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www.360and1.com </a:t>
            </a:r>
          </a:p>
        </p:txBody>
      </p:sp>
      <p:sp>
        <p:nvSpPr>
          <p:cNvPr id="44" name="Rectangle 43">
            <a:hlinkClick r:id="rId4"/>
          </p:cNvPr>
          <p:cNvSpPr/>
          <p:nvPr/>
        </p:nvSpPr>
        <p:spPr>
          <a:xfrm>
            <a:off x="3514725" y="5486400"/>
            <a:ext cx="2085975" cy="276225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668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135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41" b="29259"/>
          <a:stretch/>
        </p:blipFill>
        <p:spPr>
          <a:xfrm>
            <a:off x="0" y="1586573"/>
            <a:ext cx="9144000" cy="2029935"/>
          </a:xfrm>
          <a:prstGeom prst="rect">
            <a:avLst/>
          </a:prstGeom>
        </p:spPr>
      </p:pic>
      <p:sp>
        <p:nvSpPr>
          <p:cNvPr id="135" name="Rectangle 134"/>
          <p:cNvSpPr/>
          <p:nvPr/>
        </p:nvSpPr>
        <p:spPr>
          <a:xfrm>
            <a:off x="0" y="0"/>
            <a:ext cx="9143999" cy="15865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ot="0" spcFirstLastPara="0" vertOverflow="overflow" horzOverflow="overflow" vert="horz" wrap="square" lIns="540000" tIns="7200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r-FR" sz="3600" kern="0">
                <a:solidFill>
                  <a:prstClr val="white"/>
                </a:solidFill>
                <a:latin typeface="Franklin Gothic Demi" panose="020B0703020102020204" pitchFamily="34" charset="0"/>
              </a:rPr>
              <a:t>CONSTAT : </a:t>
            </a:r>
            <a:br>
              <a:rPr lang="fr-FR" sz="3600" kern="0">
                <a:solidFill>
                  <a:prstClr val="white"/>
                </a:solidFill>
                <a:latin typeface="Franklin Gothic Demi" panose="020B0703020102020204" pitchFamily="34" charset="0"/>
              </a:rPr>
            </a:br>
            <a:r>
              <a:rPr lang="fr-FR" sz="3600" kern="0">
                <a:solidFill>
                  <a:srgbClr val="06BEE1"/>
                </a:solidFill>
                <a:latin typeface="Franklin Gothic Book"/>
              </a:rPr>
              <a:t>La dépendance aux OTA</a:t>
            </a:r>
          </a:p>
        </p:txBody>
      </p:sp>
      <p:grpSp>
        <p:nvGrpSpPr>
          <p:cNvPr id="129" name="Group 128"/>
          <p:cNvGrpSpPr/>
          <p:nvPr/>
        </p:nvGrpSpPr>
        <p:grpSpPr>
          <a:xfrm>
            <a:off x="5765800" y="2406944"/>
            <a:ext cx="3170097" cy="2954383"/>
            <a:chOff x="-6258326" y="670874"/>
            <a:chExt cx="6235145" cy="5810866"/>
          </a:xfrm>
        </p:grpSpPr>
        <p:sp>
          <p:nvSpPr>
            <p:cNvPr id="130" name="Donut 129"/>
            <p:cNvSpPr/>
            <p:nvPr/>
          </p:nvSpPr>
          <p:spPr>
            <a:xfrm>
              <a:off x="-6258326" y="670874"/>
              <a:ext cx="5810866" cy="5810866"/>
            </a:xfrm>
            <a:prstGeom prst="donut">
              <a:avLst>
                <a:gd name="adj" fmla="val 6328"/>
              </a:avLst>
            </a:prstGeom>
            <a:solidFill>
              <a:schemeClr val="bg2">
                <a:alpha val="10000"/>
              </a:schemeClr>
            </a:solidFill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>
                <a:solidFill>
                  <a:schemeClr val="bg1"/>
                </a:solidFill>
              </a:endParaRPr>
            </a:p>
          </p:txBody>
        </p:sp>
        <p:cxnSp>
          <p:nvCxnSpPr>
            <p:cNvPr id="131" name="Straight Connector 130"/>
            <p:cNvCxnSpPr/>
            <p:nvPr/>
          </p:nvCxnSpPr>
          <p:spPr>
            <a:xfrm>
              <a:off x="-1506121" y="1014607"/>
              <a:ext cx="1482940" cy="2561700"/>
            </a:xfrm>
            <a:prstGeom prst="line">
              <a:avLst/>
            </a:prstGeom>
            <a:ln cap="rnd">
              <a:solidFill>
                <a:schemeClr val="bg2"/>
              </a:solidFill>
              <a:round/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16200000">
              <a:off x="-2247591" y="1756077"/>
              <a:ext cx="1482940" cy="2561700"/>
            </a:xfrm>
            <a:prstGeom prst="line">
              <a:avLst/>
            </a:prstGeom>
            <a:ln cap="rnd">
              <a:solidFill>
                <a:srgbClr val="F8B24A"/>
              </a:solidFill>
              <a:round/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TextBox 136"/>
          <p:cNvSpPr txBox="1"/>
          <p:nvPr/>
        </p:nvSpPr>
        <p:spPr>
          <a:xfrm>
            <a:off x="538163" y="3881998"/>
            <a:ext cx="1226372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5400">
                <a:solidFill>
                  <a:schemeClr val="accent4"/>
                </a:solidFill>
                <a:latin typeface="Franklin Gothic Demi" panose="020B0703020102020204" pitchFamily="34" charset="0"/>
              </a:rPr>
              <a:t>93</a:t>
            </a:r>
            <a:r>
              <a:rPr lang="fr-FR" sz="4000">
                <a:solidFill>
                  <a:schemeClr val="accent4"/>
                </a:solidFill>
                <a:latin typeface="Franklin Gothic Demi" panose="020B0703020102020204" pitchFamily="34" charset="0"/>
              </a:rPr>
              <a:t>%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557212" y="4613430"/>
            <a:ext cx="2537327" cy="7478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chemeClr val="tx2"/>
                </a:solidFill>
              </a:rPr>
              <a:t>des clients d’hôtels réservent après avoir fait une recherche sur le Net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557212" y="6061075"/>
            <a:ext cx="1515553" cy="1269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900" i="1">
                <a:solidFill>
                  <a:schemeClr val="accent3"/>
                </a:solidFill>
              </a:rPr>
              <a:t>Source Coach Omnium 2016</a:t>
            </a:r>
          </a:p>
        </p:txBody>
      </p:sp>
      <p:grpSp>
        <p:nvGrpSpPr>
          <p:cNvPr id="146" name="Group 145"/>
          <p:cNvGrpSpPr/>
          <p:nvPr/>
        </p:nvGrpSpPr>
        <p:grpSpPr>
          <a:xfrm>
            <a:off x="-1051528" y="3621941"/>
            <a:ext cx="707231" cy="584460"/>
            <a:chOff x="1890713" y="3956584"/>
            <a:chExt cx="707231" cy="584460"/>
          </a:xfrm>
        </p:grpSpPr>
        <p:graphicFrame>
          <p:nvGraphicFramePr>
            <p:cNvPr id="144" name="Chart 143"/>
            <p:cNvGraphicFramePr/>
            <p:nvPr>
              <p:extLst>
                <p:ext uri="{D42A27DB-BD31-4B8C-83A1-F6EECF244321}">
                  <p14:modId xmlns:p14="http://schemas.microsoft.com/office/powerpoint/2010/main" val="3425823840"/>
                </p:ext>
              </p:extLst>
            </p:nvPr>
          </p:nvGraphicFramePr>
          <p:xfrm>
            <a:off x="1890713" y="3956584"/>
            <a:ext cx="707231" cy="5844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5" name="Oval 144"/>
            <p:cNvSpPr/>
            <p:nvPr/>
          </p:nvSpPr>
          <p:spPr>
            <a:xfrm>
              <a:off x="2196703" y="4201189"/>
              <a:ext cx="95250" cy="952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>
                <a:solidFill>
                  <a:schemeClr val="bg1"/>
                </a:solidFill>
              </a:endParaRPr>
            </a:p>
          </p:txBody>
        </p:sp>
      </p:grpSp>
      <p:sp>
        <p:nvSpPr>
          <p:cNvPr id="147" name="TextBox 146"/>
          <p:cNvSpPr txBox="1"/>
          <p:nvPr/>
        </p:nvSpPr>
        <p:spPr>
          <a:xfrm>
            <a:off x="3586163" y="3881998"/>
            <a:ext cx="1226372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5400">
                <a:solidFill>
                  <a:schemeClr val="accent4"/>
                </a:solidFill>
                <a:latin typeface="Franklin Gothic Demi" panose="020B0703020102020204" pitchFamily="34" charset="0"/>
              </a:rPr>
              <a:t>60</a:t>
            </a:r>
            <a:r>
              <a:rPr lang="fr-FR" sz="4000">
                <a:solidFill>
                  <a:schemeClr val="accent4"/>
                </a:solidFill>
                <a:latin typeface="Franklin Gothic Demi" panose="020B0703020102020204" pitchFamily="34" charset="0"/>
              </a:rPr>
              <a:t>%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3605212" y="4613430"/>
            <a:ext cx="3214688" cy="7201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chemeClr val="tx2"/>
                </a:solidFill>
              </a:rPr>
              <a:t>d’entre eux le font via une OTA </a:t>
            </a:r>
            <a:r>
              <a:rPr lang="fr-FR" sz="1600">
                <a:solidFill>
                  <a:schemeClr val="tx2"/>
                </a:solidFill>
              </a:rPr>
              <a:t>(Online Travel Agency)</a:t>
            </a:r>
            <a:br>
              <a:rPr lang="fr-FR" sz="1600">
                <a:solidFill>
                  <a:schemeClr val="tx2"/>
                </a:solidFill>
              </a:rPr>
            </a:br>
            <a:r>
              <a:rPr lang="fr-FR">
                <a:solidFill>
                  <a:schemeClr val="tx2"/>
                </a:solidFill>
              </a:rPr>
              <a:t>comme Booking…</a:t>
            </a:r>
          </a:p>
        </p:txBody>
      </p:sp>
    </p:spTree>
    <p:extLst>
      <p:ext uri="{BB962C8B-B14F-4D97-AF65-F5344CB8AC3E}">
        <p14:creationId xmlns:p14="http://schemas.microsoft.com/office/powerpoint/2010/main" val="3681720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stCxn id="13" idx="1"/>
          </p:cNvCxnSpPr>
          <p:nvPr/>
        </p:nvCxnSpPr>
        <p:spPr>
          <a:xfrm flipH="1" flipV="1">
            <a:off x="3114393" y="4396590"/>
            <a:ext cx="682152" cy="16944"/>
          </a:xfrm>
          <a:prstGeom prst="line">
            <a:avLst/>
          </a:prstGeom>
          <a:ln w="28575" cap="rnd">
            <a:solidFill>
              <a:srgbClr val="6F747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5191400" y="1969038"/>
            <a:ext cx="3657408" cy="1438855"/>
            <a:chOff x="4235304" y="2423048"/>
            <a:chExt cx="7757247" cy="305176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7" t="5379" r="28939" b="50314"/>
            <a:stretch/>
          </p:blipFill>
          <p:spPr>
            <a:xfrm flipH="1">
              <a:off x="4235304" y="2423048"/>
              <a:ext cx="7757247" cy="3051766"/>
            </a:xfrm>
            <a:prstGeom prst="rect">
              <a:avLst/>
            </a:prstGeom>
          </p:spPr>
        </p:pic>
        <p:pic>
          <p:nvPicPr>
            <p:cNvPr id="17" name="Picture 2" descr="http://www.pricelinegroup.com/wp-content/uploads/2014/03/5_Logo_Booking-435x71@2x-435x71@2x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7307" y="3458650"/>
              <a:ext cx="1667709" cy="272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http://press.hotels.com/en-us/files/2012/02/Hotels.com-128-R_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7307" y="4254145"/>
              <a:ext cx="1501775" cy="203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85827" y="3730001"/>
              <a:ext cx="1495813" cy="447944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538162" y="2039286"/>
            <a:ext cx="4895789" cy="330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ot="0" spcFirstLastPara="0" vertOverflow="overflow" horzOverflow="overflow" vert="horz" wrap="none" lIns="108000" tIns="72000" rIns="7200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200" b="1" cap="all">
                <a:solidFill>
                  <a:schemeClr val="bg1"/>
                </a:solidFill>
              </a:rPr>
              <a:t>Une dépendance totale vis-à-vis des intermédiaires…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538162" y="2416317"/>
            <a:ext cx="4580535" cy="1509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04788" lvl="1" indent="-204788">
              <a:lnSpc>
                <a:spcPct val="95000"/>
              </a:lnSpc>
              <a:spcBef>
                <a:spcPts val="600"/>
              </a:spcBef>
              <a:buFont typeface="Wingdings" panose="05000000000000000000" pitchFamily="2" charset="2"/>
              <a:buChar char=""/>
            </a:pPr>
            <a:r>
              <a:rPr lang="fr-FR" sz="1400">
                <a:solidFill>
                  <a:schemeClr val="accent1"/>
                </a:solidFill>
              </a:rPr>
              <a:t>Les professionnels de l’hébergement utilisent des solutions d’intermédiation (Booking, Hotels.com, …) dont </a:t>
            </a:r>
            <a:r>
              <a:rPr lang="fr-FR" sz="1400" b="1">
                <a:solidFill>
                  <a:schemeClr val="accent1"/>
                </a:solidFill>
              </a:rPr>
              <a:t>les taux de rémunération sont confiscatoires </a:t>
            </a:r>
            <a:r>
              <a:rPr lang="fr-FR" sz="1400">
                <a:solidFill>
                  <a:schemeClr val="accent1"/>
                </a:solidFill>
              </a:rPr>
              <a:t>(+de 25</a:t>
            </a:r>
            <a:r>
              <a:rPr lang="fr-FR" sz="1100">
                <a:solidFill>
                  <a:schemeClr val="accent1"/>
                </a:solidFill>
              </a:rPr>
              <a:t>%</a:t>
            </a:r>
            <a:r>
              <a:rPr lang="fr-FR" sz="1400">
                <a:solidFill>
                  <a:schemeClr val="accent1"/>
                </a:solidFill>
              </a:rPr>
              <a:t>) rognant fortement leur marge et créant une forte </a:t>
            </a:r>
            <a:r>
              <a:rPr lang="fr-FR" sz="1400" b="1">
                <a:solidFill>
                  <a:schemeClr val="accent1"/>
                </a:solidFill>
              </a:rPr>
              <a:t>dépendance</a:t>
            </a:r>
            <a:r>
              <a:rPr lang="fr-FR" sz="1400">
                <a:solidFill>
                  <a:schemeClr val="accent1"/>
                </a:solidFill>
              </a:rPr>
              <a:t> (80</a:t>
            </a:r>
            <a:r>
              <a:rPr lang="fr-FR" sz="1100">
                <a:solidFill>
                  <a:schemeClr val="accent1"/>
                </a:solidFill>
              </a:rPr>
              <a:t>%</a:t>
            </a:r>
            <a:r>
              <a:rPr lang="fr-FR" sz="1400">
                <a:solidFill>
                  <a:schemeClr val="accent1"/>
                </a:solidFill>
              </a:rPr>
              <a:t> des sources de revenus web). </a:t>
            </a:r>
          </a:p>
          <a:p>
            <a:pPr marL="204788" lvl="1" indent="-204788">
              <a:lnSpc>
                <a:spcPct val="95000"/>
              </a:lnSpc>
              <a:spcBef>
                <a:spcPts val="600"/>
              </a:spcBef>
              <a:buFont typeface="Wingdings" panose="05000000000000000000" pitchFamily="2" charset="2"/>
              <a:buChar char=""/>
            </a:pPr>
            <a:r>
              <a:rPr lang="fr-FR" sz="1400">
                <a:solidFill>
                  <a:schemeClr val="accent1"/>
                </a:solidFill>
              </a:rPr>
              <a:t>L’hébergeur se coupe de son acquisition client.</a:t>
            </a:r>
            <a:br>
              <a:rPr lang="fr-FR" sz="1400">
                <a:solidFill>
                  <a:schemeClr val="accent1"/>
                </a:solidFill>
              </a:rPr>
            </a:br>
            <a:r>
              <a:rPr lang="fr-FR" sz="1400">
                <a:solidFill>
                  <a:schemeClr val="accent1"/>
                </a:solidFill>
              </a:rPr>
              <a:t>Il n’est </a:t>
            </a:r>
            <a:r>
              <a:rPr lang="fr-FR" sz="1400" b="1">
                <a:solidFill>
                  <a:schemeClr val="accent1"/>
                </a:solidFill>
              </a:rPr>
              <a:t>plus maître de sa prospection.</a:t>
            </a:r>
            <a:endParaRPr lang="fr-FR" sz="1600">
              <a:solidFill>
                <a:schemeClr val="accent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96545" y="4248498"/>
            <a:ext cx="5347455" cy="330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rot="0" spcFirstLastPara="0" vertOverflow="overflow" horzOverflow="overflow" vert="horz" wrap="square" lIns="108000" tIns="72000" rIns="7200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200" b="1" cap="all">
                <a:solidFill>
                  <a:schemeClr val="bg1"/>
                </a:solidFill>
              </a:rPr>
              <a:t>…Renforcée par la complexité de gestion au quotidien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96546" y="4617503"/>
            <a:ext cx="4735001" cy="8186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04788" lvl="1" indent="-204788">
              <a:lnSpc>
                <a:spcPct val="95000"/>
              </a:lnSpc>
              <a:spcBef>
                <a:spcPts val="600"/>
              </a:spcBef>
              <a:buFont typeface="Wingdings" panose="05000000000000000000" pitchFamily="2" charset="2"/>
              <a:buChar char=""/>
            </a:pPr>
            <a:r>
              <a:rPr lang="fr-FR" sz="1400">
                <a:solidFill>
                  <a:schemeClr val="accent2"/>
                </a:solidFill>
              </a:rPr>
              <a:t>Les hébergeurs doivent se connecter à de multiples interfaces pour gérer : l’acquisition client, leurs réservations, la relation clients, leurs hébergements, </a:t>
            </a:r>
            <a:br>
              <a:rPr lang="fr-FR" sz="1400">
                <a:solidFill>
                  <a:schemeClr val="accent2"/>
                </a:solidFill>
              </a:rPr>
            </a:br>
            <a:r>
              <a:rPr lang="fr-FR" sz="1400">
                <a:solidFill>
                  <a:schemeClr val="accent2"/>
                </a:solidFill>
              </a:rPr>
              <a:t>la comptabilité et leurs produits d’assurance. </a:t>
            </a:r>
          </a:p>
        </p:txBody>
      </p:sp>
      <p:pic>
        <p:nvPicPr>
          <p:cNvPr id="20" name="Image 59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9896960">
            <a:off x="1611288" y="4212983"/>
            <a:ext cx="1770286" cy="177338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0"/>
            <a:ext cx="9143999" cy="15865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540000" tIns="7200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r-FR" sz="3600" kern="0">
                <a:solidFill>
                  <a:schemeClr val="accent1"/>
                </a:solidFill>
                <a:latin typeface="Franklin Gothic Demi" panose="020B0703020102020204" pitchFamily="34" charset="0"/>
              </a:rPr>
              <a:t>CONSTAT : </a:t>
            </a:r>
            <a:br>
              <a:rPr lang="fr-FR" sz="3600" kern="0">
                <a:solidFill>
                  <a:prstClr val="white"/>
                </a:solidFill>
                <a:latin typeface="Franklin Gothic Demi" panose="020B0703020102020204" pitchFamily="34" charset="0"/>
              </a:rPr>
            </a:br>
            <a:r>
              <a:rPr lang="fr-FR" sz="3600" kern="0">
                <a:solidFill>
                  <a:srgbClr val="06BEE1"/>
                </a:solidFill>
                <a:latin typeface="Franklin Gothic Book"/>
              </a:rPr>
              <a:t>Dépendance et Complexité</a:t>
            </a:r>
          </a:p>
        </p:txBody>
      </p:sp>
    </p:spTree>
    <p:extLst>
      <p:ext uri="{BB962C8B-B14F-4D97-AF65-F5344CB8AC3E}">
        <p14:creationId xmlns:p14="http://schemas.microsoft.com/office/powerpoint/2010/main" val="3025501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" r="3332"/>
          <a:stretch/>
        </p:blipFill>
        <p:spPr>
          <a:xfrm>
            <a:off x="1" y="0"/>
            <a:ext cx="4572000" cy="6858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38163" y="6453374"/>
            <a:ext cx="3230132" cy="23891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fr-FR" sz="900" b="1" cap="all">
                <a:solidFill>
                  <a:schemeClr val="bg1"/>
                </a:solidFill>
              </a:rPr>
              <a:t>Smart interfaces and solutions</a:t>
            </a:r>
            <a:br>
              <a:rPr lang="fr-FR" sz="900" cap="all">
                <a:solidFill>
                  <a:schemeClr val="bg1"/>
                </a:solidFill>
              </a:rPr>
            </a:br>
            <a:r>
              <a:rPr lang="fr-FR" sz="900" cap="all">
                <a:solidFill>
                  <a:schemeClr val="bg1">
                    <a:alpha val="45000"/>
                  </a:schemeClr>
                </a:solidFill>
              </a:rPr>
              <a:t>for digital advertising automation and analytics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9411" y="6415287"/>
            <a:ext cx="13465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4D303AA9-66EA-483A-960D-D227FDA31B46}" type="slidenum">
              <a:rPr lang="fr-FR" sz="1800" smtClean="0">
                <a:solidFill>
                  <a:schemeClr val="bg1">
                    <a:alpha val="45000"/>
                  </a:schemeClr>
                </a:solidFill>
                <a:latin typeface="+mj-lt"/>
              </a:rPr>
              <a:t>5</a:t>
            </a:fld>
            <a:endParaRPr lang="fr-FR" sz="1800">
              <a:solidFill>
                <a:schemeClr val="bg1">
                  <a:alpha val="45000"/>
                </a:schemeClr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63422" y="6301740"/>
            <a:ext cx="1380577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25" name="Picture 2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982" y="6330654"/>
            <a:ext cx="931697" cy="30217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138879" y="995881"/>
            <a:ext cx="4866242" cy="4866238"/>
            <a:chOff x="1702051" y="559053"/>
            <a:chExt cx="5739898" cy="5739894"/>
          </a:xfrm>
        </p:grpSpPr>
        <p:sp>
          <p:nvSpPr>
            <p:cNvPr id="4" name="Oval 3"/>
            <p:cNvSpPr/>
            <p:nvPr/>
          </p:nvSpPr>
          <p:spPr>
            <a:xfrm>
              <a:off x="1932915" y="789915"/>
              <a:ext cx="5278170" cy="52781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195503" y="1669030"/>
              <a:ext cx="2752999" cy="58085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sz="3200" b="1">
                  <a:solidFill>
                    <a:schemeClr val="accent1"/>
                  </a:solidFill>
                  <a:latin typeface="Franklin Gothic Demi" panose="020B0703020102020204" pitchFamily="34" charset="0"/>
                </a:rPr>
                <a:t>FindThePax</a:t>
              </a:r>
              <a:endParaRPr lang="fr-FR" sz="3200">
                <a:solidFill>
                  <a:schemeClr val="accent1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645517" y="2306792"/>
              <a:ext cx="3852970" cy="75147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fr-FR" sz="2400">
                  <a:solidFill>
                    <a:schemeClr val="accent1"/>
                  </a:solidFill>
                </a:rPr>
                <a:t>RENDRE LE POUVOIR</a:t>
              </a:r>
              <a:br>
                <a:rPr lang="fr-FR" sz="2400">
                  <a:solidFill>
                    <a:schemeClr val="accent1"/>
                  </a:solidFill>
                </a:rPr>
              </a:br>
              <a:r>
                <a:rPr lang="fr-FR" sz="2400">
                  <a:solidFill>
                    <a:schemeClr val="accent1"/>
                  </a:solidFill>
                </a:rPr>
                <a:t>AUX HÉBERGEURS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352232" y="3209232"/>
              <a:ext cx="439536" cy="439536"/>
            </a:xfrm>
            <a:prstGeom prst="ellipse">
              <a:avLst/>
            </a:prstGeom>
            <a:solidFill>
              <a:srgbClr val="7EBEC5"/>
            </a:solidFill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>
                <a:solidFill>
                  <a:schemeClr val="bg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655265" y="3923344"/>
              <a:ext cx="3833471" cy="38118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fr-FR" sz="2400">
                  <a:solidFill>
                    <a:schemeClr val="accent2"/>
                  </a:solidFill>
                </a:rPr>
                <a:t>DMPoD Dédiée e-travel</a:t>
              </a:r>
            </a:p>
          </p:txBody>
        </p:sp>
        <p:sp>
          <p:nvSpPr>
            <p:cNvPr id="26" name="Donut 25"/>
            <p:cNvSpPr/>
            <p:nvPr/>
          </p:nvSpPr>
          <p:spPr>
            <a:xfrm rot="5400000">
              <a:off x="1702053" y="559051"/>
              <a:ext cx="5739894" cy="5739898"/>
            </a:xfrm>
            <a:prstGeom prst="donut">
              <a:avLst>
                <a:gd name="adj" fmla="val 4420"/>
              </a:avLst>
            </a:prstGeom>
            <a:solidFill>
              <a:schemeClr val="bg1">
                <a:alpha val="37000"/>
              </a:schemeClr>
            </a:solidFill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5587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7023386" y="2651573"/>
            <a:ext cx="1838686" cy="288186"/>
            <a:chOff x="9437216" y="2435358"/>
            <a:chExt cx="2347420" cy="367922"/>
          </a:xfrm>
        </p:grpSpPr>
        <p:sp>
          <p:nvSpPr>
            <p:cNvPr id="63" name="Freeform 62"/>
            <p:cNvSpPr/>
            <p:nvPr/>
          </p:nvSpPr>
          <p:spPr>
            <a:xfrm>
              <a:off x="9437216" y="2435358"/>
              <a:ext cx="989170" cy="367922"/>
            </a:xfrm>
            <a:custGeom>
              <a:avLst/>
              <a:gdLst>
                <a:gd name="connsiteX0" fmla="*/ 0 w 989170"/>
                <a:gd name="connsiteY0" fmla="*/ 0 h 367922"/>
                <a:gd name="connsiteX1" fmla="*/ 805209 w 989170"/>
                <a:gd name="connsiteY1" fmla="*/ 0 h 367922"/>
                <a:gd name="connsiteX2" fmla="*/ 989170 w 989170"/>
                <a:gd name="connsiteY2" fmla="*/ 183961 h 367922"/>
                <a:gd name="connsiteX3" fmla="*/ 805209 w 989170"/>
                <a:gd name="connsiteY3" fmla="*/ 367922 h 367922"/>
                <a:gd name="connsiteX4" fmla="*/ 0 w 989170"/>
                <a:gd name="connsiteY4" fmla="*/ 367922 h 367922"/>
                <a:gd name="connsiteX5" fmla="*/ 0 w 989170"/>
                <a:gd name="connsiteY5" fmla="*/ 0 h 367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9170" h="367922">
                  <a:moveTo>
                    <a:pt x="0" y="0"/>
                  </a:moveTo>
                  <a:lnTo>
                    <a:pt x="805209" y="0"/>
                  </a:lnTo>
                  <a:lnTo>
                    <a:pt x="989170" y="183961"/>
                  </a:lnTo>
                  <a:lnTo>
                    <a:pt x="805209" y="367922"/>
                  </a:lnTo>
                  <a:lnTo>
                    <a:pt x="0" y="3679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spcBef>
                  <a:spcPct val="0"/>
                </a:spcBef>
              </a:pPr>
              <a:r>
                <a:rPr lang="fr-FR" kern="1200">
                  <a:latin typeface="+mj-lt"/>
                </a:rPr>
                <a:t>5</a:t>
              </a:r>
              <a:r>
                <a:rPr lang="fr-FR" sz="1200" kern="1200">
                  <a:latin typeface="+mj-lt"/>
                </a:rPr>
                <a:t>%</a:t>
              </a:r>
            </a:p>
          </p:txBody>
        </p:sp>
        <p:sp>
          <p:nvSpPr>
            <p:cNvPr id="64" name="Freeform 63"/>
            <p:cNvSpPr/>
            <p:nvPr/>
          </p:nvSpPr>
          <p:spPr>
            <a:xfrm>
              <a:off x="10279633" y="2454746"/>
              <a:ext cx="916652" cy="329147"/>
            </a:xfrm>
            <a:custGeom>
              <a:avLst/>
              <a:gdLst>
                <a:gd name="connsiteX0" fmla="*/ 0 w 916652"/>
                <a:gd name="connsiteY0" fmla="*/ 0 h 329147"/>
                <a:gd name="connsiteX1" fmla="*/ 752079 w 916652"/>
                <a:gd name="connsiteY1" fmla="*/ 0 h 329147"/>
                <a:gd name="connsiteX2" fmla="*/ 916652 w 916652"/>
                <a:gd name="connsiteY2" fmla="*/ 164574 h 329147"/>
                <a:gd name="connsiteX3" fmla="*/ 752079 w 916652"/>
                <a:gd name="connsiteY3" fmla="*/ 329147 h 329147"/>
                <a:gd name="connsiteX4" fmla="*/ 0 w 916652"/>
                <a:gd name="connsiteY4" fmla="*/ 329147 h 329147"/>
                <a:gd name="connsiteX5" fmla="*/ 164574 w 916652"/>
                <a:gd name="connsiteY5" fmla="*/ 164574 h 329147"/>
                <a:gd name="connsiteX6" fmla="*/ 0 w 916652"/>
                <a:gd name="connsiteY6" fmla="*/ 0 h 32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652" h="329147">
                  <a:moveTo>
                    <a:pt x="0" y="0"/>
                  </a:moveTo>
                  <a:lnTo>
                    <a:pt x="752079" y="0"/>
                  </a:lnTo>
                  <a:lnTo>
                    <a:pt x="916652" y="164574"/>
                  </a:lnTo>
                  <a:lnTo>
                    <a:pt x="752079" y="329147"/>
                  </a:lnTo>
                  <a:lnTo>
                    <a:pt x="0" y="329147"/>
                  </a:lnTo>
                  <a:lnTo>
                    <a:pt x="164574" y="1645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80000"/>
                <a:hueOff val="371077"/>
                <a:satOff val="-47768"/>
                <a:lumOff val="2403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</a:pPr>
              <a:r>
                <a:rPr lang="fr-FR" sz="1400" kern="1200">
                  <a:latin typeface="+mj-lt"/>
                </a:rPr>
                <a:t>10</a:t>
              </a:r>
              <a:r>
                <a:rPr lang="fr-FR" sz="1050" kern="1200">
                  <a:latin typeface="+mj-lt"/>
                </a:rPr>
                <a:t>%</a:t>
              </a:r>
            </a:p>
          </p:txBody>
        </p:sp>
        <p:sp>
          <p:nvSpPr>
            <p:cNvPr id="65" name="Freeform 64"/>
            <p:cNvSpPr/>
            <p:nvPr/>
          </p:nvSpPr>
          <p:spPr>
            <a:xfrm>
              <a:off x="11049533" y="2472299"/>
              <a:ext cx="735103" cy="294041"/>
            </a:xfrm>
            <a:custGeom>
              <a:avLst/>
              <a:gdLst>
                <a:gd name="connsiteX0" fmla="*/ 0 w 735103"/>
                <a:gd name="connsiteY0" fmla="*/ 0 h 294041"/>
                <a:gd name="connsiteX1" fmla="*/ 588083 w 735103"/>
                <a:gd name="connsiteY1" fmla="*/ 0 h 294041"/>
                <a:gd name="connsiteX2" fmla="*/ 735103 w 735103"/>
                <a:gd name="connsiteY2" fmla="*/ 147021 h 294041"/>
                <a:gd name="connsiteX3" fmla="*/ 588083 w 735103"/>
                <a:gd name="connsiteY3" fmla="*/ 294041 h 294041"/>
                <a:gd name="connsiteX4" fmla="*/ 0 w 735103"/>
                <a:gd name="connsiteY4" fmla="*/ 294041 h 294041"/>
                <a:gd name="connsiteX5" fmla="*/ 147021 w 735103"/>
                <a:gd name="connsiteY5" fmla="*/ 147021 h 294041"/>
                <a:gd name="connsiteX6" fmla="*/ 0 w 735103"/>
                <a:gd name="connsiteY6" fmla="*/ 0 h 29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5103" h="294041">
                  <a:moveTo>
                    <a:pt x="0" y="0"/>
                  </a:moveTo>
                  <a:lnTo>
                    <a:pt x="588083" y="0"/>
                  </a:lnTo>
                  <a:lnTo>
                    <a:pt x="735103" y="147021"/>
                  </a:lnTo>
                  <a:lnTo>
                    <a:pt x="588083" y="294041"/>
                  </a:lnTo>
                  <a:lnTo>
                    <a:pt x="0" y="294041"/>
                  </a:lnTo>
                  <a:lnTo>
                    <a:pt x="147021" y="1470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80000"/>
                <a:hueOff val="742155"/>
                <a:satOff val="-95536"/>
                <a:lumOff val="4807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spcBef>
                  <a:spcPct val="0"/>
                </a:spcBef>
              </a:pPr>
              <a:r>
                <a:rPr lang="fr-FR" sz="1100" kern="1200">
                  <a:latin typeface="+mj-lt"/>
                </a:rPr>
                <a:t>15</a:t>
              </a:r>
              <a:r>
                <a:rPr lang="fr-FR" sz="900" kern="1200">
                  <a:latin typeface="+mj-lt"/>
                </a:rPr>
                <a:t>%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193" y="5644594"/>
            <a:ext cx="1411588" cy="987712"/>
          </a:xfrm>
          <a:prstGeom prst="rect">
            <a:avLst/>
          </a:prstGeom>
        </p:spPr>
      </p:pic>
      <p:sp>
        <p:nvSpPr>
          <p:cNvPr id="31" name="Ellipse 2"/>
          <p:cNvSpPr/>
          <p:nvPr/>
        </p:nvSpPr>
        <p:spPr>
          <a:xfrm>
            <a:off x="2932083" y="2113246"/>
            <a:ext cx="3181160" cy="31811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95000"/>
              </a:schemeClr>
            </a:solidFill>
          </a:ln>
          <a:effectLst>
            <a:outerShdw blurRad="63500" dist="254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solidFill>
                <a:prstClr val="white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285" y="4598767"/>
            <a:ext cx="1338496" cy="919711"/>
          </a:xfrm>
          <a:prstGeom prst="rect">
            <a:avLst/>
          </a:prstGeom>
        </p:spPr>
      </p:pic>
      <p:grpSp>
        <p:nvGrpSpPr>
          <p:cNvPr id="160" name="Group 159"/>
          <p:cNvGrpSpPr>
            <a:grpSpLocks/>
          </p:cNvGrpSpPr>
          <p:nvPr/>
        </p:nvGrpSpPr>
        <p:grpSpPr>
          <a:xfrm>
            <a:off x="5369269" y="1991653"/>
            <a:ext cx="1779628" cy="1660886"/>
            <a:chOff x="5495451" y="2033198"/>
            <a:chExt cx="1573201" cy="1468959"/>
          </a:xfrm>
        </p:grpSpPr>
        <p:sp>
          <p:nvSpPr>
            <p:cNvPr id="30" name="Freeform 29"/>
            <p:cNvSpPr/>
            <p:nvPr/>
          </p:nvSpPr>
          <p:spPr>
            <a:xfrm flipH="1">
              <a:off x="6732534" y="2235143"/>
              <a:ext cx="336118" cy="1065068"/>
            </a:xfrm>
            <a:custGeom>
              <a:avLst/>
              <a:gdLst>
                <a:gd name="connsiteX0" fmla="*/ 429116 w 429116"/>
                <a:gd name="connsiteY0" fmla="*/ 0 h 1359754"/>
                <a:gd name="connsiteX1" fmla="*/ 408725 w 429116"/>
                <a:gd name="connsiteY1" fmla="*/ 16825 h 1359754"/>
                <a:gd name="connsiteX2" fmla="*/ 134079 w 429116"/>
                <a:gd name="connsiteY2" fmla="*/ 679877 h 1359754"/>
                <a:gd name="connsiteX3" fmla="*/ 408725 w 429116"/>
                <a:gd name="connsiteY3" fmla="*/ 1342930 h 1359754"/>
                <a:gd name="connsiteX4" fmla="*/ 429116 w 429116"/>
                <a:gd name="connsiteY4" fmla="*/ 1359754 h 1359754"/>
                <a:gd name="connsiteX5" fmla="*/ 334053 w 429116"/>
                <a:gd name="connsiteY5" fmla="*/ 1308156 h 1359754"/>
                <a:gd name="connsiteX6" fmla="*/ 0 w 429116"/>
                <a:gd name="connsiteY6" fmla="*/ 679877 h 1359754"/>
                <a:gd name="connsiteX7" fmla="*/ 334053 w 429116"/>
                <a:gd name="connsiteY7" fmla="*/ 51599 h 135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9116" h="1359754">
                  <a:moveTo>
                    <a:pt x="429116" y="0"/>
                  </a:moveTo>
                  <a:lnTo>
                    <a:pt x="408725" y="16825"/>
                  </a:lnTo>
                  <a:cubicBezTo>
                    <a:pt x="239035" y="186515"/>
                    <a:pt x="134079" y="420939"/>
                    <a:pt x="134079" y="679877"/>
                  </a:cubicBezTo>
                  <a:cubicBezTo>
                    <a:pt x="134079" y="938815"/>
                    <a:pt x="239035" y="1173240"/>
                    <a:pt x="408725" y="1342930"/>
                  </a:cubicBezTo>
                  <a:lnTo>
                    <a:pt x="429116" y="1359754"/>
                  </a:lnTo>
                  <a:lnTo>
                    <a:pt x="334053" y="1308156"/>
                  </a:lnTo>
                  <a:cubicBezTo>
                    <a:pt x="132510" y="1171995"/>
                    <a:pt x="0" y="941411"/>
                    <a:pt x="0" y="679877"/>
                  </a:cubicBezTo>
                  <a:cubicBezTo>
                    <a:pt x="0" y="418343"/>
                    <a:pt x="132510" y="187759"/>
                    <a:pt x="334053" y="51599"/>
                  </a:cubicBezTo>
                  <a:close/>
                </a:path>
              </a:pathLst>
            </a:custGeom>
            <a:solidFill>
              <a:schemeClr val="accent2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fr-FR" sz="1100">
                <a:solidFill>
                  <a:prstClr val="white"/>
                </a:solidFill>
              </a:endParaRPr>
            </a:p>
          </p:txBody>
        </p:sp>
        <p:sp>
          <p:nvSpPr>
            <p:cNvPr id="34" name="Ellipse 47"/>
            <p:cNvSpPr/>
            <p:nvPr/>
          </p:nvSpPr>
          <p:spPr>
            <a:xfrm flipH="1">
              <a:off x="5495451" y="2033198"/>
              <a:ext cx="1468959" cy="146895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85000"/>
                </a:lnSpc>
              </a:pPr>
              <a:r>
                <a:rPr lang="fr-FR" sz="1100" b="1">
                  <a:solidFill>
                    <a:prstClr val="white"/>
                  </a:solidFill>
                </a:rPr>
                <a:t>Contrôler</a:t>
              </a:r>
              <a:br>
                <a:rPr lang="fr-FR" sz="1100" b="1">
                  <a:solidFill>
                    <a:prstClr val="white"/>
                  </a:solidFill>
                </a:rPr>
              </a:br>
              <a:r>
                <a:rPr lang="fr-FR" sz="1100" b="1">
                  <a:solidFill>
                    <a:prstClr val="white"/>
                  </a:solidFill>
                </a:rPr>
                <a:t>et baisser son taux</a:t>
              </a:r>
              <a:br>
                <a:rPr lang="fr-FR" sz="1100" b="1">
                  <a:solidFill>
                    <a:prstClr val="white"/>
                  </a:solidFill>
                </a:rPr>
              </a:br>
              <a:r>
                <a:rPr lang="fr-FR" sz="1100" b="1">
                  <a:solidFill>
                    <a:prstClr val="white"/>
                  </a:solidFill>
                </a:rPr>
                <a:t>de distribution</a:t>
              </a:r>
              <a:br>
                <a:rPr lang="fr-FR" sz="1100" b="1">
                  <a:solidFill>
                    <a:prstClr val="white"/>
                  </a:solidFill>
                </a:rPr>
              </a:br>
              <a:r>
                <a:rPr lang="fr-FR" sz="1100">
                  <a:solidFill>
                    <a:prstClr val="white"/>
                  </a:solidFill>
                </a:rPr>
                <a:t>avec la possibilité</a:t>
              </a:r>
              <a:br>
                <a:rPr lang="fr-FR" sz="1100">
                  <a:solidFill>
                    <a:prstClr val="white"/>
                  </a:solidFill>
                </a:rPr>
              </a:br>
              <a:r>
                <a:rPr lang="fr-FR" sz="1100">
                  <a:solidFill>
                    <a:prstClr val="white"/>
                  </a:solidFill>
                </a:rPr>
                <a:t>d’une gestion</a:t>
              </a:r>
              <a:br>
                <a:rPr lang="fr-FR" sz="1100">
                  <a:solidFill>
                    <a:prstClr val="white"/>
                  </a:solidFill>
                </a:rPr>
              </a:br>
              <a:r>
                <a:rPr lang="fr-FR" sz="1100">
                  <a:solidFill>
                    <a:prstClr val="white"/>
                  </a:solidFill>
                </a:rPr>
                <a:t>à la performance</a:t>
              </a: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0645" y="2796104"/>
            <a:ext cx="1224033" cy="124666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872" y="4629631"/>
            <a:ext cx="1945581" cy="1249125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3465654" y="1747318"/>
            <a:ext cx="2090440" cy="811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</a:pPr>
            <a:r>
              <a:rPr lang="fr-FR" sz="1100">
                <a:solidFill>
                  <a:schemeClr val="accent1"/>
                </a:solidFill>
              </a:rPr>
              <a:t>Prendre les </a:t>
            </a:r>
            <a:r>
              <a:rPr lang="fr-FR" sz="1100" b="1">
                <a:solidFill>
                  <a:schemeClr val="accent1"/>
                </a:solidFill>
              </a:rPr>
              <a:t>bonnes décisions </a:t>
            </a:r>
            <a:r>
              <a:rPr lang="fr-FR" sz="1100">
                <a:solidFill>
                  <a:schemeClr val="accent1"/>
                </a:solidFill>
              </a:rPr>
              <a:t>grâce à une </a:t>
            </a:r>
            <a:r>
              <a:rPr lang="fr-FR" sz="1100" b="1">
                <a:solidFill>
                  <a:schemeClr val="accent1"/>
                </a:solidFill>
              </a:rPr>
              <a:t>Plateforme de Marketing Automation dotée d’un Web Analytics </a:t>
            </a:r>
            <a:r>
              <a:rPr lang="fr-FR" sz="1100">
                <a:solidFill>
                  <a:schemeClr val="accent1"/>
                </a:solidFill>
              </a:rPr>
              <a:t>indépendant </a:t>
            </a:r>
          </a:p>
        </p:txBody>
      </p:sp>
      <p:sp>
        <p:nvSpPr>
          <p:cNvPr id="39" name="Freeform 10"/>
          <p:cNvSpPr>
            <a:spLocks/>
          </p:cNvSpPr>
          <p:nvPr/>
        </p:nvSpPr>
        <p:spPr bwMode="auto">
          <a:xfrm rot="5400000">
            <a:off x="4420327" y="2575549"/>
            <a:ext cx="204671" cy="171731"/>
          </a:xfrm>
          <a:custGeom>
            <a:avLst/>
            <a:gdLst>
              <a:gd name="T0" fmla="*/ 570 w 577"/>
              <a:gd name="T1" fmla="*/ 268 h 484"/>
              <a:gd name="T2" fmla="*/ 572 w 577"/>
              <a:gd name="T3" fmla="*/ 265 h 484"/>
              <a:gd name="T4" fmla="*/ 573 w 577"/>
              <a:gd name="T5" fmla="*/ 262 h 484"/>
              <a:gd name="T6" fmla="*/ 574 w 577"/>
              <a:gd name="T7" fmla="*/ 260 h 484"/>
              <a:gd name="T8" fmla="*/ 574 w 577"/>
              <a:gd name="T9" fmla="*/ 259 h 484"/>
              <a:gd name="T10" fmla="*/ 575 w 577"/>
              <a:gd name="T11" fmla="*/ 256 h 484"/>
              <a:gd name="T12" fmla="*/ 576 w 577"/>
              <a:gd name="T13" fmla="*/ 253 h 484"/>
              <a:gd name="T14" fmla="*/ 577 w 577"/>
              <a:gd name="T15" fmla="*/ 250 h 484"/>
              <a:gd name="T16" fmla="*/ 577 w 577"/>
              <a:gd name="T17" fmla="*/ 247 h 484"/>
              <a:gd name="T18" fmla="*/ 577 w 577"/>
              <a:gd name="T19" fmla="*/ 244 h 484"/>
              <a:gd name="T20" fmla="*/ 577 w 577"/>
              <a:gd name="T21" fmla="*/ 241 h 484"/>
              <a:gd name="T22" fmla="*/ 577 w 577"/>
              <a:gd name="T23" fmla="*/ 238 h 484"/>
              <a:gd name="T24" fmla="*/ 576 w 577"/>
              <a:gd name="T25" fmla="*/ 235 h 484"/>
              <a:gd name="T26" fmla="*/ 575 w 577"/>
              <a:gd name="T27" fmla="*/ 232 h 484"/>
              <a:gd name="T28" fmla="*/ 574 w 577"/>
              <a:gd name="T29" fmla="*/ 229 h 484"/>
              <a:gd name="T30" fmla="*/ 574 w 577"/>
              <a:gd name="T31" fmla="*/ 228 h 484"/>
              <a:gd name="T32" fmla="*/ 573 w 577"/>
              <a:gd name="T33" fmla="*/ 226 h 484"/>
              <a:gd name="T34" fmla="*/ 572 w 577"/>
              <a:gd name="T35" fmla="*/ 224 h 484"/>
              <a:gd name="T36" fmla="*/ 570 w 577"/>
              <a:gd name="T37" fmla="*/ 221 h 484"/>
              <a:gd name="T38" fmla="*/ 568 w 577"/>
              <a:gd name="T39" fmla="*/ 218 h 484"/>
              <a:gd name="T40" fmla="*/ 566 w 577"/>
              <a:gd name="T41" fmla="*/ 216 h 484"/>
              <a:gd name="T42" fmla="*/ 565 w 577"/>
              <a:gd name="T43" fmla="*/ 214 h 484"/>
              <a:gd name="T44" fmla="*/ 367 w 577"/>
              <a:gd name="T45" fmla="*/ 17 h 484"/>
              <a:gd name="T46" fmla="*/ 307 w 577"/>
              <a:gd name="T47" fmla="*/ 17 h 484"/>
              <a:gd name="T48" fmla="*/ 307 w 577"/>
              <a:gd name="T49" fmla="*/ 76 h 484"/>
              <a:gd name="T50" fmla="*/ 433 w 577"/>
              <a:gd name="T51" fmla="*/ 202 h 484"/>
              <a:gd name="T52" fmla="*/ 42 w 577"/>
              <a:gd name="T53" fmla="*/ 202 h 484"/>
              <a:gd name="T54" fmla="*/ 7 w 577"/>
              <a:gd name="T55" fmla="*/ 221 h 484"/>
              <a:gd name="T56" fmla="*/ 0 w 577"/>
              <a:gd name="T57" fmla="*/ 244 h 484"/>
              <a:gd name="T58" fmla="*/ 12 w 577"/>
              <a:gd name="T59" fmla="*/ 274 h 484"/>
              <a:gd name="T60" fmla="*/ 42 w 577"/>
              <a:gd name="T61" fmla="*/ 286 h 484"/>
              <a:gd name="T62" fmla="*/ 42 w 577"/>
              <a:gd name="T63" fmla="*/ 286 h 484"/>
              <a:gd name="T64" fmla="*/ 433 w 577"/>
              <a:gd name="T65" fmla="*/ 286 h 484"/>
              <a:gd name="T66" fmla="*/ 307 w 577"/>
              <a:gd name="T67" fmla="*/ 412 h 484"/>
              <a:gd name="T68" fmla="*/ 307 w 577"/>
              <a:gd name="T69" fmla="*/ 472 h 484"/>
              <a:gd name="T70" fmla="*/ 337 w 577"/>
              <a:gd name="T71" fmla="*/ 484 h 484"/>
              <a:gd name="T72" fmla="*/ 367 w 577"/>
              <a:gd name="T73" fmla="*/ 472 h 484"/>
              <a:gd name="T74" fmla="*/ 565 w 577"/>
              <a:gd name="T75" fmla="*/ 274 h 484"/>
              <a:gd name="T76" fmla="*/ 566 w 577"/>
              <a:gd name="T77" fmla="*/ 273 h 484"/>
              <a:gd name="T78" fmla="*/ 568 w 577"/>
              <a:gd name="T79" fmla="*/ 270 h 484"/>
              <a:gd name="T80" fmla="*/ 570 w 577"/>
              <a:gd name="T81" fmla="*/ 268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77" h="484">
                <a:moveTo>
                  <a:pt x="570" y="268"/>
                </a:moveTo>
                <a:cubicBezTo>
                  <a:pt x="570" y="267"/>
                  <a:pt x="571" y="266"/>
                  <a:pt x="572" y="265"/>
                </a:cubicBezTo>
                <a:cubicBezTo>
                  <a:pt x="572" y="264"/>
                  <a:pt x="573" y="263"/>
                  <a:pt x="573" y="262"/>
                </a:cubicBezTo>
                <a:cubicBezTo>
                  <a:pt x="573" y="261"/>
                  <a:pt x="574" y="261"/>
                  <a:pt x="574" y="260"/>
                </a:cubicBezTo>
                <a:cubicBezTo>
                  <a:pt x="574" y="260"/>
                  <a:pt x="574" y="260"/>
                  <a:pt x="574" y="259"/>
                </a:cubicBezTo>
                <a:cubicBezTo>
                  <a:pt x="575" y="258"/>
                  <a:pt x="575" y="257"/>
                  <a:pt x="575" y="256"/>
                </a:cubicBezTo>
                <a:cubicBezTo>
                  <a:pt x="576" y="255"/>
                  <a:pt x="576" y="254"/>
                  <a:pt x="576" y="253"/>
                </a:cubicBezTo>
                <a:cubicBezTo>
                  <a:pt x="576" y="252"/>
                  <a:pt x="576" y="251"/>
                  <a:pt x="577" y="250"/>
                </a:cubicBezTo>
                <a:cubicBezTo>
                  <a:pt x="577" y="249"/>
                  <a:pt x="577" y="248"/>
                  <a:pt x="577" y="247"/>
                </a:cubicBezTo>
                <a:cubicBezTo>
                  <a:pt x="577" y="246"/>
                  <a:pt x="577" y="245"/>
                  <a:pt x="577" y="244"/>
                </a:cubicBezTo>
                <a:cubicBezTo>
                  <a:pt x="577" y="243"/>
                  <a:pt x="577" y="242"/>
                  <a:pt x="577" y="241"/>
                </a:cubicBezTo>
                <a:cubicBezTo>
                  <a:pt x="577" y="240"/>
                  <a:pt x="577" y="239"/>
                  <a:pt x="577" y="238"/>
                </a:cubicBezTo>
                <a:cubicBezTo>
                  <a:pt x="576" y="237"/>
                  <a:pt x="576" y="236"/>
                  <a:pt x="576" y="235"/>
                </a:cubicBezTo>
                <a:cubicBezTo>
                  <a:pt x="576" y="234"/>
                  <a:pt x="575" y="233"/>
                  <a:pt x="575" y="232"/>
                </a:cubicBezTo>
                <a:cubicBezTo>
                  <a:pt x="575" y="231"/>
                  <a:pt x="575" y="230"/>
                  <a:pt x="574" y="229"/>
                </a:cubicBezTo>
                <a:cubicBezTo>
                  <a:pt x="574" y="229"/>
                  <a:pt x="574" y="228"/>
                  <a:pt x="574" y="228"/>
                </a:cubicBezTo>
                <a:cubicBezTo>
                  <a:pt x="574" y="227"/>
                  <a:pt x="573" y="227"/>
                  <a:pt x="573" y="226"/>
                </a:cubicBezTo>
                <a:cubicBezTo>
                  <a:pt x="572" y="225"/>
                  <a:pt x="572" y="224"/>
                  <a:pt x="572" y="224"/>
                </a:cubicBezTo>
                <a:cubicBezTo>
                  <a:pt x="571" y="223"/>
                  <a:pt x="570" y="222"/>
                  <a:pt x="570" y="221"/>
                </a:cubicBezTo>
                <a:cubicBezTo>
                  <a:pt x="569" y="220"/>
                  <a:pt x="569" y="219"/>
                  <a:pt x="568" y="218"/>
                </a:cubicBezTo>
                <a:cubicBezTo>
                  <a:pt x="567" y="217"/>
                  <a:pt x="567" y="217"/>
                  <a:pt x="566" y="216"/>
                </a:cubicBezTo>
                <a:cubicBezTo>
                  <a:pt x="565" y="215"/>
                  <a:pt x="565" y="215"/>
                  <a:pt x="565" y="214"/>
                </a:cubicBezTo>
                <a:cubicBezTo>
                  <a:pt x="367" y="17"/>
                  <a:pt x="367" y="17"/>
                  <a:pt x="367" y="17"/>
                </a:cubicBezTo>
                <a:cubicBezTo>
                  <a:pt x="351" y="0"/>
                  <a:pt x="324" y="0"/>
                  <a:pt x="307" y="17"/>
                </a:cubicBezTo>
                <a:cubicBezTo>
                  <a:pt x="291" y="33"/>
                  <a:pt x="291" y="60"/>
                  <a:pt x="307" y="76"/>
                </a:cubicBezTo>
                <a:cubicBezTo>
                  <a:pt x="433" y="202"/>
                  <a:pt x="433" y="202"/>
                  <a:pt x="433" y="202"/>
                </a:cubicBezTo>
                <a:cubicBezTo>
                  <a:pt x="42" y="202"/>
                  <a:pt x="42" y="202"/>
                  <a:pt x="42" y="202"/>
                </a:cubicBezTo>
                <a:cubicBezTo>
                  <a:pt x="27" y="202"/>
                  <a:pt x="14" y="209"/>
                  <a:pt x="7" y="221"/>
                </a:cubicBezTo>
                <a:cubicBezTo>
                  <a:pt x="2" y="227"/>
                  <a:pt x="0" y="236"/>
                  <a:pt x="0" y="244"/>
                </a:cubicBezTo>
                <a:cubicBezTo>
                  <a:pt x="0" y="256"/>
                  <a:pt x="4" y="266"/>
                  <a:pt x="12" y="274"/>
                </a:cubicBezTo>
                <a:cubicBezTo>
                  <a:pt x="20" y="282"/>
                  <a:pt x="30" y="286"/>
                  <a:pt x="42" y="286"/>
                </a:cubicBezTo>
                <a:cubicBezTo>
                  <a:pt x="42" y="286"/>
                  <a:pt x="42" y="286"/>
                  <a:pt x="42" y="286"/>
                </a:cubicBezTo>
                <a:cubicBezTo>
                  <a:pt x="433" y="286"/>
                  <a:pt x="433" y="286"/>
                  <a:pt x="433" y="286"/>
                </a:cubicBezTo>
                <a:cubicBezTo>
                  <a:pt x="307" y="412"/>
                  <a:pt x="307" y="412"/>
                  <a:pt x="307" y="412"/>
                </a:cubicBezTo>
                <a:cubicBezTo>
                  <a:pt x="291" y="429"/>
                  <a:pt x="291" y="455"/>
                  <a:pt x="307" y="472"/>
                </a:cubicBezTo>
                <a:cubicBezTo>
                  <a:pt x="316" y="480"/>
                  <a:pt x="326" y="484"/>
                  <a:pt x="337" y="484"/>
                </a:cubicBezTo>
                <a:cubicBezTo>
                  <a:pt x="348" y="484"/>
                  <a:pt x="359" y="480"/>
                  <a:pt x="367" y="472"/>
                </a:cubicBezTo>
                <a:cubicBezTo>
                  <a:pt x="565" y="274"/>
                  <a:pt x="565" y="274"/>
                  <a:pt x="565" y="274"/>
                </a:cubicBezTo>
                <a:cubicBezTo>
                  <a:pt x="565" y="274"/>
                  <a:pt x="565" y="273"/>
                  <a:pt x="566" y="273"/>
                </a:cubicBezTo>
                <a:cubicBezTo>
                  <a:pt x="567" y="272"/>
                  <a:pt x="567" y="271"/>
                  <a:pt x="568" y="270"/>
                </a:cubicBezTo>
                <a:cubicBezTo>
                  <a:pt x="569" y="269"/>
                  <a:pt x="569" y="269"/>
                  <a:pt x="570" y="2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>
              <a:solidFill>
                <a:prstClr val="black"/>
              </a:solidFill>
            </a:endParaRPr>
          </a:p>
        </p:txBody>
      </p:sp>
      <p:sp>
        <p:nvSpPr>
          <p:cNvPr id="40" name="Freeform 10"/>
          <p:cNvSpPr>
            <a:spLocks noEditPoints="1"/>
          </p:cNvSpPr>
          <p:nvPr/>
        </p:nvSpPr>
        <p:spPr bwMode="auto">
          <a:xfrm rot="20810688">
            <a:off x="3816374" y="3837865"/>
            <a:ext cx="188543" cy="176571"/>
          </a:xfrm>
          <a:custGeom>
            <a:avLst/>
            <a:gdLst>
              <a:gd name="T0" fmla="*/ 891 w 977"/>
              <a:gd name="T1" fmla="*/ 0 h 915"/>
              <a:gd name="T2" fmla="*/ 86 w 977"/>
              <a:gd name="T3" fmla="*/ 0 h 915"/>
              <a:gd name="T4" fmla="*/ 0 w 977"/>
              <a:gd name="T5" fmla="*/ 86 h 915"/>
              <a:gd name="T6" fmla="*/ 0 w 977"/>
              <a:gd name="T7" fmla="*/ 829 h 915"/>
              <a:gd name="T8" fmla="*/ 86 w 977"/>
              <a:gd name="T9" fmla="*/ 915 h 915"/>
              <a:gd name="T10" fmla="*/ 891 w 977"/>
              <a:gd name="T11" fmla="*/ 915 h 915"/>
              <a:gd name="T12" fmla="*/ 977 w 977"/>
              <a:gd name="T13" fmla="*/ 829 h 915"/>
              <a:gd name="T14" fmla="*/ 977 w 977"/>
              <a:gd name="T15" fmla="*/ 86 h 915"/>
              <a:gd name="T16" fmla="*/ 891 w 977"/>
              <a:gd name="T17" fmla="*/ 0 h 915"/>
              <a:gd name="T18" fmla="*/ 925 w 977"/>
              <a:gd name="T19" fmla="*/ 640 h 915"/>
              <a:gd name="T20" fmla="*/ 730 w 977"/>
              <a:gd name="T21" fmla="*/ 640 h 915"/>
              <a:gd name="T22" fmla="*/ 699 w 977"/>
              <a:gd name="T23" fmla="*/ 609 h 915"/>
              <a:gd name="T24" fmla="*/ 699 w 977"/>
              <a:gd name="T25" fmla="*/ 522 h 915"/>
              <a:gd name="T26" fmla="*/ 730 w 977"/>
              <a:gd name="T27" fmla="*/ 491 h 915"/>
              <a:gd name="T28" fmla="*/ 925 w 977"/>
              <a:gd name="T29" fmla="*/ 491 h 915"/>
              <a:gd name="T30" fmla="*/ 925 w 977"/>
              <a:gd name="T31" fmla="*/ 640 h 915"/>
              <a:gd name="T32" fmla="*/ 925 w 977"/>
              <a:gd name="T33" fmla="*/ 439 h 915"/>
              <a:gd name="T34" fmla="*/ 730 w 977"/>
              <a:gd name="T35" fmla="*/ 439 h 915"/>
              <a:gd name="T36" fmla="*/ 647 w 977"/>
              <a:gd name="T37" fmla="*/ 522 h 915"/>
              <a:gd name="T38" fmla="*/ 647 w 977"/>
              <a:gd name="T39" fmla="*/ 609 h 915"/>
              <a:gd name="T40" fmla="*/ 730 w 977"/>
              <a:gd name="T41" fmla="*/ 693 h 915"/>
              <a:gd name="T42" fmla="*/ 925 w 977"/>
              <a:gd name="T43" fmla="*/ 693 h 915"/>
              <a:gd name="T44" fmla="*/ 925 w 977"/>
              <a:gd name="T45" fmla="*/ 829 h 915"/>
              <a:gd name="T46" fmla="*/ 891 w 977"/>
              <a:gd name="T47" fmla="*/ 863 h 915"/>
              <a:gd name="T48" fmla="*/ 86 w 977"/>
              <a:gd name="T49" fmla="*/ 863 h 915"/>
              <a:gd name="T50" fmla="*/ 52 w 977"/>
              <a:gd name="T51" fmla="*/ 829 h 915"/>
              <a:gd name="T52" fmla="*/ 52 w 977"/>
              <a:gd name="T53" fmla="*/ 302 h 915"/>
              <a:gd name="T54" fmla="*/ 86 w 977"/>
              <a:gd name="T55" fmla="*/ 268 h 915"/>
              <a:gd name="T56" fmla="*/ 891 w 977"/>
              <a:gd name="T57" fmla="*/ 268 h 915"/>
              <a:gd name="T58" fmla="*/ 925 w 977"/>
              <a:gd name="T59" fmla="*/ 302 h 915"/>
              <a:gd name="T60" fmla="*/ 925 w 977"/>
              <a:gd name="T61" fmla="*/ 439 h 915"/>
              <a:gd name="T62" fmla="*/ 925 w 977"/>
              <a:gd name="T63" fmla="*/ 125 h 915"/>
              <a:gd name="T64" fmla="*/ 149 w 977"/>
              <a:gd name="T65" fmla="*/ 125 h 915"/>
              <a:gd name="T66" fmla="*/ 144 w 977"/>
              <a:gd name="T67" fmla="*/ 130 h 915"/>
              <a:gd name="T68" fmla="*/ 149 w 977"/>
              <a:gd name="T69" fmla="*/ 135 h 915"/>
              <a:gd name="T70" fmla="*/ 925 w 977"/>
              <a:gd name="T71" fmla="*/ 135 h 915"/>
              <a:gd name="T72" fmla="*/ 925 w 977"/>
              <a:gd name="T73" fmla="*/ 221 h 915"/>
              <a:gd name="T74" fmla="*/ 907 w 977"/>
              <a:gd name="T75" fmla="*/ 218 h 915"/>
              <a:gd name="T76" fmla="*/ 891 w 977"/>
              <a:gd name="T77" fmla="*/ 216 h 915"/>
              <a:gd name="T78" fmla="*/ 86 w 977"/>
              <a:gd name="T79" fmla="*/ 216 h 915"/>
              <a:gd name="T80" fmla="*/ 70 w 977"/>
              <a:gd name="T81" fmla="*/ 218 h 915"/>
              <a:gd name="T82" fmla="*/ 52 w 977"/>
              <a:gd name="T83" fmla="*/ 221 h 915"/>
              <a:gd name="T84" fmla="*/ 52 w 977"/>
              <a:gd name="T85" fmla="*/ 86 h 915"/>
              <a:gd name="T86" fmla="*/ 86 w 977"/>
              <a:gd name="T87" fmla="*/ 52 h 915"/>
              <a:gd name="T88" fmla="*/ 891 w 977"/>
              <a:gd name="T89" fmla="*/ 52 h 915"/>
              <a:gd name="T90" fmla="*/ 925 w 977"/>
              <a:gd name="T91" fmla="*/ 86 h 915"/>
              <a:gd name="T92" fmla="*/ 925 w 977"/>
              <a:gd name="T93" fmla="*/ 125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77" h="915">
                <a:moveTo>
                  <a:pt x="891" y="0"/>
                </a:moveTo>
                <a:cubicBezTo>
                  <a:pt x="86" y="0"/>
                  <a:pt x="86" y="0"/>
                  <a:pt x="86" y="0"/>
                </a:cubicBezTo>
                <a:cubicBezTo>
                  <a:pt x="38" y="0"/>
                  <a:pt x="0" y="39"/>
                  <a:pt x="0" y="86"/>
                </a:cubicBezTo>
                <a:cubicBezTo>
                  <a:pt x="0" y="829"/>
                  <a:pt x="0" y="829"/>
                  <a:pt x="0" y="829"/>
                </a:cubicBezTo>
                <a:cubicBezTo>
                  <a:pt x="0" y="877"/>
                  <a:pt x="38" y="915"/>
                  <a:pt x="86" y="915"/>
                </a:cubicBezTo>
                <a:cubicBezTo>
                  <a:pt x="891" y="915"/>
                  <a:pt x="891" y="915"/>
                  <a:pt x="891" y="915"/>
                </a:cubicBezTo>
                <a:cubicBezTo>
                  <a:pt x="939" y="915"/>
                  <a:pt x="977" y="877"/>
                  <a:pt x="977" y="829"/>
                </a:cubicBezTo>
                <a:cubicBezTo>
                  <a:pt x="977" y="86"/>
                  <a:pt x="977" y="86"/>
                  <a:pt x="977" y="86"/>
                </a:cubicBezTo>
                <a:cubicBezTo>
                  <a:pt x="977" y="39"/>
                  <a:pt x="939" y="0"/>
                  <a:pt x="891" y="0"/>
                </a:cubicBezTo>
                <a:close/>
                <a:moveTo>
                  <a:pt x="925" y="640"/>
                </a:moveTo>
                <a:cubicBezTo>
                  <a:pt x="730" y="640"/>
                  <a:pt x="730" y="640"/>
                  <a:pt x="730" y="640"/>
                </a:cubicBezTo>
                <a:cubicBezTo>
                  <a:pt x="713" y="640"/>
                  <a:pt x="699" y="626"/>
                  <a:pt x="699" y="609"/>
                </a:cubicBezTo>
                <a:cubicBezTo>
                  <a:pt x="699" y="522"/>
                  <a:pt x="699" y="522"/>
                  <a:pt x="699" y="522"/>
                </a:cubicBezTo>
                <a:cubicBezTo>
                  <a:pt x="699" y="505"/>
                  <a:pt x="713" y="491"/>
                  <a:pt x="730" y="491"/>
                </a:cubicBezTo>
                <a:cubicBezTo>
                  <a:pt x="925" y="491"/>
                  <a:pt x="925" y="491"/>
                  <a:pt x="925" y="491"/>
                </a:cubicBezTo>
                <a:lnTo>
                  <a:pt x="925" y="640"/>
                </a:lnTo>
                <a:close/>
                <a:moveTo>
                  <a:pt x="925" y="439"/>
                </a:moveTo>
                <a:cubicBezTo>
                  <a:pt x="730" y="439"/>
                  <a:pt x="730" y="439"/>
                  <a:pt x="730" y="439"/>
                </a:cubicBezTo>
                <a:cubicBezTo>
                  <a:pt x="684" y="439"/>
                  <a:pt x="647" y="476"/>
                  <a:pt x="647" y="522"/>
                </a:cubicBezTo>
                <a:cubicBezTo>
                  <a:pt x="647" y="609"/>
                  <a:pt x="647" y="609"/>
                  <a:pt x="647" y="609"/>
                </a:cubicBezTo>
                <a:cubicBezTo>
                  <a:pt x="647" y="655"/>
                  <a:pt x="684" y="693"/>
                  <a:pt x="730" y="693"/>
                </a:cubicBezTo>
                <a:cubicBezTo>
                  <a:pt x="925" y="693"/>
                  <a:pt x="925" y="693"/>
                  <a:pt x="925" y="693"/>
                </a:cubicBezTo>
                <a:cubicBezTo>
                  <a:pt x="925" y="829"/>
                  <a:pt x="925" y="829"/>
                  <a:pt x="925" y="829"/>
                </a:cubicBezTo>
                <a:cubicBezTo>
                  <a:pt x="925" y="848"/>
                  <a:pt x="910" y="863"/>
                  <a:pt x="891" y="863"/>
                </a:cubicBezTo>
                <a:cubicBezTo>
                  <a:pt x="86" y="863"/>
                  <a:pt x="86" y="863"/>
                  <a:pt x="86" y="863"/>
                </a:cubicBezTo>
                <a:cubicBezTo>
                  <a:pt x="67" y="863"/>
                  <a:pt x="52" y="848"/>
                  <a:pt x="52" y="829"/>
                </a:cubicBezTo>
                <a:cubicBezTo>
                  <a:pt x="52" y="302"/>
                  <a:pt x="52" y="302"/>
                  <a:pt x="52" y="302"/>
                </a:cubicBezTo>
                <a:cubicBezTo>
                  <a:pt x="52" y="284"/>
                  <a:pt x="67" y="268"/>
                  <a:pt x="86" y="268"/>
                </a:cubicBezTo>
                <a:cubicBezTo>
                  <a:pt x="891" y="268"/>
                  <a:pt x="891" y="268"/>
                  <a:pt x="891" y="268"/>
                </a:cubicBezTo>
                <a:cubicBezTo>
                  <a:pt x="910" y="268"/>
                  <a:pt x="925" y="284"/>
                  <a:pt x="925" y="302"/>
                </a:cubicBezTo>
                <a:lnTo>
                  <a:pt x="925" y="439"/>
                </a:lnTo>
                <a:close/>
                <a:moveTo>
                  <a:pt x="925" y="125"/>
                </a:moveTo>
                <a:cubicBezTo>
                  <a:pt x="149" y="125"/>
                  <a:pt x="149" y="125"/>
                  <a:pt x="149" y="125"/>
                </a:cubicBezTo>
                <a:cubicBezTo>
                  <a:pt x="146" y="125"/>
                  <a:pt x="144" y="127"/>
                  <a:pt x="144" y="130"/>
                </a:cubicBezTo>
                <a:cubicBezTo>
                  <a:pt x="144" y="133"/>
                  <a:pt x="146" y="135"/>
                  <a:pt x="149" y="135"/>
                </a:cubicBezTo>
                <a:cubicBezTo>
                  <a:pt x="925" y="135"/>
                  <a:pt x="925" y="135"/>
                  <a:pt x="925" y="135"/>
                </a:cubicBezTo>
                <a:cubicBezTo>
                  <a:pt x="925" y="221"/>
                  <a:pt x="925" y="221"/>
                  <a:pt x="925" y="221"/>
                </a:cubicBezTo>
                <a:cubicBezTo>
                  <a:pt x="907" y="218"/>
                  <a:pt x="907" y="218"/>
                  <a:pt x="907" y="218"/>
                </a:cubicBezTo>
                <a:cubicBezTo>
                  <a:pt x="902" y="217"/>
                  <a:pt x="897" y="216"/>
                  <a:pt x="891" y="216"/>
                </a:cubicBezTo>
                <a:cubicBezTo>
                  <a:pt x="86" y="216"/>
                  <a:pt x="86" y="216"/>
                  <a:pt x="86" y="216"/>
                </a:cubicBezTo>
                <a:cubicBezTo>
                  <a:pt x="81" y="216"/>
                  <a:pt x="75" y="217"/>
                  <a:pt x="70" y="218"/>
                </a:cubicBezTo>
                <a:cubicBezTo>
                  <a:pt x="52" y="221"/>
                  <a:pt x="52" y="221"/>
                  <a:pt x="52" y="221"/>
                </a:cubicBezTo>
                <a:cubicBezTo>
                  <a:pt x="52" y="86"/>
                  <a:pt x="52" y="86"/>
                  <a:pt x="52" y="86"/>
                </a:cubicBezTo>
                <a:cubicBezTo>
                  <a:pt x="52" y="67"/>
                  <a:pt x="67" y="52"/>
                  <a:pt x="86" y="52"/>
                </a:cubicBezTo>
                <a:cubicBezTo>
                  <a:pt x="891" y="52"/>
                  <a:pt x="891" y="52"/>
                  <a:pt x="891" y="52"/>
                </a:cubicBezTo>
                <a:cubicBezTo>
                  <a:pt x="910" y="52"/>
                  <a:pt x="925" y="67"/>
                  <a:pt x="925" y="86"/>
                </a:cubicBezTo>
                <a:lnTo>
                  <a:pt x="925" y="125"/>
                </a:lnTo>
                <a:close/>
              </a:path>
            </a:pathLst>
          </a:custGeom>
          <a:solidFill>
            <a:srgbClr val="64646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/>
          </a:p>
        </p:txBody>
      </p:sp>
      <p:grpSp>
        <p:nvGrpSpPr>
          <p:cNvPr id="41" name="Group 40"/>
          <p:cNvGrpSpPr/>
          <p:nvPr/>
        </p:nvGrpSpPr>
        <p:grpSpPr>
          <a:xfrm rot="1852083">
            <a:off x="4967615" y="4005038"/>
            <a:ext cx="229832" cy="251847"/>
            <a:chOff x="4779963" y="1973263"/>
            <a:chExt cx="2635250" cy="2887662"/>
          </a:xfrm>
        </p:grpSpPr>
        <p:sp>
          <p:nvSpPr>
            <p:cNvPr id="149" name="Freeform 14"/>
            <p:cNvSpPr>
              <a:spLocks noEditPoints="1"/>
            </p:cNvSpPr>
            <p:nvPr/>
          </p:nvSpPr>
          <p:spPr bwMode="auto">
            <a:xfrm>
              <a:off x="4779963" y="1997075"/>
              <a:ext cx="1185863" cy="2863850"/>
            </a:xfrm>
            <a:custGeom>
              <a:avLst/>
              <a:gdLst>
                <a:gd name="T0" fmla="*/ 314 w 315"/>
                <a:gd name="T1" fmla="*/ 536 h 761"/>
                <a:gd name="T2" fmla="*/ 231 w 315"/>
                <a:gd name="T3" fmla="*/ 400 h 761"/>
                <a:gd name="T4" fmla="*/ 224 w 315"/>
                <a:gd name="T5" fmla="*/ 396 h 761"/>
                <a:gd name="T6" fmla="*/ 235 w 315"/>
                <a:gd name="T7" fmla="*/ 69 h 761"/>
                <a:gd name="T8" fmla="*/ 217 w 315"/>
                <a:gd name="T9" fmla="*/ 24 h 761"/>
                <a:gd name="T10" fmla="*/ 158 w 315"/>
                <a:gd name="T11" fmla="*/ 0 h 761"/>
                <a:gd name="T12" fmla="*/ 98 w 315"/>
                <a:gd name="T13" fmla="*/ 24 h 761"/>
                <a:gd name="T14" fmla="*/ 80 w 315"/>
                <a:gd name="T15" fmla="*/ 69 h 761"/>
                <a:gd name="T16" fmla="*/ 91 w 315"/>
                <a:gd name="T17" fmla="*/ 396 h 761"/>
                <a:gd name="T18" fmla="*/ 84 w 315"/>
                <a:gd name="T19" fmla="*/ 400 h 761"/>
                <a:gd name="T20" fmla="*/ 1 w 315"/>
                <a:gd name="T21" fmla="*/ 535 h 761"/>
                <a:gd name="T22" fmla="*/ 157 w 315"/>
                <a:gd name="T23" fmla="*/ 749 h 761"/>
                <a:gd name="T24" fmla="*/ 158 w 315"/>
                <a:gd name="T25" fmla="*/ 761 h 761"/>
                <a:gd name="T26" fmla="*/ 158 w 315"/>
                <a:gd name="T27" fmla="*/ 749 h 761"/>
                <a:gd name="T28" fmla="*/ 314 w 315"/>
                <a:gd name="T29" fmla="*/ 536 h 761"/>
                <a:gd name="T30" fmla="*/ 126 w 315"/>
                <a:gd name="T31" fmla="*/ 52 h 761"/>
                <a:gd name="T32" fmla="*/ 189 w 315"/>
                <a:gd name="T33" fmla="*/ 51 h 761"/>
                <a:gd name="T34" fmla="*/ 195 w 315"/>
                <a:gd name="T35" fmla="*/ 67 h 761"/>
                <a:gd name="T36" fmla="*/ 185 w 315"/>
                <a:gd name="T37" fmla="*/ 382 h 761"/>
                <a:gd name="T38" fmla="*/ 172 w 315"/>
                <a:gd name="T39" fmla="*/ 380 h 761"/>
                <a:gd name="T40" fmla="*/ 159 w 315"/>
                <a:gd name="T41" fmla="*/ 379 h 761"/>
                <a:gd name="T42" fmla="*/ 158 w 315"/>
                <a:gd name="T43" fmla="*/ 367 h 761"/>
                <a:gd name="T44" fmla="*/ 157 w 315"/>
                <a:gd name="T45" fmla="*/ 379 h 761"/>
                <a:gd name="T46" fmla="*/ 143 w 315"/>
                <a:gd name="T47" fmla="*/ 380 h 761"/>
                <a:gd name="T48" fmla="*/ 130 w 315"/>
                <a:gd name="T49" fmla="*/ 382 h 761"/>
                <a:gd name="T50" fmla="*/ 120 w 315"/>
                <a:gd name="T51" fmla="*/ 67 h 761"/>
                <a:gd name="T52" fmla="*/ 126 w 315"/>
                <a:gd name="T53" fmla="*/ 52 h 761"/>
                <a:gd name="T54" fmla="*/ 41 w 315"/>
                <a:gd name="T55" fmla="*/ 534 h 761"/>
                <a:gd name="T56" fmla="*/ 157 w 315"/>
                <a:gd name="T57" fmla="*/ 418 h 761"/>
                <a:gd name="T58" fmla="*/ 158 w 315"/>
                <a:gd name="T59" fmla="*/ 418 h 761"/>
                <a:gd name="T60" fmla="*/ 158 w 315"/>
                <a:gd name="T61" fmla="*/ 418 h 761"/>
                <a:gd name="T62" fmla="*/ 274 w 315"/>
                <a:gd name="T63" fmla="*/ 535 h 761"/>
                <a:gd name="T64" fmla="*/ 158 w 315"/>
                <a:gd name="T65" fmla="*/ 710 h 761"/>
                <a:gd name="T66" fmla="*/ 41 w 315"/>
                <a:gd name="T67" fmla="*/ 534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5" h="761">
                  <a:moveTo>
                    <a:pt x="314" y="536"/>
                  </a:moveTo>
                  <a:cubicBezTo>
                    <a:pt x="315" y="482"/>
                    <a:pt x="282" y="429"/>
                    <a:pt x="231" y="400"/>
                  </a:cubicBezTo>
                  <a:cubicBezTo>
                    <a:pt x="224" y="396"/>
                    <a:pt x="224" y="396"/>
                    <a:pt x="224" y="396"/>
                  </a:cubicBezTo>
                  <a:cubicBezTo>
                    <a:pt x="235" y="69"/>
                    <a:pt x="235" y="69"/>
                    <a:pt x="235" y="69"/>
                  </a:cubicBezTo>
                  <a:cubicBezTo>
                    <a:pt x="235" y="52"/>
                    <a:pt x="229" y="37"/>
                    <a:pt x="217" y="24"/>
                  </a:cubicBezTo>
                  <a:cubicBezTo>
                    <a:pt x="202" y="9"/>
                    <a:pt x="181" y="0"/>
                    <a:pt x="158" y="0"/>
                  </a:cubicBezTo>
                  <a:cubicBezTo>
                    <a:pt x="134" y="0"/>
                    <a:pt x="113" y="9"/>
                    <a:pt x="98" y="24"/>
                  </a:cubicBezTo>
                  <a:cubicBezTo>
                    <a:pt x="86" y="37"/>
                    <a:pt x="80" y="52"/>
                    <a:pt x="80" y="69"/>
                  </a:cubicBezTo>
                  <a:cubicBezTo>
                    <a:pt x="91" y="396"/>
                    <a:pt x="91" y="396"/>
                    <a:pt x="91" y="396"/>
                  </a:cubicBezTo>
                  <a:cubicBezTo>
                    <a:pt x="84" y="400"/>
                    <a:pt x="84" y="400"/>
                    <a:pt x="84" y="400"/>
                  </a:cubicBezTo>
                  <a:cubicBezTo>
                    <a:pt x="33" y="428"/>
                    <a:pt x="0" y="481"/>
                    <a:pt x="1" y="535"/>
                  </a:cubicBezTo>
                  <a:cubicBezTo>
                    <a:pt x="1" y="608"/>
                    <a:pt x="55" y="746"/>
                    <a:pt x="157" y="749"/>
                  </a:cubicBezTo>
                  <a:cubicBezTo>
                    <a:pt x="158" y="761"/>
                    <a:pt x="158" y="761"/>
                    <a:pt x="158" y="761"/>
                  </a:cubicBezTo>
                  <a:cubicBezTo>
                    <a:pt x="158" y="749"/>
                    <a:pt x="158" y="749"/>
                    <a:pt x="158" y="749"/>
                  </a:cubicBezTo>
                  <a:cubicBezTo>
                    <a:pt x="259" y="746"/>
                    <a:pt x="314" y="606"/>
                    <a:pt x="314" y="536"/>
                  </a:cubicBezTo>
                  <a:close/>
                  <a:moveTo>
                    <a:pt x="126" y="52"/>
                  </a:moveTo>
                  <a:cubicBezTo>
                    <a:pt x="141" y="36"/>
                    <a:pt x="174" y="36"/>
                    <a:pt x="189" y="51"/>
                  </a:cubicBezTo>
                  <a:cubicBezTo>
                    <a:pt x="194" y="58"/>
                    <a:pt x="195" y="63"/>
                    <a:pt x="195" y="67"/>
                  </a:cubicBezTo>
                  <a:cubicBezTo>
                    <a:pt x="185" y="382"/>
                    <a:pt x="185" y="382"/>
                    <a:pt x="185" y="382"/>
                  </a:cubicBezTo>
                  <a:cubicBezTo>
                    <a:pt x="172" y="380"/>
                    <a:pt x="172" y="380"/>
                    <a:pt x="172" y="380"/>
                  </a:cubicBezTo>
                  <a:cubicBezTo>
                    <a:pt x="168" y="380"/>
                    <a:pt x="163" y="379"/>
                    <a:pt x="159" y="379"/>
                  </a:cubicBezTo>
                  <a:cubicBezTo>
                    <a:pt x="158" y="367"/>
                    <a:pt x="158" y="367"/>
                    <a:pt x="158" y="367"/>
                  </a:cubicBezTo>
                  <a:cubicBezTo>
                    <a:pt x="157" y="379"/>
                    <a:pt x="157" y="379"/>
                    <a:pt x="157" y="379"/>
                  </a:cubicBezTo>
                  <a:cubicBezTo>
                    <a:pt x="152" y="379"/>
                    <a:pt x="147" y="380"/>
                    <a:pt x="143" y="380"/>
                  </a:cubicBezTo>
                  <a:cubicBezTo>
                    <a:pt x="130" y="382"/>
                    <a:pt x="130" y="382"/>
                    <a:pt x="130" y="382"/>
                  </a:cubicBezTo>
                  <a:cubicBezTo>
                    <a:pt x="120" y="67"/>
                    <a:pt x="120" y="67"/>
                    <a:pt x="120" y="67"/>
                  </a:cubicBezTo>
                  <a:cubicBezTo>
                    <a:pt x="120" y="62"/>
                    <a:pt x="122" y="56"/>
                    <a:pt x="126" y="52"/>
                  </a:cubicBezTo>
                  <a:close/>
                  <a:moveTo>
                    <a:pt x="41" y="534"/>
                  </a:moveTo>
                  <a:cubicBezTo>
                    <a:pt x="40" y="476"/>
                    <a:pt x="93" y="422"/>
                    <a:pt x="157" y="418"/>
                  </a:cubicBezTo>
                  <a:cubicBezTo>
                    <a:pt x="158" y="418"/>
                    <a:pt x="158" y="418"/>
                    <a:pt x="158" y="418"/>
                  </a:cubicBezTo>
                  <a:cubicBezTo>
                    <a:pt x="158" y="418"/>
                    <a:pt x="158" y="418"/>
                    <a:pt x="158" y="418"/>
                  </a:cubicBezTo>
                  <a:cubicBezTo>
                    <a:pt x="222" y="422"/>
                    <a:pt x="275" y="476"/>
                    <a:pt x="274" y="535"/>
                  </a:cubicBezTo>
                  <a:cubicBezTo>
                    <a:pt x="274" y="593"/>
                    <a:pt x="229" y="706"/>
                    <a:pt x="158" y="710"/>
                  </a:cubicBezTo>
                  <a:cubicBezTo>
                    <a:pt x="86" y="706"/>
                    <a:pt x="41" y="592"/>
                    <a:pt x="41" y="534"/>
                  </a:cubicBezTo>
                  <a:close/>
                </a:path>
              </a:pathLst>
            </a:custGeom>
            <a:solidFill>
              <a:srgbClr val="64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50" name="Freeform 15"/>
            <p:cNvSpPr>
              <a:spLocks noEditPoints="1"/>
            </p:cNvSpPr>
            <p:nvPr/>
          </p:nvSpPr>
          <p:spPr bwMode="auto">
            <a:xfrm>
              <a:off x="6221413" y="1973263"/>
              <a:ext cx="1193800" cy="2843213"/>
            </a:xfrm>
            <a:custGeom>
              <a:avLst/>
              <a:gdLst>
                <a:gd name="T0" fmla="*/ 19 w 317"/>
                <a:gd name="T1" fmla="*/ 755 h 755"/>
                <a:gd name="T2" fmla="*/ 39 w 317"/>
                <a:gd name="T3" fmla="*/ 735 h 755"/>
                <a:gd name="T4" fmla="*/ 39 w 317"/>
                <a:gd name="T5" fmla="*/ 557 h 755"/>
                <a:gd name="T6" fmla="*/ 158 w 317"/>
                <a:gd name="T7" fmla="*/ 437 h 755"/>
                <a:gd name="T8" fmla="*/ 278 w 317"/>
                <a:gd name="T9" fmla="*/ 557 h 755"/>
                <a:gd name="T10" fmla="*/ 278 w 317"/>
                <a:gd name="T11" fmla="*/ 735 h 755"/>
                <a:gd name="T12" fmla="*/ 297 w 317"/>
                <a:gd name="T13" fmla="*/ 755 h 755"/>
                <a:gd name="T14" fmla="*/ 317 w 317"/>
                <a:gd name="T15" fmla="*/ 735 h 755"/>
                <a:gd name="T16" fmla="*/ 317 w 317"/>
                <a:gd name="T17" fmla="*/ 557 h 755"/>
                <a:gd name="T18" fmla="*/ 231 w 317"/>
                <a:gd name="T19" fmla="*/ 416 h 755"/>
                <a:gd name="T20" fmla="*/ 223 w 317"/>
                <a:gd name="T21" fmla="*/ 411 h 755"/>
                <a:gd name="T22" fmla="*/ 225 w 317"/>
                <a:gd name="T23" fmla="*/ 400 h 755"/>
                <a:gd name="T24" fmla="*/ 236 w 317"/>
                <a:gd name="T25" fmla="*/ 75 h 755"/>
                <a:gd name="T26" fmla="*/ 218 w 317"/>
                <a:gd name="T27" fmla="*/ 30 h 755"/>
                <a:gd name="T28" fmla="*/ 99 w 317"/>
                <a:gd name="T29" fmla="*/ 30 h 755"/>
                <a:gd name="T30" fmla="*/ 81 w 317"/>
                <a:gd name="T31" fmla="*/ 75 h 755"/>
                <a:gd name="T32" fmla="*/ 94 w 317"/>
                <a:gd name="T33" fmla="*/ 412 h 755"/>
                <a:gd name="T34" fmla="*/ 86 w 317"/>
                <a:gd name="T35" fmla="*/ 416 h 755"/>
                <a:gd name="T36" fmla="*/ 0 w 317"/>
                <a:gd name="T37" fmla="*/ 557 h 755"/>
                <a:gd name="T38" fmla="*/ 0 w 317"/>
                <a:gd name="T39" fmla="*/ 735 h 755"/>
                <a:gd name="T40" fmla="*/ 19 w 317"/>
                <a:gd name="T41" fmla="*/ 755 h 755"/>
                <a:gd name="T42" fmla="*/ 127 w 317"/>
                <a:gd name="T43" fmla="*/ 57 h 755"/>
                <a:gd name="T44" fmla="*/ 158 w 317"/>
                <a:gd name="T45" fmla="*/ 46 h 755"/>
                <a:gd name="T46" fmla="*/ 158 w 317"/>
                <a:gd name="T47" fmla="*/ 46 h 755"/>
                <a:gd name="T48" fmla="*/ 189 w 317"/>
                <a:gd name="T49" fmla="*/ 57 h 755"/>
                <a:gd name="T50" fmla="*/ 196 w 317"/>
                <a:gd name="T51" fmla="*/ 73 h 755"/>
                <a:gd name="T52" fmla="*/ 186 w 317"/>
                <a:gd name="T53" fmla="*/ 400 h 755"/>
                <a:gd name="T54" fmla="*/ 173 w 317"/>
                <a:gd name="T55" fmla="*/ 399 h 755"/>
                <a:gd name="T56" fmla="*/ 143 w 317"/>
                <a:gd name="T57" fmla="*/ 399 h 755"/>
                <a:gd name="T58" fmla="*/ 131 w 317"/>
                <a:gd name="T59" fmla="*/ 400 h 755"/>
                <a:gd name="T60" fmla="*/ 121 w 317"/>
                <a:gd name="T61" fmla="*/ 73 h 755"/>
                <a:gd name="T62" fmla="*/ 127 w 317"/>
                <a:gd name="T63" fmla="*/ 57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7" h="755">
                  <a:moveTo>
                    <a:pt x="19" y="755"/>
                  </a:moveTo>
                  <a:cubicBezTo>
                    <a:pt x="30" y="755"/>
                    <a:pt x="39" y="746"/>
                    <a:pt x="39" y="735"/>
                  </a:cubicBezTo>
                  <a:cubicBezTo>
                    <a:pt x="39" y="557"/>
                    <a:pt x="39" y="557"/>
                    <a:pt x="39" y="557"/>
                  </a:cubicBezTo>
                  <a:cubicBezTo>
                    <a:pt x="39" y="491"/>
                    <a:pt x="93" y="437"/>
                    <a:pt x="158" y="437"/>
                  </a:cubicBezTo>
                  <a:cubicBezTo>
                    <a:pt x="224" y="437"/>
                    <a:pt x="278" y="491"/>
                    <a:pt x="278" y="557"/>
                  </a:cubicBezTo>
                  <a:cubicBezTo>
                    <a:pt x="278" y="735"/>
                    <a:pt x="278" y="735"/>
                    <a:pt x="278" y="735"/>
                  </a:cubicBezTo>
                  <a:cubicBezTo>
                    <a:pt x="278" y="746"/>
                    <a:pt x="287" y="755"/>
                    <a:pt x="297" y="755"/>
                  </a:cubicBezTo>
                  <a:cubicBezTo>
                    <a:pt x="308" y="755"/>
                    <a:pt x="317" y="746"/>
                    <a:pt x="317" y="735"/>
                  </a:cubicBezTo>
                  <a:cubicBezTo>
                    <a:pt x="317" y="557"/>
                    <a:pt x="317" y="557"/>
                    <a:pt x="317" y="557"/>
                  </a:cubicBezTo>
                  <a:cubicBezTo>
                    <a:pt x="317" y="497"/>
                    <a:pt x="284" y="443"/>
                    <a:pt x="231" y="416"/>
                  </a:cubicBezTo>
                  <a:cubicBezTo>
                    <a:pt x="223" y="411"/>
                    <a:pt x="223" y="411"/>
                    <a:pt x="223" y="411"/>
                  </a:cubicBezTo>
                  <a:cubicBezTo>
                    <a:pt x="225" y="400"/>
                    <a:pt x="225" y="400"/>
                    <a:pt x="225" y="400"/>
                  </a:cubicBezTo>
                  <a:cubicBezTo>
                    <a:pt x="236" y="75"/>
                    <a:pt x="236" y="75"/>
                    <a:pt x="236" y="75"/>
                  </a:cubicBezTo>
                  <a:cubicBezTo>
                    <a:pt x="236" y="58"/>
                    <a:pt x="230" y="43"/>
                    <a:pt x="218" y="30"/>
                  </a:cubicBezTo>
                  <a:cubicBezTo>
                    <a:pt x="188" y="0"/>
                    <a:pt x="128" y="0"/>
                    <a:pt x="99" y="30"/>
                  </a:cubicBezTo>
                  <a:cubicBezTo>
                    <a:pt x="87" y="43"/>
                    <a:pt x="81" y="58"/>
                    <a:pt x="81" y="75"/>
                  </a:cubicBezTo>
                  <a:cubicBezTo>
                    <a:pt x="94" y="412"/>
                    <a:pt x="94" y="412"/>
                    <a:pt x="94" y="412"/>
                  </a:cubicBezTo>
                  <a:cubicBezTo>
                    <a:pt x="86" y="416"/>
                    <a:pt x="86" y="416"/>
                    <a:pt x="86" y="416"/>
                  </a:cubicBezTo>
                  <a:cubicBezTo>
                    <a:pt x="33" y="443"/>
                    <a:pt x="0" y="497"/>
                    <a:pt x="0" y="557"/>
                  </a:cubicBezTo>
                  <a:cubicBezTo>
                    <a:pt x="0" y="735"/>
                    <a:pt x="0" y="735"/>
                    <a:pt x="0" y="735"/>
                  </a:cubicBezTo>
                  <a:cubicBezTo>
                    <a:pt x="0" y="746"/>
                    <a:pt x="8" y="755"/>
                    <a:pt x="19" y="755"/>
                  </a:cubicBezTo>
                  <a:close/>
                  <a:moveTo>
                    <a:pt x="127" y="57"/>
                  </a:moveTo>
                  <a:cubicBezTo>
                    <a:pt x="135" y="50"/>
                    <a:pt x="146" y="46"/>
                    <a:pt x="158" y="46"/>
                  </a:cubicBezTo>
                  <a:cubicBezTo>
                    <a:pt x="158" y="46"/>
                    <a:pt x="158" y="46"/>
                    <a:pt x="158" y="46"/>
                  </a:cubicBezTo>
                  <a:cubicBezTo>
                    <a:pt x="171" y="46"/>
                    <a:pt x="182" y="50"/>
                    <a:pt x="189" y="57"/>
                  </a:cubicBezTo>
                  <a:cubicBezTo>
                    <a:pt x="194" y="62"/>
                    <a:pt x="196" y="68"/>
                    <a:pt x="196" y="73"/>
                  </a:cubicBezTo>
                  <a:cubicBezTo>
                    <a:pt x="186" y="400"/>
                    <a:pt x="186" y="400"/>
                    <a:pt x="186" y="400"/>
                  </a:cubicBezTo>
                  <a:cubicBezTo>
                    <a:pt x="173" y="399"/>
                    <a:pt x="173" y="399"/>
                    <a:pt x="173" y="399"/>
                  </a:cubicBezTo>
                  <a:cubicBezTo>
                    <a:pt x="164" y="398"/>
                    <a:pt x="153" y="398"/>
                    <a:pt x="143" y="399"/>
                  </a:cubicBezTo>
                  <a:cubicBezTo>
                    <a:pt x="131" y="400"/>
                    <a:pt x="131" y="400"/>
                    <a:pt x="131" y="400"/>
                  </a:cubicBezTo>
                  <a:cubicBezTo>
                    <a:pt x="121" y="73"/>
                    <a:pt x="121" y="73"/>
                    <a:pt x="121" y="73"/>
                  </a:cubicBezTo>
                  <a:cubicBezTo>
                    <a:pt x="120" y="68"/>
                    <a:pt x="123" y="62"/>
                    <a:pt x="127" y="57"/>
                  </a:cubicBezTo>
                  <a:close/>
                </a:path>
              </a:pathLst>
            </a:custGeom>
            <a:solidFill>
              <a:srgbClr val="64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51" name="Freeform 16"/>
            <p:cNvSpPr>
              <a:spLocks/>
            </p:cNvSpPr>
            <p:nvPr/>
          </p:nvSpPr>
          <p:spPr bwMode="auto">
            <a:xfrm>
              <a:off x="6569076" y="4171950"/>
              <a:ext cx="150813" cy="644525"/>
            </a:xfrm>
            <a:custGeom>
              <a:avLst/>
              <a:gdLst>
                <a:gd name="T0" fmla="*/ 0 w 40"/>
                <a:gd name="T1" fmla="*/ 19 h 171"/>
                <a:gd name="T2" fmla="*/ 0 w 40"/>
                <a:gd name="T3" fmla="*/ 151 h 171"/>
                <a:gd name="T4" fmla="*/ 20 w 40"/>
                <a:gd name="T5" fmla="*/ 171 h 171"/>
                <a:gd name="T6" fmla="*/ 40 w 40"/>
                <a:gd name="T7" fmla="*/ 151 h 171"/>
                <a:gd name="T8" fmla="*/ 40 w 40"/>
                <a:gd name="T9" fmla="*/ 19 h 171"/>
                <a:gd name="T10" fmla="*/ 20 w 40"/>
                <a:gd name="T11" fmla="*/ 0 h 171"/>
                <a:gd name="T12" fmla="*/ 0 w 40"/>
                <a:gd name="T13" fmla="*/ 19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71">
                  <a:moveTo>
                    <a:pt x="0" y="19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62"/>
                    <a:pt x="9" y="171"/>
                    <a:pt x="20" y="171"/>
                  </a:cubicBezTo>
                  <a:cubicBezTo>
                    <a:pt x="31" y="171"/>
                    <a:pt x="40" y="162"/>
                    <a:pt x="40" y="151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9"/>
                    <a:pt x="31" y="0"/>
                    <a:pt x="20" y="0"/>
                  </a:cubicBezTo>
                  <a:cubicBezTo>
                    <a:pt x="9" y="0"/>
                    <a:pt x="0" y="9"/>
                    <a:pt x="0" y="19"/>
                  </a:cubicBezTo>
                  <a:close/>
                </a:path>
              </a:pathLst>
            </a:custGeom>
            <a:solidFill>
              <a:srgbClr val="64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52" name="Freeform 17"/>
            <p:cNvSpPr>
              <a:spLocks/>
            </p:cNvSpPr>
            <p:nvPr/>
          </p:nvSpPr>
          <p:spPr bwMode="auto">
            <a:xfrm>
              <a:off x="6918326" y="4171950"/>
              <a:ext cx="147638" cy="644525"/>
            </a:xfrm>
            <a:custGeom>
              <a:avLst/>
              <a:gdLst>
                <a:gd name="T0" fmla="*/ 0 w 39"/>
                <a:gd name="T1" fmla="*/ 19 h 171"/>
                <a:gd name="T2" fmla="*/ 0 w 39"/>
                <a:gd name="T3" fmla="*/ 151 h 171"/>
                <a:gd name="T4" fmla="*/ 20 w 39"/>
                <a:gd name="T5" fmla="*/ 171 h 171"/>
                <a:gd name="T6" fmla="*/ 39 w 39"/>
                <a:gd name="T7" fmla="*/ 151 h 171"/>
                <a:gd name="T8" fmla="*/ 39 w 39"/>
                <a:gd name="T9" fmla="*/ 19 h 171"/>
                <a:gd name="T10" fmla="*/ 20 w 39"/>
                <a:gd name="T11" fmla="*/ 0 h 171"/>
                <a:gd name="T12" fmla="*/ 0 w 39"/>
                <a:gd name="T13" fmla="*/ 19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71">
                  <a:moveTo>
                    <a:pt x="0" y="19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62"/>
                    <a:pt x="9" y="171"/>
                    <a:pt x="20" y="171"/>
                  </a:cubicBezTo>
                  <a:cubicBezTo>
                    <a:pt x="31" y="171"/>
                    <a:pt x="39" y="162"/>
                    <a:pt x="39" y="151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9"/>
                    <a:pt x="31" y="0"/>
                    <a:pt x="20" y="0"/>
                  </a:cubicBezTo>
                  <a:cubicBezTo>
                    <a:pt x="9" y="0"/>
                    <a:pt x="0" y="9"/>
                    <a:pt x="0" y="19"/>
                  </a:cubicBezTo>
                  <a:close/>
                </a:path>
              </a:pathLst>
            </a:custGeom>
            <a:solidFill>
              <a:srgbClr val="64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</p:grpSp>
      <p:sp>
        <p:nvSpPr>
          <p:cNvPr id="42" name="Freeform 21"/>
          <p:cNvSpPr>
            <a:spLocks noEditPoints="1"/>
          </p:cNvSpPr>
          <p:nvPr/>
        </p:nvSpPr>
        <p:spPr bwMode="auto">
          <a:xfrm rot="21420000">
            <a:off x="5127613" y="3678859"/>
            <a:ext cx="160407" cy="247453"/>
          </a:xfrm>
          <a:custGeom>
            <a:avLst/>
            <a:gdLst>
              <a:gd name="T0" fmla="*/ 292 w 384"/>
              <a:gd name="T1" fmla="*/ 90 h 594"/>
              <a:gd name="T2" fmla="*/ 257 w 384"/>
              <a:gd name="T3" fmla="*/ 26 h 594"/>
              <a:gd name="T4" fmla="*/ 180 w 384"/>
              <a:gd name="T5" fmla="*/ 0 h 594"/>
              <a:gd name="T6" fmla="*/ 82 w 384"/>
              <a:gd name="T7" fmla="*/ 106 h 594"/>
              <a:gd name="T8" fmla="*/ 76 w 384"/>
              <a:gd name="T9" fmla="*/ 114 h 594"/>
              <a:gd name="T10" fmla="*/ 51 w 384"/>
              <a:gd name="T11" fmla="*/ 317 h 594"/>
              <a:gd name="T12" fmla="*/ 55 w 384"/>
              <a:gd name="T13" fmla="*/ 324 h 594"/>
              <a:gd name="T14" fmla="*/ 170 w 384"/>
              <a:gd name="T15" fmla="*/ 584 h 594"/>
              <a:gd name="T16" fmla="*/ 251 w 384"/>
              <a:gd name="T17" fmla="*/ 458 h 594"/>
              <a:gd name="T18" fmla="*/ 319 w 384"/>
              <a:gd name="T19" fmla="*/ 304 h 594"/>
              <a:gd name="T20" fmla="*/ 297 w 384"/>
              <a:gd name="T21" fmla="*/ 91 h 594"/>
              <a:gd name="T22" fmla="*/ 128 w 384"/>
              <a:gd name="T23" fmla="*/ 55 h 594"/>
              <a:gd name="T24" fmla="*/ 239 w 384"/>
              <a:gd name="T25" fmla="*/ 47 h 594"/>
              <a:gd name="T26" fmla="*/ 264 w 384"/>
              <a:gd name="T27" fmla="*/ 87 h 594"/>
              <a:gd name="T28" fmla="*/ 186 w 384"/>
              <a:gd name="T29" fmla="*/ 124 h 594"/>
              <a:gd name="T30" fmla="*/ 175 w 384"/>
              <a:gd name="T31" fmla="*/ 126 h 594"/>
              <a:gd name="T32" fmla="*/ 109 w 384"/>
              <a:gd name="T33" fmla="*/ 108 h 594"/>
              <a:gd name="T34" fmla="*/ 28 w 384"/>
              <a:gd name="T35" fmla="*/ 222 h 594"/>
              <a:gd name="T36" fmla="*/ 160 w 384"/>
              <a:gd name="T37" fmla="*/ 149 h 594"/>
              <a:gd name="T38" fmla="*/ 164 w 384"/>
              <a:gd name="T39" fmla="*/ 159 h 594"/>
              <a:gd name="T40" fmla="*/ 178 w 384"/>
              <a:gd name="T41" fmla="*/ 270 h 594"/>
              <a:gd name="T42" fmla="*/ 178 w 384"/>
              <a:gd name="T43" fmla="*/ 280 h 594"/>
              <a:gd name="T44" fmla="*/ 28 w 384"/>
              <a:gd name="T45" fmla="*/ 222 h 594"/>
              <a:gd name="T46" fmla="*/ 202 w 384"/>
              <a:gd name="T47" fmla="*/ 295 h 594"/>
              <a:gd name="T48" fmla="*/ 235 w 384"/>
              <a:gd name="T49" fmla="*/ 310 h 594"/>
              <a:gd name="T50" fmla="*/ 206 w 384"/>
              <a:gd name="T51" fmla="*/ 340 h 594"/>
              <a:gd name="T52" fmla="*/ 223 w 384"/>
              <a:gd name="T53" fmla="*/ 385 h 594"/>
              <a:gd name="T54" fmla="*/ 158 w 384"/>
              <a:gd name="T55" fmla="*/ 369 h 594"/>
              <a:gd name="T56" fmla="*/ 223 w 384"/>
              <a:gd name="T57" fmla="*/ 385 h 594"/>
              <a:gd name="T58" fmla="*/ 155 w 384"/>
              <a:gd name="T59" fmla="*/ 364 h 594"/>
              <a:gd name="T60" fmla="*/ 149 w 384"/>
              <a:gd name="T61" fmla="*/ 330 h 594"/>
              <a:gd name="T62" fmla="*/ 186 w 384"/>
              <a:gd name="T63" fmla="*/ 311 h 594"/>
              <a:gd name="T64" fmla="*/ 90 w 384"/>
              <a:gd name="T65" fmla="*/ 334 h 594"/>
              <a:gd name="T66" fmla="*/ 129 w 384"/>
              <a:gd name="T67" fmla="*/ 335 h 594"/>
              <a:gd name="T68" fmla="*/ 150 w 384"/>
              <a:gd name="T69" fmla="*/ 367 h 594"/>
              <a:gd name="T70" fmla="*/ 90 w 384"/>
              <a:gd name="T71" fmla="*/ 334 h 594"/>
              <a:gd name="T72" fmla="*/ 153 w 384"/>
              <a:gd name="T73" fmla="*/ 372 h 594"/>
              <a:gd name="T74" fmla="*/ 132 w 384"/>
              <a:gd name="T75" fmla="*/ 429 h 594"/>
              <a:gd name="T76" fmla="*/ 134 w 384"/>
              <a:gd name="T77" fmla="*/ 434 h 594"/>
              <a:gd name="T78" fmla="*/ 194 w 384"/>
              <a:gd name="T79" fmla="*/ 456 h 594"/>
              <a:gd name="T80" fmla="*/ 134 w 384"/>
              <a:gd name="T81" fmla="*/ 434 h 594"/>
              <a:gd name="T82" fmla="*/ 155 w 384"/>
              <a:gd name="T83" fmla="*/ 481 h 594"/>
              <a:gd name="T84" fmla="*/ 208 w 384"/>
              <a:gd name="T85" fmla="*/ 486 h 594"/>
              <a:gd name="T86" fmla="*/ 229 w 384"/>
              <a:gd name="T87" fmla="*/ 439 h 594"/>
              <a:gd name="T88" fmla="*/ 179 w 384"/>
              <a:gd name="T89" fmla="*/ 413 h 594"/>
              <a:gd name="T90" fmla="*/ 238 w 384"/>
              <a:gd name="T91" fmla="*/ 417 h 594"/>
              <a:gd name="T92" fmla="*/ 259 w 384"/>
              <a:gd name="T93" fmla="*/ 368 h 594"/>
              <a:gd name="T94" fmla="*/ 209 w 384"/>
              <a:gd name="T95" fmla="*/ 345 h 594"/>
              <a:gd name="T96" fmla="*/ 259 w 384"/>
              <a:gd name="T97" fmla="*/ 368 h 594"/>
              <a:gd name="T98" fmla="*/ 183 w 384"/>
              <a:gd name="T99" fmla="*/ 201 h 594"/>
              <a:gd name="T100" fmla="*/ 356 w 384"/>
              <a:gd name="T101" fmla="*/ 201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84" h="594">
                <a:moveTo>
                  <a:pt x="297" y="91"/>
                </a:moveTo>
                <a:cubicBezTo>
                  <a:pt x="292" y="90"/>
                  <a:pt x="292" y="90"/>
                  <a:pt x="292" y="90"/>
                </a:cubicBezTo>
                <a:cubicBezTo>
                  <a:pt x="291" y="84"/>
                  <a:pt x="291" y="84"/>
                  <a:pt x="291" y="84"/>
                </a:cubicBezTo>
                <a:cubicBezTo>
                  <a:pt x="286" y="61"/>
                  <a:pt x="275" y="41"/>
                  <a:pt x="257" y="26"/>
                </a:cubicBezTo>
                <a:cubicBezTo>
                  <a:pt x="238" y="9"/>
                  <a:pt x="214" y="0"/>
                  <a:pt x="188" y="0"/>
                </a:cubicBezTo>
                <a:cubicBezTo>
                  <a:pt x="185" y="0"/>
                  <a:pt x="183" y="0"/>
                  <a:pt x="180" y="0"/>
                </a:cubicBezTo>
                <a:cubicBezTo>
                  <a:pt x="152" y="2"/>
                  <a:pt x="126" y="15"/>
                  <a:pt x="108" y="37"/>
                </a:cubicBezTo>
                <a:cubicBezTo>
                  <a:pt x="91" y="56"/>
                  <a:pt x="82" y="80"/>
                  <a:pt x="82" y="106"/>
                </a:cubicBezTo>
                <a:cubicBezTo>
                  <a:pt x="82" y="112"/>
                  <a:pt x="82" y="112"/>
                  <a:pt x="82" y="112"/>
                </a:cubicBezTo>
                <a:cubicBezTo>
                  <a:pt x="76" y="114"/>
                  <a:pt x="76" y="114"/>
                  <a:pt x="76" y="114"/>
                </a:cubicBezTo>
                <a:cubicBezTo>
                  <a:pt x="31" y="130"/>
                  <a:pt x="0" y="173"/>
                  <a:pt x="0" y="222"/>
                </a:cubicBezTo>
                <a:cubicBezTo>
                  <a:pt x="0" y="260"/>
                  <a:pt x="19" y="296"/>
                  <a:pt x="51" y="317"/>
                </a:cubicBezTo>
                <a:cubicBezTo>
                  <a:pt x="54" y="319"/>
                  <a:pt x="54" y="319"/>
                  <a:pt x="54" y="319"/>
                </a:cubicBezTo>
                <a:cubicBezTo>
                  <a:pt x="55" y="324"/>
                  <a:pt x="55" y="324"/>
                  <a:pt x="55" y="324"/>
                </a:cubicBezTo>
                <a:cubicBezTo>
                  <a:pt x="115" y="458"/>
                  <a:pt x="115" y="458"/>
                  <a:pt x="115" y="458"/>
                </a:cubicBezTo>
                <a:cubicBezTo>
                  <a:pt x="170" y="584"/>
                  <a:pt x="170" y="584"/>
                  <a:pt x="170" y="584"/>
                </a:cubicBezTo>
                <a:cubicBezTo>
                  <a:pt x="175" y="594"/>
                  <a:pt x="191" y="594"/>
                  <a:pt x="196" y="584"/>
                </a:cubicBezTo>
                <a:cubicBezTo>
                  <a:pt x="251" y="458"/>
                  <a:pt x="251" y="458"/>
                  <a:pt x="251" y="458"/>
                </a:cubicBezTo>
                <a:cubicBezTo>
                  <a:pt x="316" y="305"/>
                  <a:pt x="316" y="305"/>
                  <a:pt x="316" y="305"/>
                </a:cubicBezTo>
                <a:cubicBezTo>
                  <a:pt x="319" y="304"/>
                  <a:pt x="319" y="304"/>
                  <a:pt x="319" y="304"/>
                </a:cubicBezTo>
                <a:cubicBezTo>
                  <a:pt x="358" y="285"/>
                  <a:pt x="384" y="245"/>
                  <a:pt x="384" y="201"/>
                </a:cubicBezTo>
                <a:cubicBezTo>
                  <a:pt x="384" y="149"/>
                  <a:pt x="348" y="104"/>
                  <a:pt x="297" y="91"/>
                </a:cubicBezTo>
                <a:close/>
                <a:moveTo>
                  <a:pt x="110" y="99"/>
                </a:moveTo>
                <a:cubicBezTo>
                  <a:pt x="111" y="82"/>
                  <a:pt x="118" y="67"/>
                  <a:pt x="128" y="55"/>
                </a:cubicBezTo>
                <a:cubicBezTo>
                  <a:pt x="142" y="39"/>
                  <a:pt x="161" y="29"/>
                  <a:pt x="182" y="28"/>
                </a:cubicBezTo>
                <a:cubicBezTo>
                  <a:pt x="203" y="26"/>
                  <a:pt x="223" y="33"/>
                  <a:pt x="239" y="47"/>
                </a:cubicBezTo>
                <a:cubicBezTo>
                  <a:pt x="248" y="55"/>
                  <a:pt x="255" y="65"/>
                  <a:pt x="260" y="77"/>
                </a:cubicBezTo>
                <a:cubicBezTo>
                  <a:pt x="264" y="87"/>
                  <a:pt x="264" y="87"/>
                  <a:pt x="264" y="87"/>
                </a:cubicBezTo>
                <a:cubicBezTo>
                  <a:pt x="254" y="88"/>
                  <a:pt x="254" y="88"/>
                  <a:pt x="254" y="88"/>
                </a:cubicBezTo>
                <a:cubicBezTo>
                  <a:pt x="228" y="92"/>
                  <a:pt x="204" y="105"/>
                  <a:pt x="186" y="124"/>
                </a:cubicBezTo>
                <a:cubicBezTo>
                  <a:pt x="181" y="129"/>
                  <a:pt x="181" y="129"/>
                  <a:pt x="181" y="129"/>
                </a:cubicBezTo>
                <a:cubicBezTo>
                  <a:pt x="175" y="126"/>
                  <a:pt x="175" y="126"/>
                  <a:pt x="175" y="126"/>
                </a:cubicBezTo>
                <a:cubicBezTo>
                  <a:pt x="158" y="115"/>
                  <a:pt x="138" y="108"/>
                  <a:pt x="118" y="108"/>
                </a:cubicBezTo>
                <a:cubicBezTo>
                  <a:pt x="109" y="108"/>
                  <a:pt x="109" y="108"/>
                  <a:pt x="109" y="108"/>
                </a:cubicBezTo>
                <a:lnTo>
                  <a:pt x="110" y="99"/>
                </a:lnTo>
                <a:close/>
                <a:moveTo>
                  <a:pt x="28" y="222"/>
                </a:moveTo>
                <a:cubicBezTo>
                  <a:pt x="28" y="174"/>
                  <a:pt x="67" y="135"/>
                  <a:pt x="114" y="135"/>
                </a:cubicBezTo>
                <a:cubicBezTo>
                  <a:pt x="130" y="135"/>
                  <a:pt x="146" y="140"/>
                  <a:pt x="160" y="149"/>
                </a:cubicBezTo>
                <a:cubicBezTo>
                  <a:pt x="166" y="153"/>
                  <a:pt x="166" y="153"/>
                  <a:pt x="166" y="153"/>
                </a:cubicBezTo>
                <a:cubicBezTo>
                  <a:pt x="164" y="159"/>
                  <a:pt x="164" y="159"/>
                  <a:pt x="164" y="159"/>
                </a:cubicBezTo>
                <a:cubicBezTo>
                  <a:pt x="158" y="173"/>
                  <a:pt x="155" y="187"/>
                  <a:pt x="155" y="201"/>
                </a:cubicBezTo>
                <a:cubicBezTo>
                  <a:pt x="155" y="226"/>
                  <a:pt x="163" y="250"/>
                  <a:pt x="178" y="270"/>
                </a:cubicBezTo>
                <a:cubicBezTo>
                  <a:pt x="183" y="275"/>
                  <a:pt x="183" y="275"/>
                  <a:pt x="183" y="275"/>
                </a:cubicBezTo>
                <a:cubicBezTo>
                  <a:pt x="178" y="280"/>
                  <a:pt x="178" y="280"/>
                  <a:pt x="178" y="280"/>
                </a:cubicBezTo>
                <a:cubicBezTo>
                  <a:pt x="161" y="298"/>
                  <a:pt x="139" y="308"/>
                  <a:pt x="114" y="308"/>
                </a:cubicBezTo>
                <a:cubicBezTo>
                  <a:pt x="67" y="308"/>
                  <a:pt x="28" y="269"/>
                  <a:pt x="28" y="222"/>
                </a:cubicBezTo>
                <a:close/>
                <a:moveTo>
                  <a:pt x="191" y="307"/>
                </a:moveTo>
                <a:cubicBezTo>
                  <a:pt x="202" y="295"/>
                  <a:pt x="202" y="295"/>
                  <a:pt x="202" y="295"/>
                </a:cubicBezTo>
                <a:cubicBezTo>
                  <a:pt x="209" y="298"/>
                  <a:pt x="209" y="298"/>
                  <a:pt x="209" y="298"/>
                </a:cubicBezTo>
                <a:cubicBezTo>
                  <a:pt x="217" y="303"/>
                  <a:pt x="226" y="307"/>
                  <a:pt x="235" y="310"/>
                </a:cubicBezTo>
                <a:cubicBezTo>
                  <a:pt x="255" y="316"/>
                  <a:pt x="255" y="316"/>
                  <a:pt x="255" y="316"/>
                </a:cubicBezTo>
                <a:cubicBezTo>
                  <a:pt x="206" y="340"/>
                  <a:pt x="206" y="340"/>
                  <a:pt x="206" y="340"/>
                </a:cubicBezTo>
                <a:lnTo>
                  <a:pt x="191" y="307"/>
                </a:lnTo>
                <a:close/>
                <a:moveTo>
                  <a:pt x="223" y="385"/>
                </a:moveTo>
                <a:cubicBezTo>
                  <a:pt x="176" y="408"/>
                  <a:pt x="176" y="408"/>
                  <a:pt x="176" y="408"/>
                </a:cubicBezTo>
                <a:cubicBezTo>
                  <a:pt x="158" y="369"/>
                  <a:pt x="158" y="369"/>
                  <a:pt x="158" y="369"/>
                </a:cubicBezTo>
                <a:cubicBezTo>
                  <a:pt x="204" y="347"/>
                  <a:pt x="204" y="347"/>
                  <a:pt x="204" y="347"/>
                </a:cubicBezTo>
                <a:lnTo>
                  <a:pt x="223" y="385"/>
                </a:lnTo>
                <a:close/>
                <a:moveTo>
                  <a:pt x="201" y="342"/>
                </a:moveTo>
                <a:cubicBezTo>
                  <a:pt x="155" y="364"/>
                  <a:pt x="155" y="364"/>
                  <a:pt x="155" y="364"/>
                </a:cubicBezTo>
                <a:cubicBezTo>
                  <a:pt x="140" y="333"/>
                  <a:pt x="140" y="333"/>
                  <a:pt x="140" y="333"/>
                </a:cubicBezTo>
                <a:cubicBezTo>
                  <a:pt x="149" y="330"/>
                  <a:pt x="149" y="330"/>
                  <a:pt x="149" y="330"/>
                </a:cubicBezTo>
                <a:cubicBezTo>
                  <a:pt x="160" y="327"/>
                  <a:pt x="170" y="322"/>
                  <a:pt x="178" y="316"/>
                </a:cubicBezTo>
                <a:cubicBezTo>
                  <a:pt x="186" y="311"/>
                  <a:pt x="186" y="311"/>
                  <a:pt x="186" y="311"/>
                </a:cubicBezTo>
                <a:lnTo>
                  <a:pt x="201" y="342"/>
                </a:lnTo>
                <a:close/>
                <a:moveTo>
                  <a:pt x="90" y="334"/>
                </a:moveTo>
                <a:cubicBezTo>
                  <a:pt x="104" y="336"/>
                  <a:pt x="104" y="336"/>
                  <a:pt x="104" y="336"/>
                </a:cubicBezTo>
                <a:cubicBezTo>
                  <a:pt x="112" y="336"/>
                  <a:pt x="121" y="336"/>
                  <a:pt x="129" y="335"/>
                </a:cubicBezTo>
                <a:cubicBezTo>
                  <a:pt x="135" y="334"/>
                  <a:pt x="135" y="334"/>
                  <a:pt x="135" y="334"/>
                </a:cubicBezTo>
                <a:cubicBezTo>
                  <a:pt x="150" y="367"/>
                  <a:pt x="150" y="367"/>
                  <a:pt x="150" y="367"/>
                </a:cubicBezTo>
                <a:cubicBezTo>
                  <a:pt x="112" y="385"/>
                  <a:pt x="112" y="385"/>
                  <a:pt x="112" y="385"/>
                </a:cubicBezTo>
                <a:lnTo>
                  <a:pt x="90" y="334"/>
                </a:lnTo>
                <a:close/>
                <a:moveTo>
                  <a:pt x="115" y="390"/>
                </a:moveTo>
                <a:cubicBezTo>
                  <a:pt x="153" y="372"/>
                  <a:pt x="153" y="372"/>
                  <a:pt x="153" y="372"/>
                </a:cubicBezTo>
                <a:cubicBezTo>
                  <a:pt x="171" y="410"/>
                  <a:pt x="171" y="410"/>
                  <a:pt x="171" y="410"/>
                </a:cubicBezTo>
                <a:cubicBezTo>
                  <a:pt x="132" y="429"/>
                  <a:pt x="132" y="429"/>
                  <a:pt x="132" y="429"/>
                </a:cubicBezTo>
                <a:lnTo>
                  <a:pt x="115" y="390"/>
                </a:lnTo>
                <a:close/>
                <a:moveTo>
                  <a:pt x="134" y="434"/>
                </a:moveTo>
                <a:cubicBezTo>
                  <a:pt x="174" y="415"/>
                  <a:pt x="174" y="415"/>
                  <a:pt x="174" y="415"/>
                </a:cubicBezTo>
                <a:cubicBezTo>
                  <a:pt x="194" y="456"/>
                  <a:pt x="194" y="456"/>
                  <a:pt x="194" y="456"/>
                </a:cubicBezTo>
                <a:cubicBezTo>
                  <a:pt x="153" y="476"/>
                  <a:pt x="153" y="476"/>
                  <a:pt x="153" y="476"/>
                </a:cubicBezTo>
                <a:lnTo>
                  <a:pt x="134" y="434"/>
                </a:lnTo>
                <a:close/>
                <a:moveTo>
                  <a:pt x="183" y="544"/>
                </a:moveTo>
                <a:cubicBezTo>
                  <a:pt x="155" y="481"/>
                  <a:pt x="155" y="481"/>
                  <a:pt x="155" y="481"/>
                </a:cubicBezTo>
                <a:cubicBezTo>
                  <a:pt x="196" y="461"/>
                  <a:pt x="196" y="461"/>
                  <a:pt x="196" y="461"/>
                </a:cubicBezTo>
                <a:cubicBezTo>
                  <a:pt x="208" y="486"/>
                  <a:pt x="208" y="486"/>
                  <a:pt x="208" y="486"/>
                </a:cubicBezTo>
                <a:lnTo>
                  <a:pt x="183" y="544"/>
                </a:lnTo>
                <a:close/>
                <a:moveTo>
                  <a:pt x="229" y="439"/>
                </a:moveTo>
                <a:cubicBezTo>
                  <a:pt x="198" y="453"/>
                  <a:pt x="198" y="453"/>
                  <a:pt x="198" y="453"/>
                </a:cubicBezTo>
                <a:cubicBezTo>
                  <a:pt x="179" y="413"/>
                  <a:pt x="179" y="413"/>
                  <a:pt x="179" y="413"/>
                </a:cubicBezTo>
                <a:cubicBezTo>
                  <a:pt x="225" y="390"/>
                  <a:pt x="225" y="390"/>
                  <a:pt x="225" y="390"/>
                </a:cubicBezTo>
                <a:cubicBezTo>
                  <a:pt x="238" y="417"/>
                  <a:pt x="238" y="417"/>
                  <a:pt x="238" y="417"/>
                </a:cubicBezTo>
                <a:lnTo>
                  <a:pt x="229" y="439"/>
                </a:lnTo>
                <a:close/>
                <a:moveTo>
                  <a:pt x="259" y="368"/>
                </a:moveTo>
                <a:cubicBezTo>
                  <a:pt x="228" y="383"/>
                  <a:pt x="228" y="383"/>
                  <a:pt x="228" y="383"/>
                </a:cubicBezTo>
                <a:cubicBezTo>
                  <a:pt x="209" y="345"/>
                  <a:pt x="209" y="345"/>
                  <a:pt x="209" y="345"/>
                </a:cubicBezTo>
                <a:cubicBezTo>
                  <a:pt x="284" y="308"/>
                  <a:pt x="284" y="308"/>
                  <a:pt x="284" y="308"/>
                </a:cubicBezTo>
                <a:lnTo>
                  <a:pt x="259" y="368"/>
                </a:lnTo>
                <a:close/>
                <a:moveTo>
                  <a:pt x="269" y="288"/>
                </a:moveTo>
                <a:cubicBezTo>
                  <a:pt x="222" y="288"/>
                  <a:pt x="183" y="249"/>
                  <a:pt x="183" y="201"/>
                </a:cubicBezTo>
                <a:cubicBezTo>
                  <a:pt x="183" y="154"/>
                  <a:pt x="222" y="115"/>
                  <a:pt x="269" y="115"/>
                </a:cubicBezTo>
                <a:cubicBezTo>
                  <a:pt x="317" y="115"/>
                  <a:pt x="356" y="154"/>
                  <a:pt x="356" y="201"/>
                </a:cubicBezTo>
                <a:cubicBezTo>
                  <a:pt x="356" y="249"/>
                  <a:pt x="317" y="288"/>
                  <a:pt x="269" y="288"/>
                </a:cubicBezTo>
                <a:close/>
              </a:path>
            </a:pathLst>
          </a:custGeom>
          <a:solidFill>
            <a:srgbClr val="64646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/>
          </a:p>
        </p:txBody>
      </p:sp>
      <p:grpSp>
        <p:nvGrpSpPr>
          <p:cNvPr id="43" name="Group 42"/>
          <p:cNvGrpSpPr/>
          <p:nvPr/>
        </p:nvGrpSpPr>
        <p:grpSpPr>
          <a:xfrm>
            <a:off x="3504054" y="3556477"/>
            <a:ext cx="294700" cy="294700"/>
            <a:chOff x="4233863" y="1570038"/>
            <a:chExt cx="3721101" cy="3721101"/>
          </a:xfrm>
        </p:grpSpPr>
        <p:sp>
          <p:nvSpPr>
            <p:cNvPr id="140" name="Freeform 25"/>
            <p:cNvSpPr>
              <a:spLocks/>
            </p:cNvSpPr>
            <p:nvPr/>
          </p:nvSpPr>
          <p:spPr bwMode="auto">
            <a:xfrm>
              <a:off x="5991226" y="1570038"/>
              <a:ext cx="206375" cy="538163"/>
            </a:xfrm>
            <a:custGeom>
              <a:avLst/>
              <a:gdLst>
                <a:gd name="T0" fmla="*/ 55 w 55"/>
                <a:gd name="T1" fmla="*/ 115 h 143"/>
                <a:gd name="T2" fmla="*/ 55 w 55"/>
                <a:gd name="T3" fmla="*/ 28 h 143"/>
                <a:gd name="T4" fmla="*/ 27 w 55"/>
                <a:gd name="T5" fmla="*/ 0 h 143"/>
                <a:gd name="T6" fmla="*/ 0 w 55"/>
                <a:gd name="T7" fmla="*/ 28 h 143"/>
                <a:gd name="T8" fmla="*/ 0 w 55"/>
                <a:gd name="T9" fmla="*/ 115 h 143"/>
                <a:gd name="T10" fmla="*/ 27 w 55"/>
                <a:gd name="T11" fmla="*/ 143 h 143"/>
                <a:gd name="T12" fmla="*/ 55 w 55"/>
                <a:gd name="T13" fmla="*/ 11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43">
                  <a:moveTo>
                    <a:pt x="55" y="115"/>
                  </a:moveTo>
                  <a:cubicBezTo>
                    <a:pt x="55" y="28"/>
                    <a:pt x="55" y="28"/>
                    <a:pt x="55" y="28"/>
                  </a:cubicBezTo>
                  <a:cubicBezTo>
                    <a:pt x="55" y="13"/>
                    <a:pt x="43" y="0"/>
                    <a:pt x="27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30"/>
                    <a:pt x="12" y="143"/>
                    <a:pt x="27" y="143"/>
                  </a:cubicBezTo>
                  <a:cubicBezTo>
                    <a:pt x="43" y="143"/>
                    <a:pt x="55" y="130"/>
                    <a:pt x="55" y="115"/>
                  </a:cubicBezTo>
                  <a:close/>
                </a:path>
              </a:pathLst>
            </a:custGeom>
            <a:solidFill>
              <a:srgbClr val="64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41" name="Freeform 26"/>
            <p:cNvSpPr>
              <a:spLocks/>
            </p:cNvSpPr>
            <p:nvPr/>
          </p:nvSpPr>
          <p:spPr bwMode="auto">
            <a:xfrm>
              <a:off x="5991226" y="4756151"/>
              <a:ext cx="206375" cy="534988"/>
            </a:xfrm>
            <a:custGeom>
              <a:avLst/>
              <a:gdLst>
                <a:gd name="T0" fmla="*/ 0 w 55"/>
                <a:gd name="T1" fmla="*/ 27 h 142"/>
                <a:gd name="T2" fmla="*/ 0 w 55"/>
                <a:gd name="T3" fmla="*/ 114 h 142"/>
                <a:gd name="T4" fmla="*/ 27 w 55"/>
                <a:gd name="T5" fmla="*/ 142 h 142"/>
                <a:gd name="T6" fmla="*/ 55 w 55"/>
                <a:gd name="T7" fmla="*/ 114 h 142"/>
                <a:gd name="T8" fmla="*/ 55 w 55"/>
                <a:gd name="T9" fmla="*/ 27 h 142"/>
                <a:gd name="T10" fmla="*/ 27 w 55"/>
                <a:gd name="T11" fmla="*/ 0 h 142"/>
                <a:gd name="T12" fmla="*/ 0 w 55"/>
                <a:gd name="T13" fmla="*/ 2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42">
                  <a:moveTo>
                    <a:pt x="0" y="27"/>
                  </a:moveTo>
                  <a:cubicBezTo>
                    <a:pt x="0" y="114"/>
                    <a:pt x="0" y="114"/>
                    <a:pt x="0" y="114"/>
                  </a:cubicBezTo>
                  <a:cubicBezTo>
                    <a:pt x="0" y="130"/>
                    <a:pt x="12" y="142"/>
                    <a:pt x="27" y="142"/>
                  </a:cubicBezTo>
                  <a:cubicBezTo>
                    <a:pt x="43" y="142"/>
                    <a:pt x="55" y="130"/>
                    <a:pt x="55" y="114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12"/>
                    <a:pt x="43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lose/>
                </a:path>
              </a:pathLst>
            </a:custGeom>
            <a:solidFill>
              <a:srgbClr val="64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42" name="Freeform 27"/>
            <p:cNvSpPr>
              <a:spLocks/>
            </p:cNvSpPr>
            <p:nvPr/>
          </p:nvSpPr>
          <p:spPr bwMode="auto">
            <a:xfrm>
              <a:off x="7416801" y="3327401"/>
              <a:ext cx="538163" cy="206375"/>
            </a:xfrm>
            <a:custGeom>
              <a:avLst/>
              <a:gdLst>
                <a:gd name="T0" fmla="*/ 115 w 143"/>
                <a:gd name="T1" fmla="*/ 0 h 55"/>
                <a:gd name="T2" fmla="*/ 28 w 143"/>
                <a:gd name="T3" fmla="*/ 0 h 55"/>
                <a:gd name="T4" fmla="*/ 0 w 143"/>
                <a:gd name="T5" fmla="*/ 28 h 55"/>
                <a:gd name="T6" fmla="*/ 28 w 143"/>
                <a:gd name="T7" fmla="*/ 55 h 55"/>
                <a:gd name="T8" fmla="*/ 115 w 143"/>
                <a:gd name="T9" fmla="*/ 55 h 55"/>
                <a:gd name="T10" fmla="*/ 143 w 143"/>
                <a:gd name="T11" fmla="*/ 28 h 55"/>
                <a:gd name="T12" fmla="*/ 115 w 143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55">
                  <a:moveTo>
                    <a:pt x="11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2"/>
                    <a:pt x="0" y="28"/>
                  </a:cubicBezTo>
                  <a:cubicBezTo>
                    <a:pt x="0" y="43"/>
                    <a:pt x="13" y="55"/>
                    <a:pt x="28" y="55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131" y="55"/>
                    <a:pt x="143" y="43"/>
                    <a:pt x="143" y="28"/>
                  </a:cubicBezTo>
                  <a:cubicBezTo>
                    <a:pt x="143" y="12"/>
                    <a:pt x="131" y="0"/>
                    <a:pt x="115" y="0"/>
                  </a:cubicBezTo>
                  <a:close/>
                </a:path>
              </a:pathLst>
            </a:custGeom>
            <a:solidFill>
              <a:srgbClr val="64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43" name="Freeform 28"/>
            <p:cNvSpPr>
              <a:spLocks/>
            </p:cNvSpPr>
            <p:nvPr/>
          </p:nvSpPr>
          <p:spPr bwMode="auto">
            <a:xfrm>
              <a:off x="4233863" y="3327401"/>
              <a:ext cx="534988" cy="206375"/>
            </a:xfrm>
            <a:custGeom>
              <a:avLst/>
              <a:gdLst>
                <a:gd name="T0" fmla="*/ 0 w 142"/>
                <a:gd name="T1" fmla="*/ 28 h 55"/>
                <a:gd name="T2" fmla="*/ 28 w 142"/>
                <a:gd name="T3" fmla="*/ 55 h 55"/>
                <a:gd name="T4" fmla="*/ 115 w 142"/>
                <a:gd name="T5" fmla="*/ 55 h 55"/>
                <a:gd name="T6" fmla="*/ 142 w 142"/>
                <a:gd name="T7" fmla="*/ 28 h 55"/>
                <a:gd name="T8" fmla="*/ 115 w 142"/>
                <a:gd name="T9" fmla="*/ 0 h 55"/>
                <a:gd name="T10" fmla="*/ 28 w 142"/>
                <a:gd name="T11" fmla="*/ 0 h 55"/>
                <a:gd name="T12" fmla="*/ 0 w 142"/>
                <a:gd name="T13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55">
                  <a:moveTo>
                    <a:pt x="0" y="28"/>
                  </a:moveTo>
                  <a:cubicBezTo>
                    <a:pt x="0" y="43"/>
                    <a:pt x="12" y="55"/>
                    <a:pt x="28" y="55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130" y="55"/>
                    <a:pt x="142" y="43"/>
                    <a:pt x="142" y="28"/>
                  </a:cubicBezTo>
                  <a:cubicBezTo>
                    <a:pt x="142" y="12"/>
                    <a:pt x="130" y="0"/>
                    <a:pt x="11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2"/>
                    <a:pt x="0" y="28"/>
                  </a:cubicBezTo>
                  <a:close/>
                </a:path>
              </a:pathLst>
            </a:custGeom>
            <a:solidFill>
              <a:srgbClr val="64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44" name="Freeform 29"/>
            <p:cNvSpPr>
              <a:spLocks/>
            </p:cNvSpPr>
            <p:nvPr/>
          </p:nvSpPr>
          <p:spPr bwMode="auto">
            <a:xfrm>
              <a:off x="6991351" y="2085976"/>
              <a:ext cx="447675" cy="447675"/>
            </a:xfrm>
            <a:custGeom>
              <a:avLst/>
              <a:gdLst>
                <a:gd name="T0" fmla="*/ 92 w 119"/>
                <a:gd name="T1" fmla="*/ 0 h 119"/>
                <a:gd name="T2" fmla="*/ 72 w 119"/>
                <a:gd name="T3" fmla="*/ 8 h 119"/>
                <a:gd name="T4" fmla="*/ 10 w 119"/>
                <a:gd name="T5" fmla="*/ 70 h 119"/>
                <a:gd name="T6" fmla="*/ 10 w 119"/>
                <a:gd name="T7" fmla="*/ 109 h 119"/>
                <a:gd name="T8" fmla="*/ 49 w 119"/>
                <a:gd name="T9" fmla="*/ 109 h 119"/>
                <a:gd name="T10" fmla="*/ 111 w 119"/>
                <a:gd name="T11" fmla="*/ 47 h 119"/>
                <a:gd name="T12" fmla="*/ 119 w 119"/>
                <a:gd name="T13" fmla="*/ 27 h 119"/>
                <a:gd name="T14" fmla="*/ 111 w 119"/>
                <a:gd name="T15" fmla="*/ 8 h 119"/>
                <a:gd name="T16" fmla="*/ 92 w 119"/>
                <a:gd name="T1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119">
                  <a:moveTo>
                    <a:pt x="92" y="0"/>
                  </a:moveTo>
                  <a:cubicBezTo>
                    <a:pt x="84" y="0"/>
                    <a:pt x="77" y="3"/>
                    <a:pt x="72" y="8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0" y="80"/>
                    <a:pt x="0" y="98"/>
                    <a:pt x="10" y="109"/>
                  </a:cubicBezTo>
                  <a:cubicBezTo>
                    <a:pt x="21" y="119"/>
                    <a:pt x="39" y="119"/>
                    <a:pt x="49" y="109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16" y="42"/>
                    <a:pt x="119" y="35"/>
                    <a:pt x="119" y="27"/>
                  </a:cubicBezTo>
                  <a:cubicBezTo>
                    <a:pt x="119" y="20"/>
                    <a:pt x="116" y="13"/>
                    <a:pt x="111" y="8"/>
                  </a:cubicBezTo>
                  <a:cubicBezTo>
                    <a:pt x="106" y="3"/>
                    <a:pt x="99" y="0"/>
                    <a:pt x="92" y="0"/>
                  </a:cubicBezTo>
                  <a:close/>
                </a:path>
              </a:pathLst>
            </a:custGeom>
            <a:solidFill>
              <a:srgbClr val="64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45" name="Freeform 30"/>
            <p:cNvSpPr>
              <a:spLocks/>
            </p:cNvSpPr>
            <p:nvPr/>
          </p:nvSpPr>
          <p:spPr bwMode="auto">
            <a:xfrm>
              <a:off x="4738688" y="4335463"/>
              <a:ext cx="450850" cy="450850"/>
            </a:xfrm>
            <a:custGeom>
              <a:avLst/>
              <a:gdLst>
                <a:gd name="T0" fmla="*/ 50 w 120"/>
                <a:gd name="T1" fmla="*/ 109 h 120"/>
                <a:gd name="T2" fmla="*/ 111 w 120"/>
                <a:gd name="T3" fmla="*/ 48 h 120"/>
                <a:gd name="T4" fmla="*/ 120 w 120"/>
                <a:gd name="T5" fmla="*/ 28 h 120"/>
                <a:gd name="T6" fmla="*/ 111 w 120"/>
                <a:gd name="T7" fmla="*/ 9 h 120"/>
                <a:gd name="T8" fmla="*/ 92 w 120"/>
                <a:gd name="T9" fmla="*/ 0 h 120"/>
                <a:gd name="T10" fmla="*/ 73 w 120"/>
                <a:gd name="T11" fmla="*/ 9 h 120"/>
                <a:gd name="T12" fmla="*/ 11 w 120"/>
                <a:gd name="T13" fmla="*/ 70 h 120"/>
                <a:gd name="T14" fmla="*/ 11 w 120"/>
                <a:gd name="T15" fmla="*/ 109 h 120"/>
                <a:gd name="T16" fmla="*/ 50 w 120"/>
                <a:gd name="T17" fmla="*/ 10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0" y="109"/>
                  </a:moveTo>
                  <a:cubicBezTo>
                    <a:pt x="111" y="48"/>
                    <a:pt x="111" y="48"/>
                    <a:pt x="111" y="48"/>
                  </a:cubicBezTo>
                  <a:cubicBezTo>
                    <a:pt x="117" y="42"/>
                    <a:pt x="120" y="35"/>
                    <a:pt x="120" y="28"/>
                  </a:cubicBezTo>
                  <a:cubicBezTo>
                    <a:pt x="120" y="21"/>
                    <a:pt x="117" y="14"/>
                    <a:pt x="111" y="9"/>
                  </a:cubicBezTo>
                  <a:cubicBezTo>
                    <a:pt x="106" y="3"/>
                    <a:pt x="99" y="0"/>
                    <a:pt x="92" y="0"/>
                  </a:cubicBezTo>
                  <a:cubicBezTo>
                    <a:pt x="85" y="0"/>
                    <a:pt x="78" y="3"/>
                    <a:pt x="73" y="9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0" y="81"/>
                    <a:pt x="0" y="99"/>
                    <a:pt x="11" y="109"/>
                  </a:cubicBezTo>
                  <a:cubicBezTo>
                    <a:pt x="21" y="120"/>
                    <a:pt x="39" y="120"/>
                    <a:pt x="50" y="109"/>
                  </a:cubicBezTo>
                  <a:close/>
                </a:path>
              </a:pathLst>
            </a:custGeom>
            <a:solidFill>
              <a:srgbClr val="64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46" name="Freeform 31"/>
            <p:cNvSpPr>
              <a:spLocks/>
            </p:cNvSpPr>
            <p:nvPr/>
          </p:nvSpPr>
          <p:spPr bwMode="auto">
            <a:xfrm>
              <a:off x="6991351" y="4335463"/>
              <a:ext cx="458788" cy="450850"/>
            </a:xfrm>
            <a:custGeom>
              <a:avLst/>
              <a:gdLst>
                <a:gd name="T0" fmla="*/ 49 w 122"/>
                <a:gd name="T1" fmla="*/ 9 h 120"/>
                <a:gd name="T2" fmla="*/ 30 w 122"/>
                <a:gd name="T3" fmla="*/ 0 h 120"/>
                <a:gd name="T4" fmla="*/ 10 w 122"/>
                <a:gd name="T5" fmla="*/ 9 h 120"/>
                <a:gd name="T6" fmla="*/ 10 w 122"/>
                <a:gd name="T7" fmla="*/ 48 h 120"/>
                <a:gd name="T8" fmla="*/ 72 w 122"/>
                <a:gd name="T9" fmla="*/ 109 h 120"/>
                <a:gd name="T10" fmla="*/ 111 w 122"/>
                <a:gd name="T11" fmla="*/ 109 h 120"/>
                <a:gd name="T12" fmla="*/ 111 w 122"/>
                <a:gd name="T13" fmla="*/ 70 h 120"/>
                <a:gd name="T14" fmla="*/ 49 w 122"/>
                <a:gd name="T15" fmla="*/ 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0">
                  <a:moveTo>
                    <a:pt x="49" y="9"/>
                  </a:moveTo>
                  <a:cubicBezTo>
                    <a:pt x="44" y="3"/>
                    <a:pt x="37" y="0"/>
                    <a:pt x="30" y="0"/>
                  </a:cubicBezTo>
                  <a:cubicBezTo>
                    <a:pt x="22" y="0"/>
                    <a:pt x="16" y="3"/>
                    <a:pt x="10" y="9"/>
                  </a:cubicBezTo>
                  <a:cubicBezTo>
                    <a:pt x="0" y="19"/>
                    <a:pt x="0" y="37"/>
                    <a:pt x="10" y="48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82" y="120"/>
                    <a:pt x="101" y="120"/>
                    <a:pt x="111" y="109"/>
                  </a:cubicBezTo>
                  <a:cubicBezTo>
                    <a:pt x="122" y="99"/>
                    <a:pt x="122" y="81"/>
                    <a:pt x="111" y="70"/>
                  </a:cubicBezTo>
                  <a:lnTo>
                    <a:pt x="49" y="9"/>
                  </a:lnTo>
                  <a:close/>
                </a:path>
              </a:pathLst>
            </a:custGeom>
            <a:solidFill>
              <a:srgbClr val="64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47" name="Freeform 32"/>
            <p:cNvSpPr>
              <a:spLocks/>
            </p:cNvSpPr>
            <p:nvPr/>
          </p:nvSpPr>
          <p:spPr bwMode="auto">
            <a:xfrm>
              <a:off x="4738688" y="2085976"/>
              <a:ext cx="450850" cy="447675"/>
            </a:xfrm>
            <a:custGeom>
              <a:avLst/>
              <a:gdLst>
                <a:gd name="T0" fmla="*/ 50 w 120"/>
                <a:gd name="T1" fmla="*/ 8 h 119"/>
                <a:gd name="T2" fmla="*/ 30 w 120"/>
                <a:gd name="T3" fmla="*/ 0 h 119"/>
                <a:gd name="T4" fmla="*/ 11 w 120"/>
                <a:gd name="T5" fmla="*/ 8 h 119"/>
                <a:gd name="T6" fmla="*/ 11 w 120"/>
                <a:gd name="T7" fmla="*/ 47 h 119"/>
                <a:gd name="T8" fmla="*/ 73 w 120"/>
                <a:gd name="T9" fmla="*/ 109 h 119"/>
                <a:gd name="T10" fmla="*/ 111 w 120"/>
                <a:gd name="T11" fmla="*/ 109 h 119"/>
                <a:gd name="T12" fmla="*/ 120 w 120"/>
                <a:gd name="T13" fmla="*/ 89 h 119"/>
                <a:gd name="T14" fmla="*/ 111 w 120"/>
                <a:gd name="T15" fmla="*/ 70 h 119"/>
                <a:gd name="T16" fmla="*/ 50 w 120"/>
                <a:gd name="T17" fmla="*/ 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19">
                  <a:moveTo>
                    <a:pt x="50" y="8"/>
                  </a:moveTo>
                  <a:cubicBezTo>
                    <a:pt x="45" y="3"/>
                    <a:pt x="38" y="0"/>
                    <a:pt x="30" y="0"/>
                  </a:cubicBezTo>
                  <a:cubicBezTo>
                    <a:pt x="23" y="0"/>
                    <a:pt x="16" y="3"/>
                    <a:pt x="11" y="8"/>
                  </a:cubicBezTo>
                  <a:cubicBezTo>
                    <a:pt x="0" y="19"/>
                    <a:pt x="0" y="36"/>
                    <a:pt x="11" y="47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83" y="119"/>
                    <a:pt x="101" y="119"/>
                    <a:pt x="111" y="109"/>
                  </a:cubicBezTo>
                  <a:cubicBezTo>
                    <a:pt x="117" y="104"/>
                    <a:pt x="120" y="97"/>
                    <a:pt x="120" y="89"/>
                  </a:cubicBezTo>
                  <a:cubicBezTo>
                    <a:pt x="120" y="82"/>
                    <a:pt x="117" y="75"/>
                    <a:pt x="111" y="70"/>
                  </a:cubicBezTo>
                  <a:lnTo>
                    <a:pt x="50" y="8"/>
                  </a:lnTo>
                  <a:close/>
                </a:path>
              </a:pathLst>
            </a:custGeom>
            <a:solidFill>
              <a:srgbClr val="64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48" name="Freeform 33"/>
            <p:cNvSpPr>
              <a:spLocks noEditPoints="1"/>
            </p:cNvSpPr>
            <p:nvPr/>
          </p:nvSpPr>
          <p:spPr bwMode="auto">
            <a:xfrm>
              <a:off x="5148263" y="2484438"/>
              <a:ext cx="1892300" cy="1892300"/>
            </a:xfrm>
            <a:custGeom>
              <a:avLst/>
              <a:gdLst>
                <a:gd name="T0" fmla="*/ 251 w 503"/>
                <a:gd name="T1" fmla="*/ 503 h 503"/>
                <a:gd name="T2" fmla="*/ 503 w 503"/>
                <a:gd name="T3" fmla="*/ 252 h 503"/>
                <a:gd name="T4" fmla="*/ 251 w 503"/>
                <a:gd name="T5" fmla="*/ 0 h 503"/>
                <a:gd name="T6" fmla="*/ 0 w 503"/>
                <a:gd name="T7" fmla="*/ 252 h 503"/>
                <a:gd name="T8" fmla="*/ 251 w 503"/>
                <a:gd name="T9" fmla="*/ 503 h 503"/>
                <a:gd name="T10" fmla="*/ 251 w 503"/>
                <a:gd name="T11" fmla="*/ 55 h 503"/>
                <a:gd name="T12" fmla="*/ 448 w 503"/>
                <a:gd name="T13" fmla="*/ 252 h 503"/>
                <a:gd name="T14" fmla="*/ 251 w 503"/>
                <a:gd name="T15" fmla="*/ 448 h 503"/>
                <a:gd name="T16" fmla="*/ 55 w 503"/>
                <a:gd name="T17" fmla="*/ 252 h 503"/>
                <a:gd name="T18" fmla="*/ 251 w 503"/>
                <a:gd name="T19" fmla="*/ 5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503">
                  <a:moveTo>
                    <a:pt x="251" y="503"/>
                  </a:moveTo>
                  <a:cubicBezTo>
                    <a:pt x="390" y="503"/>
                    <a:pt x="503" y="390"/>
                    <a:pt x="503" y="252"/>
                  </a:cubicBezTo>
                  <a:cubicBezTo>
                    <a:pt x="503" y="113"/>
                    <a:pt x="390" y="0"/>
                    <a:pt x="251" y="0"/>
                  </a:cubicBezTo>
                  <a:cubicBezTo>
                    <a:pt x="113" y="0"/>
                    <a:pt x="0" y="113"/>
                    <a:pt x="0" y="252"/>
                  </a:cubicBezTo>
                  <a:cubicBezTo>
                    <a:pt x="0" y="390"/>
                    <a:pt x="113" y="503"/>
                    <a:pt x="251" y="503"/>
                  </a:cubicBezTo>
                  <a:close/>
                  <a:moveTo>
                    <a:pt x="251" y="55"/>
                  </a:moveTo>
                  <a:cubicBezTo>
                    <a:pt x="360" y="55"/>
                    <a:pt x="448" y="143"/>
                    <a:pt x="448" y="252"/>
                  </a:cubicBezTo>
                  <a:cubicBezTo>
                    <a:pt x="448" y="360"/>
                    <a:pt x="360" y="448"/>
                    <a:pt x="251" y="448"/>
                  </a:cubicBezTo>
                  <a:cubicBezTo>
                    <a:pt x="143" y="448"/>
                    <a:pt x="55" y="360"/>
                    <a:pt x="55" y="252"/>
                  </a:cubicBezTo>
                  <a:cubicBezTo>
                    <a:pt x="55" y="143"/>
                    <a:pt x="143" y="55"/>
                    <a:pt x="251" y="55"/>
                  </a:cubicBezTo>
                  <a:close/>
                </a:path>
              </a:pathLst>
            </a:custGeom>
            <a:solidFill>
              <a:srgbClr val="64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</p:grpSp>
      <p:sp>
        <p:nvSpPr>
          <p:cNvPr id="44" name="Freeform 37"/>
          <p:cNvSpPr>
            <a:spLocks noEditPoints="1"/>
          </p:cNvSpPr>
          <p:nvPr/>
        </p:nvSpPr>
        <p:spPr bwMode="auto">
          <a:xfrm rot="1243152">
            <a:off x="3866209" y="4137708"/>
            <a:ext cx="312654" cy="282686"/>
          </a:xfrm>
          <a:custGeom>
            <a:avLst/>
            <a:gdLst>
              <a:gd name="T0" fmla="*/ 69 w 916"/>
              <a:gd name="T1" fmla="*/ 828 h 828"/>
              <a:gd name="T2" fmla="*/ 847 w 916"/>
              <a:gd name="T3" fmla="*/ 828 h 828"/>
              <a:gd name="T4" fmla="*/ 916 w 916"/>
              <a:gd name="T5" fmla="*/ 759 h 828"/>
              <a:gd name="T6" fmla="*/ 916 w 916"/>
              <a:gd name="T7" fmla="*/ 216 h 828"/>
              <a:gd name="T8" fmla="*/ 847 w 916"/>
              <a:gd name="T9" fmla="*/ 147 h 828"/>
              <a:gd name="T10" fmla="*/ 642 w 916"/>
              <a:gd name="T11" fmla="*/ 147 h 828"/>
              <a:gd name="T12" fmla="*/ 642 w 916"/>
              <a:gd name="T13" fmla="*/ 69 h 828"/>
              <a:gd name="T14" fmla="*/ 573 w 916"/>
              <a:gd name="T15" fmla="*/ 0 h 828"/>
              <a:gd name="T16" fmla="*/ 342 w 916"/>
              <a:gd name="T17" fmla="*/ 0 h 828"/>
              <a:gd name="T18" fmla="*/ 273 w 916"/>
              <a:gd name="T19" fmla="*/ 69 h 828"/>
              <a:gd name="T20" fmla="*/ 273 w 916"/>
              <a:gd name="T21" fmla="*/ 147 h 828"/>
              <a:gd name="T22" fmla="*/ 69 w 916"/>
              <a:gd name="T23" fmla="*/ 147 h 828"/>
              <a:gd name="T24" fmla="*/ 0 w 916"/>
              <a:gd name="T25" fmla="*/ 216 h 828"/>
              <a:gd name="T26" fmla="*/ 0 w 916"/>
              <a:gd name="T27" fmla="*/ 759 h 828"/>
              <a:gd name="T28" fmla="*/ 69 w 916"/>
              <a:gd name="T29" fmla="*/ 828 h 828"/>
              <a:gd name="T30" fmla="*/ 323 w 916"/>
              <a:gd name="T31" fmla="*/ 69 h 828"/>
              <a:gd name="T32" fmla="*/ 342 w 916"/>
              <a:gd name="T33" fmla="*/ 50 h 828"/>
              <a:gd name="T34" fmla="*/ 573 w 916"/>
              <a:gd name="T35" fmla="*/ 50 h 828"/>
              <a:gd name="T36" fmla="*/ 593 w 916"/>
              <a:gd name="T37" fmla="*/ 69 h 828"/>
              <a:gd name="T38" fmla="*/ 593 w 916"/>
              <a:gd name="T39" fmla="*/ 147 h 828"/>
              <a:gd name="T40" fmla="*/ 323 w 916"/>
              <a:gd name="T41" fmla="*/ 147 h 828"/>
              <a:gd name="T42" fmla="*/ 323 w 916"/>
              <a:gd name="T43" fmla="*/ 69 h 828"/>
              <a:gd name="T44" fmla="*/ 50 w 916"/>
              <a:gd name="T45" fmla="*/ 437 h 828"/>
              <a:gd name="T46" fmla="*/ 372 w 916"/>
              <a:gd name="T47" fmla="*/ 437 h 828"/>
              <a:gd name="T48" fmla="*/ 379 w 916"/>
              <a:gd name="T49" fmla="*/ 432 h 828"/>
              <a:gd name="T50" fmla="*/ 374 w 916"/>
              <a:gd name="T51" fmla="*/ 428 h 828"/>
              <a:gd name="T52" fmla="*/ 50 w 916"/>
              <a:gd name="T53" fmla="*/ 427 h 828"/>
              <a:gd name="T54" fmla="*/ 50 w 916"/>
              <a:gd name="T55" fmla="*/ 216 h 828"/>
              <a:gd name="T56" fmla="*/ 69 w 916"/>
              <a:gd name="T57" fmla="*/ 197 h 828"/>
              <a:gd name="T58" fmla="*/ 847 w 916"/>
              <a:gd name="T59" fmla="*/ 197 h 828"/>
              <a:gd name="T60" fmla="*/ 866 w 916"/>
              <a:gd name="T61" fmla="*/ 216 h 828"/>
              <a:gd name="T62" fmla="*/ 866 w 916"/>
              <a:gd name="T63" fmla="*/ 427 h 828"/>
              <a:gd name="T64" fmla="*/ 518 w 916"/>
              <a:gd name="T65" fmla="*/ 427 h 828"/>
              <a:gd name="T66" fmla="*/ 518 w 916"/>
              <a:gd name="T67" fmla="*/ 377 h 828"/>
              <a:gd name="T68" fmla="*/ 513 w 916"/>
              <a:gd name="T69" fmla="*/ 372 h 828"/>
              <a:gd name="T70" fmla="*/ 403 w 916"/>
              <a:gd name="T71" fmla="*/ 372 h 828"/>
              <a:gd name="T72" fmla="*/ 398 w 916"/>
              <a:gd name="T73" fmla="*/ 377 h 828"/>
              <a:gd name="T74" fmla="*/ 398 w 916"/>
              <a:gd name="T75" fmla="*/ 445 h 828"/>
              <a:gd name="T76" fmla="*/ 398 w 916"/>
              <a:gd name="T77" fmla="*/ 445 h 828"/>
              <a:gd name="T78" fmla="*/ 398 w 916"/>
              <a:gd name="T79" fmla="*/ 448 h 828"/>
              <a:gd name="T80" fmla="*/ 398 w 916"/>
              <a:gd name="T81" fmla="*/ 542 h 828"/>
              <a:gd name="T82" fmla="*/ 403 w 916"/>
              <a:gd name="T83" fmla="*/ 547 h 828"/>
              <a:gd name="T84" fmla="*/ 513 w 916"/>
              <a:gd name="T85" fmla="*/ 547 h 828"/>
              <a:gd name="T86" fmla="*/ 518 w 916"/>
              <a:gd name="T87" fmla="*/ 542 h 828"/>
              <a:gd name="T88" fmla="*/ 518 w 916"/>
              <a:gd name="T89" fmla="*/ 437 h 828"/>
              <a:gd name="T90" fmla="*/ 866 w 916"/>
              <a:gd name="T91" fmla="*/ 437 h 828"/>
              <a:gd name="T92" fmla="*/ 866 w 916"/>
              <a:gd name="T93" fmla="*/ 759 h 828"/>
              <a:gd name="T94" fmla="*/ 847 w 916"/>
              <a:gd name="T95" fmla="*/ 778 h 828"/>
              <a:gd name="T96" fmla="*/ 69 w 916"/>
              <a:gd name="T97" fmla="*/ 778 h 828"/>
              <a:gd name="T98" fmla="*/ 50 w 916"/>
              <a:gd name="T99" fmla="*/ 759 h 828"/>
              <a:gd name="T100" fmla="*/ 50 w 916"/>
              <a:gd name="T101" fmla="*/ 437 h 828"/>
              <a:gd name="T102" fmla="*/ 508 w 916"/>
              <a:gd name="T103" fmla="*/ 382 h 828"/>
              <a:gd name="T104" fmla="*/ 508 w 916"/>
              <a:gd name="T105" fmla="*/ 537 h 828"/>
              <a:gd name="T106" fmla="*/ 408 w 916"/>
              <a:gd name="T107" fmla="*/ 537 h 828"/>
              <a:gd name="T108" fmla="*/ 408 w 916"/>
              <a:gd name="T109" fmla="*/ 382 h 828"/>
              <a:gd name="T110" fmla="*/ 508 w 916"/>
              <a:gd name="T111" fmla="*/ 382 h 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16" h="828">
                <a:moveTo>
                  <a:pt x="69" y="828"/>
                </a:moveTo>
                <a:cubicBezTo>
                  <a:pt x="847" y="828"/>
                  <a:pt x="847" y="828"/>
                  <a:pt x="847" y="828"/>
                </a:cubicBezTo>
                <a:cubicBezTo>
                  <a:pt x="885" y="828"/>
                  <a:pt x="916" y="797"/>
                  <a:pt x="916" y="759"/>
                </a:cubicBezTo>
                <a:cubicBezTo>
                  <a:pt x="916" y="216"/>
                  <a:pt x="916" y="216"/>
                  <a:pt x="916" y="216"/>
                </a:cubicBezTo>
                <a:cubicBezTo>
                  <a:pt x="916" y="178"/>
                  <a:pt x="885" y="147"/>
                  <a:pt x="847" y="147"/>
                </a:cubicBezTo>
                <a:cubicBezTo>
                  <a:pt x="642" y="147"/>
                  <a:pt x="642" y="147"/>
                  <a:pt x="642" y="147"/>
                </a:cubicBezTo>
                <a:cubicBezTo>
                  <a:pt x="642" y="69"/>
                  <a:pt x="642" y="69"/>
                  <a:pt x="642" y="69"/>
                </a:cubicBezTo>
                <a:cubicBezTo>
                  <a:pt x="642" y="31"/>
                  <a:pt x="611" y="0"/>
                  <a:pt x="573" y="0"/>
                </a:cubicBezTo>
                <a:cubicBezTo>
                  <a:pt x="342" y="0"/>
                  <a:pt x="342" y="0"/>
                  <a:pt x="342" y="0"/>
                </a:cubicBezTo>
                <a:cubicBezTo>
                  <a:pt x="304" y="0"/>
                  <a:pt x="273" y="31"/>
                  <a:pt x="273" y="69"/>
                </a:cubicBezTo>
                <a:cubicBezTo>
                  <a:pt x="273" y="147"/>
                  <a:pt x="273" y="147"/>
                  <a:pt x="273" y="147"/>
                </a:cubicBezTo>
                <a:cubicBezTo>
                  <a:pt x="69" y="147"/>
                  <a:pt x="69" y="147"/>
                  <a:pt x="69" y="147"/>
                </a:cubicBezTo>
                <a:cubicBezTo>
                  <a:pt x="31" y="147"/>
                  <a:pt x="0" y="178"/>
                  <a:pt x="0" y="216"/>
                </a:cubicBezTo>
                <a:cubicBezTo>
                  <a:pt x="0" y="759"/>
                  <a:pt x="0" y="759"/>
                  <a:pt x="0" y="759"/>
                </a:cubicBezTo>
                <a:cubicBezTo>
                  <a:pt x="0" y="797"/>
                  <a:pt x="31" y="828"/>
                  <a:pt x="69" y="828"/>
                </a:cubicBezTo>
                <a:close/>
                <a:moveTo>
                  <a:pt x="323" y="69"/>
                </a:moveTo>
                <a:cubicBezTo>
                  <a:pt x="323" y="58"/>
                  <a:pt x="332" y="50"/>
                  <a:pt x="342" y="50"/>
                </a:cubicBezTo>
                <a:cubicBezTo>
                  <a:pt x="573" y="50"/>
                  <a:pt x="573" y="50"/>
                  <a:pt x="573" y="50"/>
                </a:cubicBezTo>
                <a:cubicBezTo>
                  <a:pt x="584" y="50"/>
                  <a:pt x="593" y="58"/>
                  <a:pt x="593" y="69"/>
                </a:cubicBezTo>
                <a:cubicBezTo>
                  <a:pt x="593" y="147"/>
                  <a:pt x="593" y="147"/>
                  <a:pt x="593" y="147"/>
                </a:cubicBezTo>
                <a:cubicBezTo>
                  <a:pt x="323" y="147"/>
                  <a:pt x="323" y="147"/>
                  <a:pt x="323" y="147"/>
                </a:cubicBezTo>
                <a:lnTo>
                  <a:pt x="323" y="69"/>
                </a:lnTo>
                <a:close/>
                <a:moveTo>
                  <a:pt x="50" y="437"/>
                </a:moveTo>
                <a:cubicBezTo>
                  <a:pt x="372" y="437"/>
                  <a:pt x="372" y="437"/>
                  <a:pt x="372" y="437"/>
                </a:cubicBezTo>
                <a:cubicBezTo>
                  <a:pt x="379" y="432"/>
                  <a:pt x="379" y="432"/>
                  <a:pt x="379" y="432"/>
                </a:cubicBezTo>
                <a:cubicBezTo>
                  <a:pt x="374" y="428"/>
                  <a:pt x="374" y="428"/>
                  <a:pt x="374" y="428"/>
                </a:cubicBezTo>
                <a:cubicBezTo>
                  <a:pt x="50" y="427"/>
                  <a:pt x="50" y="427"/>
                  <a:pt x="50" y="427"/>
                </a:cubicBezTo>
                <a:cubicBezTo>
                  <a:pt x="50" y="216"/>
                  <a:pt x="50" y="216"/>
                  <a:pt x="50" y="216"/>
                </a:cubicBezTo>
                <a:cubicBezTo>
                  <a:pt x="50" y="205"/>
                  <a:pt x="58" y="197"/>
                  <a:pt x="69" y="197"/>
                </a:cubicBezTo>
                <a:cubicBezTo>
                  <a:pt x="847" y="197"/>
                  <a:pt x="847" y="197"/>
                  <a:pt x="847" y="197"/>
                </a:cubicBezTo>
                <a:cubicBezTo>
                  <a:pt x="857" y="197"/>
                  <a:pt x="866" y="205"/>
                  <a:pt x="866" y="216"/>
                </a:cubicBezTo>
                <a:cubicBezTo>
                  <a:pt x="866" y="427"/>
                  <a:pt x="866" y="427"/>
                  <a:pt x="866" y="427"/>
                </a:cubicBezTo>
                <a:cubicBezTo>
                  <a:pt x="518" y="427"/>
                  <a:pt x="518" y="427"/>
                  <a:pt x="518" y="427"/>
                </a:cubicBezTo>
                <a:cubicBezTo>
                  <a:pt x="518" y="377"/>
                  <a:pt x="518" y="377"/>
                  <a:pt x="518" y="377"/>
                </a:cubicBezTo>
                <a:cubicBezTo>
                  <a:pt x="518" y="374"/>
                  <a:pt x="516" y="372"/>
                  <a:pt x="513" y="372"/>
                </a:cubicBezTo>
                <a:cubicBezTo>
                  <a:pt x="403" y="372"/>
                  <a:pt x="403" y="372"/>
                  <a:pt x="403" y="372"/>
                </a:cubicBezTo>
                <a:cubicBezTo>
                  <a:pt x="400" y="372"/>
                  <a:pt x="398" y="374"/>
                  <a:pt x="398" y="377"/>
                </a:cubicBezTo>
                <a:cubicBezTo>
                  <a:pt x="398" y="445"/>
                  <a:pt x="398" y="445"/>
                  <a:pt x="398" y="445"/>
                </a:cubicBezTo>
                <a:cubicBezTo>
                  <a:pt x="398" y="445"/>
                  <a:pt x="398" y="445"/>
                  <a:pt x="398" y="445"/>
                </a:cubicBezTo>
                <a:cubicBezTo>
                  <a:pt x="398" y="448"/>
                  <a:pt x="398" y="448"/>
                  <a:pt x="398" y="448"/>
                </a:cubicBezTo>
                <a:cubicBezTo>
                  <a:pt x="398" y="542"/>
                  <a:pt x="398" y="542"/>
                  <a:pt x="398" y="542"/>
                </a:cubicBezTo>
                <a:cubicBezTo>
                  <a:pt x="398" y="545"/>
                  <a:pt x="400" y="547"/>
                  <a:pt x="403" y="547"/>
                </a:cubicBezTo>
                <a:cubicBezTo>
                  <a:pt x="513" y="547"/>
                  <a:pt x="513" y="547"/>
                  <a:pt x="513" y="547"/>
                </a:cubicBezTo>
                <a:cubicBezTo>
                  <a:pt x="516" y="547"/>
                  <a:pt x="518" y="545"/>
                  <a:pt x="518" y="542"/>
                </a:cubicBezTo>
                <a:cubicBezTo>
                  <a:pt x="518" y="437"/>
                  <a:pt x="518" y="437"/>
                  <a:pt x="518" y="437"/>
                </a:cubicBezTo>
                <a:cubicBezTo>
                  <a:pt x="866" y="437"/>
                  <a:pt x="866" y="437"/>
                  <a:pt x="866" y="437"/>
                </a:cubicBezTo>
                <a:cubicBezTo>
                  <a:pt x="866" y="759"/>
                  <a:pt x="866" y="759"/>
                  <a:pt x="866" y="759"/>
                </a:cubicBezTo>
                <a:cubicBezTo>
                  <a:pt x="866" y="769"/>
                  <a:pt x="857" y="778"/>
                  <a:pt x="847" y="778"/>
                </a:cubicBezTo>
                <a:cubicBezTo>
                  <a:pt x="69" y="778"/>
                  <a:pt x="69" y="778"/>
                  <a:pt x="69" y="778"/>
                </a:cubicBezTo>
                <a:cubicBezTo>
                  <a:pt x="58" y="778"/>
                  <a:pt x="50" y="769"/>
                  <a:pt x="50" y="759"/>
                </a:cubicBezTo>
                <a:lnTo>
                  <a:pt x="50" y="437"/>
                </a:lnTo>
                <a:close/>
                <a:moveTo>
                  <a:pt x="508" y="382"/>
                </a:moveTo>
                <a:cubicBezTo>
                  <a:pt x="508" y="537"/>
                  <a:pt x="508" y="537"/>
                  <a:pt x="508" y="537"/>
                </a:cubicBezTo>
                <a:cubicBezTo>
                  <a:pt x="408" y="537"/>
                  <a:pt x="408" y="537"/>
                  <a:pt x="408" y="537"/>
                </a:cubicBezTo>
                <a:cubicBezTo>
                  <a:pt x="408" y="382"/>
                  <a:pt x="408" y="382"/>
                  <a:pt x="408" y="382"/>
                </a:cubicBezTo>
                <a:lnTo>
                  <a:pt x="508" y="382"/>
                </a:lnTo>
                <a:close/>
              </a:path>
            </a:pathLst>
          </a:custGeom>
          <a:solidFill>
            <a:srgbClr val="64646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/>
          </a:p>
        </p:txBody>
      </p:sp>
      <p:grpSp>
        <p:nvGrpSpPr>
          <p:cNvPr id="45" name="Groupe 74"/>
          <p:cNvGrpSpPr/>
          <p:nvPr/>
        </p:nvGrpSpPr>
        <p:grpSpPr>
          <a:xfrm rot="4376139">
            <a:off x="4262677" y="4291939"/>
            <a:ext cx="164731" cy="134921"/>
            <a:chOff x="2012950" y="2401888"/>
            <a:chExt cx="1350963" cy="1106488"/>
          </a:xfrm>
          <a:solidFill>
            <a:schemeClr val="bg1">
              <a:lumMod val="75000"/>
            </a:schemeClr>
          </a:solidFill>
        </p:grpSpPr>
        <p:sp>
          <p:nvSpPr>
            <p:cNvPr id="128" name="Oval 6"/>
            <p:cNvSpPr>
              <a:spLocks noChangeArrowheads="1"/>
            </p:cNvSpPr>
            <p:nvPr/>
          </p:nvSpPr>
          <p:spPr bwMode="auto">
            <a:xfrm>
              <a:off x="3225800" y="2881313"/>
              <a:ext cx="138113" cy="147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29" name="Oval 7"/>
            <p:cNvSpPr>
              <a:spLocks noChangeArrowheads="1"/>
            </p:cNvSpPr>
            <p:nvPr/>
          </p:nvSpPr>
          <p:spPr bwMode="auto">
            <a:xfrm>
              <a:off x="3059113" y="2724151"/>
              <a:ext cx="149225" cy="1397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30" name="Oval 8"/>
            <p:cNvSpPr>
              <a:spLocks noChangeArrowheads="1"/>
            </p:cNvSpPr>
            <p:nvPr/>
          </p:nvSpPr>
          <p:spPr bwMode="auto">
            <a:xfrm>
              <a:off x="2901950" y="2559051"/>
              <a:ext cx="139700" cy="147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31" name="Oval 9"/>
            <p:cNvSpPr>
              <a:spLocks noChangeArrowheads="1"/>
            </p:cNvSpPr>
            <p:nvPr/>
          </p:nvSpPr>
          <p:spPr bwMode="auto">
            <a:xfrm>
              <a:off x="2744788" y="2401888"/>
              <a:ext cx="139700" cy="1397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32" name="Oval 10"/>
            <p:cNvSpPr>
              <a:spLocks noChangeArrowheads="1"/>
            </p:cNvSpPr>
            <p:nvPr/>
          </p:nvSpPr>
          <p:spPr bwMode="auto">
            <a:xfrm>
              <a:off x="3059113" y="3046413"/>
              <a:ext cx="149225" cy="1397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33" name="Oval 11"/>
            <p:cNvSpPr>
              <a:spLocks noChangeArrowheads="1"/>
            </p:cNvSpPr>
            <p:nvPr/>
          </p:nvSpPr>
          <p:spPr bwMode="auto">
            <a:xfrm>
              <a:off x="2901950" y="3203576"/>
              <a:ext cx="139700" cy="147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34" name="Oval 12"/>
            <p:cNvSpPr>
              <a:spLocks noChangeArrowheads="1"/>
            </p:cNvSpPr>
            <p:nvPr/>
          </p:nvSpPr>
          <p:spPr bwMode="auto">
            <a:xfrm>
              <a:off x="2744788" y="3368676"/>
              <a:ext cx="139700" cy="1397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35" name="Freeform 13"/>
            <p:cNvSpPr>
              <a:spLocks/>
            </p:cNvSpPr>
            <p:nvPr/>
          </p:nvSpPr>
          <p:spPr bwMode="auto">
            <a:xfrm>
              <a:off x="2919413" y="2881313"/>
              <a:ext cx="157163" cy="147638"/>
            </a:xfrm>
            <a:custGeom>
              <a:avLst/>
              <a:gdLst>
                <a:gd name="T0" fmla="*/ 15 w 18"/>
                <a:gd name="T1" fmla="*/ 3 h 17"/>
                <a:gd name="T2" fmla="*/ 15 w 18"/>
                <a:gd name="T3" fmla="*/ 14 h 17"/>
                <a:gd name="T4" fmla="*/ 3 w 18"/>
                <a:gd name="T5" fmla="*/ 14 h 17"/>
                <a:gd name="T6" fmla="*/ 3 w 18"/>
                <a:gd name="T7" fmla="*/ 3 h 17"/>
                <a:gd name="T8" fmla="*/ 15 w 18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15" y="3"/>
                  </a:moveTo>
                  <a:cubicBezTo>
                    <a:pt x="18" y="6"/>
                    <a:pt x="18" y="11"/>
                    <a:pt x="15" y="14"/>
                  </a:cubicBezTo>
                  <a:cubicBezTo>
                    <a:pt x="11" y="17"/>
                    <a:pt x="6" y="17"/>
                    <a:pt x="3" y="14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1" y="0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36" name="Freeform 14"/>
            <p:cNvSpPr>
              <a:spLocks/>
            </p:cNvSpPr>
            <p:nvPr/>
          </p:nvSpPr>
          <p:spPr bwMode="auto">
            <a:xfrm>
              <a:off x="2692400" y="2881313"/>
              <a:ext cx="157163" cy="147638"/>
            </a:xfrm>
            <a:custGeom>
              <a:avLst/>
              <a:gdLst>
                <a:gd name="T0" fmla="*/ 15 w 18"/>
                <a:gd name="T1" fmla="*/ 3 h 17"/>
                <a:gd name="T2" fmla="*/ 15 w 18"/>
                <a:gd name="T3" fmla="*/ 14 h 17"/>
                <a:gd name="T4" fmla="*/ 3 w 18"/>
                <a:gd name="T5" fmla="*/ 14 h 17"/>
                <a:gd name="T6" fmla="*/ 3 w 18"/>
                <a:gd name="T7" fmla="*/ 3 h 17"/>
                <a:gd name="T8" fmla="*/ 15 w 18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15" y="3"/>
                  </a:moveTo>
                  <a:cubicBezTo>
                    <a:pt x="18" y="6"/>
                    <a:pt x="18" y="11"/>
                    <a:pt x="15" y="14"/>
                  </a:cubicBezTo>
                  <a:cubicBezTo>
                    <a:pt x="11" y="17"/>
                    <a:pt x="6" y="17"/>
                    <a:pt x="3" y="14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1" y="0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37" name="Freeform 15"/>
            <p:cNvSpPr>
              <a:spLocks/>
            </p:cNvSpPr>
            <p:nvPr/>
          </p:nvSpPr>
          <p:spPr bwMode="auto">
            <a:xfrm>
              <a:off x="2466975" y="2881313"/>
              <a:ext cx="155575" cy="147638"/>
            </a:xfrm>
            <a:custGeom>
              <a:avLst/>
              <a:gdLst>
                <a:gd name="T0" fmla="*/ 14 w 18"/>
                <a:gd name="T1" fmla="*/ 3 h 17"/>
                <a:gd name="T2" fmla="*/ 14 w 18"/>
                <a:gd name="T3" fmla="*/ 14 h 17"/>
                <a:gd name="T4" fmla="*/ 3 w 18"/>
                <a:gd name="T5" fmla="*/ 14 h 17"/>
                <a:gd name="T6" fmla="*/ 3 w 18"/>
                <a:gd name="T7" fmla="*/ 3 h 17"/>
                <a:gd name="T8" fmla="*/ 14 w 18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14" y="3"/>
                  </a:moveTo>
                  <a:cubicBezTo>
                    <a:pt x="18" y="6"/>
                    <a:pt x="18" y="11"/>
                    <a:pt x="14" y="14"/>
                  </a:cubicBezTo>
                  <a:cubicBezTo>
                    <a:pt x="11" y="17"/>
                    <a:pt x="6" y="17"/>
                    <a:pt x="3" y="14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1" y="0"/>
                    <a:pt x="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38" name="Freeform 16"/>
            <p:cNvSpPr>
              <a:spLocks/>
            </p:cNvSpPr>
            <p:nvPr/>
          </p:nvSpPr>
          <p:spPr bwMode="auto">
            <a:xfrm>
              <a:off x="2239963" y="2881313"/>
              <a:ext cx="157163" cy="147638"/>
            </a:xfrm>
            <a:custGeom>
              <a:avLst/>
              <a:gdLst>
                <a:gd name="T0" fmla="*/ 14 w 18"/>
                <a:gd name="T1" fmla="*/ 3 h 17"/>
                <a:gd name="T2" fmla="*/ 14 w 18"/>
                <a:gd name="T3" fmla="*/ 14 h 17"/>
                <a:gd name="T4" fmla="*/ 3 w 18"/>
                <a:gd name="T5" fmla="*/ 14 h 17"/>
                <a:gd name="T6" fmla="*/ 3 w 18"/>
                <a:gd name="T7" fmla="*/ 3 h 17"/>
                <a:gd name="T8" fmla="*/ 14 w 18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14" y="3"/>
                  </a:moveTo>
                  <a:cubicBezTo>
                    <a:pt x="18" y="6"/>
                    <a:pt x="18" y="11"/>
                    <a:pt x="14" y="14"/>
                  </a:cubicBezTo>
                  <a:cubicBezTo>
                    <a:pt x="11" y="17"/>
                    <a:pt x="6" y="17"/>
                    <a:pt x="3" y="14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1" y="0"/>
                    <a:pt x="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39" name="Freeform 17"/>
            <p:cNvSpPr>
              <a:spLocks/>
            </p:cNvSpPr>
            <p:nvPr/>
          </p:nvSpPr>
          <p:spPr bwMode="auto">
            <a:xfrm>
              <a:off x="2012950" y="2881313"/>
              <a:ext cx="147638" cy="147638"/>
            </a:xfrm>
            <a:custGeom>
              <a:avLst/>
              <a:gdLst>
                <a:gd name="T0" fmla="*/ 14 w 17"/>
                <a:gd name="T1" fmla="*/ 3 h 17"/>
                <a:gd name="T2" fmla="*/ 14 w 17"/>
                <a:gd name="T3" fmla="*/ 14 h 17"/>
                <a:gd name="T4" fmla="*/ 3 w 17"/>
                <a:gd name="T5" fmla="*/ 14 h 17"/>
                <a:gd name="T6" fmla="*/ 3 w 17"/>
                <a:gd name="T7" fmla="*/ 3 h 17"/>
                <a:gd name="T8" fmla="*/ 14 w 17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4" y="3"/>
                  </a:moveTo>
                  <a:cubicBezTo>
                    <a:pt x="17" y="6"/>
                    <a:pt x="17" y="11"/>
                    <a:pt x="14" y="14"/>
                  </a:cubicBezTo>
                  <a:cubicBezTo>
                    <a:pt x="11" y="17"/>
                    <a:pt x="6" y="17"/>
                    <a:pt x="3" y="14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1" y="0"/>
                    <a:pt x="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</p:grpSp>
      <p:grpSp>
        <p:nvGrpSpPr>
          <p:cNvPr id="46" name="Groupe 74"/>
          <p:cNvGrpSpPr/>
          <p:nvPr/>
        </p:nvGrpSpPr>
        <p:grpSpPr>
          <a:xfrm rot="17223861" flipH="1">
            <a:off x="4673143" y="3996523"/>
            <a:ext cx="242799" cy="198862"/>
            <a:chOff x="2012950" y="2401888"/>
            <a:chExt cx="1350963" cy="1106488"/>
          </a:xfrm>
          <a:solidFill>
            <a:schemeClr val="bg1">
              <a:lumMod val="75000"/>
            </a:schemeClr>
          </a:solidFill>
        </p:grpSpPr>
        <p:sp>
          <p:nvSpPr>
            <p:cNvPr id="116" name="Oval 6"/>
            <p:cNvSpPr>
              <a:spLocks noChangeArrowheads="1"/>
            </p:cNvSpPr>
            <p:nvPr/>
          </p:nvSpPr>
          <p:spPr bwMode="auto">
            <a:xfrm>
              <a:off x="3225800" y="2881313"/>
              <a:ext cx="138113" cy="147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17" name="Oval 7"/>
            <p:cNvSpPr>
              <a:spLocks noChangeArrowheads="1"/>
            </p:cNvSpPr>
            <p:nvPr/>
          </p:nvSpPr>
          <p:spPr bwMode="auto">
            <a:xfrm>
              <a:off x="3059113" y="2724151"/>
              <a:ext cx="149225" cy="1397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18" name="Oval 8"/>
            <p:cNvSpPr>
              <a:spLocks noChangeArrowheads="1"/>
            </p:cNvSpPr>
            <p:nvPr/>
          </p:nvSpPr>
          <p:spPr bwMode="auto">
            <a:xfrm>
              <a:off x="2901950" y="2559051"/>
              <a:ext cx="139700" cy="147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19" name="Oval 9"/>
            <p:cNvSpPr>
              <a:spLocks noChangeArrowheads="1"/>
            </p:cNvSpPr>
            <p:nvPr/>
          </p:nvSpPr>
          <p:spPr bwMode="auto">
            <a:xfrm>
              <a:off x="2744788" y="2401888"/>
              <a:ext cx="139700" cy="1397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20" name="Oval 10"/>
            <p:cNvSpPr>
              <a:spLocks noChangeArrowheads="1"/>
            </p:cNvSpPr>
            <p:nvPr/>
          </p:nvSpPr>
          <p:spPr bwMode="auto">
            <a:xfrm>
              <a:off x="3059113" y="3046413"/>
              <a:ext cx="149225" cy="1397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21" name="Oval 11"/>
            <p:cNvSpPr>
              <a:spLocks noChangeArrowheads="1"/>
            </p:cNvSpPr>
            <p:nvPr/>
          </p:nvSpPr>
          <p:spPr bwMode="auto">
            <a:xfrm>
              <a:off x="2901950" y="3203576"/>
              <a:ext cx="139700" cy="147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22" name="Oval 12"/>
            <p:cNvSpPr>
              <a:spLocks noChangeArrowheads="1"/>
            </p:cNvSpPr>
            <p:nvPr/>
          </p:nvSpPr>
          <p:spPr bwMode="auto">
            <a:xfrm>
              <a:off x="2744788" y="3368676"/>
              <a:ext cx="139700" cy="1397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23" name="Freeform 13"/>
            <p:cNvSpPr>
              <a:spLocks/>
            </p:cNvSpPr>
            <p:nvPr/>
          </p:nvSpPr>
          <p:spPr bwMode="auto">
            <a:xfrm>
              <a:off x="2919413" y="2881313"/>
              <a:ext cx="157163" cy="147638"/>
            </a:xfrm>
            <a:custGeom>
              <a:avLst/>
              <a:gdLst>
                <a:gd name="T0" fmla="*/ 15 w 18"/>
                <a:gd name="T1" fmla="*/ 3 h 17"/>
                <a:gd name="T2" fmla="*/ 15 w 18"/>
                <a:gd name="T3" fmla="*/ 14 h 17"/>
                <a:gd name="T4" fmla="*/ 3 w 18"/>
                <a:gd name="T5" fmla="*/ 14 h 17"/>
                <a:gd name="T6" fmla="*/ 3 w 18"/>
                <a:gd name="T7" fmla="*/ 3 h 17"/>
                <a:gd name="T8" fmla="*/ 15 w 18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15" y="3"/>
                  </a:moveTo>
                  <a:cubicBezTo>
                    <a:pt x="18" y="6"/>
                    <a:pt x="18" y="11"/>
                    <a:pt x="15" y="14"/>
                  </a:cubicBezTo>
                  <a:cubicBezTo>
                    <a:pt x="11" y="17"/>
                    <a:pt x="6" y="17"/>
                    <a:pt x="3" y="14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1" y="0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24" name="Freeform 14"/>
            <p:cNvSpPr>
              <a:spLocks/>
            </p:cNvSpPr>
            <p:nvPr/>
          </p:nvSpPr>
          <p:spPr bwMode="auto">
            <a:xfrm>
              <a:off x="2692400" y="2881313"/>
              <a:ext cx="157163" cy="147638"/>
            </a:xfrm>
            <a:custGeom>
              <a:avLst/>
              <a:gdLst>
                <a:gd name="T0" fmla="*/ 15 w 18"/>
                <a:gd name="T1" fmla="*/ 3 h 17"/>
                <a:gd name="T2" fmla="*/ 15 w 18"/>
                <a:gd name="T3" fmla="*/ 14 h 17"/>
                <a:gd name="T4" fmla="*/ 3 w 18"/>
                <a:gd name="T5" fmla="*/ 14 h 17"/>
                <a:gd name="T6" fmla="*/ 3 w 18"/>
                <a:gd name="T7" fmla="*/ 3 h 17"/>
                <a:gd name="T8" fmla="*/ 15 w 18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15" y="3"/>
                  </a:moveTo>
                  <a:cubicBezTo>
                    <a:pt x="18" y="6"/>
                    <a:pt x="18" y="11"/>
                    <a:pt x="15" y="14"/>
                  </a:cubicBezTo>
                  <a:cubicBezTo>
                    <a:pt x="11" y="17"/>
                    <a:pt x="6" y="17"/>
                    <a:pt x="3" y="14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1" y="0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25" name="Freeform 15"/>
            <p:cNvSpPr>
              <a:spLocks/>
            </p:cNvSpPr>
            <p:nvPr/>
          </p:nvSpPr>
          <p:spPr bwMode="auto">
            <a:xfrm>
              <a:off x="2466975" y="2881313"/>
              <a:ext cx="155575" cy="147638"/>
            </a:xfrm>
            <a:custGeom>
              <a:avLst/>
              <a:gdLst>
                <a:gd name="T0" fmla="*/ 14 w 18"/>
                <a:gd name="T1" fmla="*/ 3 h 17"/>
                <a:gd name="T2" fmla="*/ 14 w 18"/>
                <a:gd name="T3" fmla="*/ 14 h 17"/>
                <a:gd name="T4" fmla="*/ 3 w 18"/>
                <a:gd name="T5" fmla="*/ 14 h 17"/>
                <a:gd name="T6" fmla="*/ 3 w 18"/>
                <a:gd name="T7" fmla="*/ 3 h 17"/>
                <a:gd name="T8" fmla="*/ 14 w 18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14" y="3"/>
                  </a:moveTo>
                  <a:cubicBezTo>
                    <a:pt x="18" y="6"/>
                    <a:pt x="18" y="11"/>
                    <a:pt x="14" y="14"/>
                  </a:cubicBezTo>
                  <a:cubicBezTo>
                    <a:pt x="11" y="17"/>
                    <a:pt x="6" y="17"/>
                    <a:pt x="3" y="14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1" y="0"/>
                    <a:pt x="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26" name="Freeform 16"/>
            <p:cNvSpPr>
              <a:spLocks/>
            </p:cNvSpPr>
            <p:nvPr/>
          </p:nvSpPr>
          <p:spPr bwMode="auto">
            <a:xfrm>
              <a:off x="2239963" y="2881313"/>
              <a:ext cx="157163" cy="147638"/>
            </a:xfrm>
            <a:custGeom>
              <a:avLst/>
              <a:gdLst>
                <a:gd name="T0" fmla="*/ 14 w 18"/>
                <a:gd name="T1" fmla="*/ 3 h 17"/>
                <a:gd name="T2" fmla="*/ 14 w 18"/>
                <a:gd name="T3" fmla="*/ 14 h 17"/>
                <a:gd name="T4" fmla="*/ 3 w 18"/>
                <a:gd name="T5" fmla="*/ 14 h 17"/>
                <a:gd name="T6" fmla="*/ 3 w 18"/>
                <a:gd name="T7" fmla="*/ 3 h 17"/>
                <a:gd name="T8" fmla="*/ 14 w 18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14" y="3"/>
                  </a:moveTo>
                  <a:cubicBezTo>
                    <a:pt x="18" y="6"/>
                    <a:pt x="18" y="11"/>
                    <a:pt x="14" y="14"/>
                  </a:cubicBezTo>
                  <a:cubicBezTo>
                    <a:pt x="11" y="17"/>
                    <a:pt x="6" y="17"/>
                    <a:pt x="3" y="14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1" y="0"/>
                    <a:pt x="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27" name="Freeform 17"/>
            <p:cNvSpPr>
              <a:spLocks/>
            </p:cNvSpPr>
            <p:nvPr/>
          </p:nvSpPr>
          <p:spPr bwMode="auto">
            <a:xfrm>
              <a:off x="2012950" y="2881313"/>
              <a:ext cx="147638" cy="147638"/>
            </a:xfrm>
            <a:custGeom>
              <a:avLst/>
              <a:gdLst>
                <a:gd name="T0" fmla="*/ 14 w 17"/>
                <a:gd name="T1" fmla="*/ 3 h 17"/>
                <a:gd name="T2" fmla="*/ 14 w 17"/>
                <a:gd name="T3" fmla="*/ 14 h 17"/>
                <a:gd name="T4" fmla="*/ 3 w 17"/>
                <a:gd name="T5" fmla="*/ 14 h 17"/>
                <a:gd name="T6" fmla="*/ 3 w 17"/>
                <a:gd name="T7" fmla="*/ 3 h 17"/>
                <a:gd name="T8" fmla="*/ 14 w 17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4" y="3"/>
                  </a:moveTo>
                  <a:cubicBezTo>
                    <a:pt x="17" y="6"/>
                    <a:pt x="17" y="11"/>
                    <a:pt x="14" y="14"/>
                  </a:cubicBezTo>
                  <a:cubicBezTo>
                    <a:pt x="11" y="17"/>
                    <a:pt x="6" y="17"/>
                    <a:pt x="3" y="14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1" y="0"/>
                    <a:pt x="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</p:grpSp>
      <p:grpSp>
        <p:nvGrpSpPr>
          <p:cNvPr id="47" name="Groupe 103"/>
          <p:cNvGrpSpPr/>
          <p:nvPr/>
        </p:nvGrpSpPr>
        <p:grpSpPr>
          <a:xfrm>
            <a:off x="5280236" y="3878733"/>
            <a:ext cx="195872" cy="227296"/>
            <a:chOff x="3211513" y="2708276"/>
            <a:chExt cx="296862" cy="344488"/>
          </a:xfrm>
          <a:solidFill>
            <a:schemeClr val="bg1">
              <a:lumMod val="75000"/>
            </a:schemeClr>
          </a:solidFill>
        </p:grpSpPr>
        <p:sp>
          <p:nvSpPr>
            <p:cNvPr id="113" name="Freeform 82"/>
            <p:cNvSpPr>
              <a:spLocks noEditPoints="1"/>
            </p:cNvSpPr>
            <p:nvPr/>
          </p:nvSpPr>
          <p:spPr bwMode="auto">
            <a:xfrm>
              <a:off x="3211513" y="2708276"/>
              <a:ext cx="296862" cy="344488"/>
            </a:xfrm>
            <a:custGeom>
              <a:avLst/>
              <a:gdLst>
                <a:gd name="T0" fmla="*/ 35 w 79"/>
                <a:gd name="T1" fmla="*/ 79 h 92"/>
                <a:gd name="T2" fmla="*/ 47 w 79"/>
                <a:gd name="T3" fmla="*/ 79 h 92"/>
                <a:gd name="T4" fmla="*/ 39 w 79"/>
                <a:gd name="T5" fmla="*/ 77 h 92"/>
                <a:gd name="T6" fmla="*/ 12 w 79"/>
                <a:gd name="T7" fmla="*/ 14 h 92"/>
                <a:gd name="T8" fmla="*/ 7 w 79"/>
                <a:gd name="T9" fmla="*/ 22 h 92"/>
                <a:gd name="T10" fmla="*/ 9 w 79"/>
                <a:gd name="T11" fmla="*/ 25 h 92"/>
                <a:gd name="T12" fmla="*/ 10 w 79"/>
                <a:gd name="T13" fmla="*/ 30 h 92"/>
                <a:gd name="T14" fmla="*/ 15 w 79"/>
                <a:gd name="T15" fmla="*/ 33 h 92"/>
                <a:gd name="T16" fmla="*/ 18 w 79"/>
                <a:gd name="T17" fmla="*/ 35 h 92"/>
                <a:gd name="T18" fmla="*/ 16 w 79"/>
                <a:gd name="T19" fmla="*/ 31 h 92"/>
                <a:gd name="T20" fmla="*/ 16 w 79"/>
                <a:gd name="T21" fmla="*/ 25 h 92"/>
                <a:gd name="T22" fmla="*/ 20 w 79"/>
                <a:gd name="T23" fmla="*/ 26 h 92"/>
                <a:gd name="T24" fmla="*/ 24 w 79"/>
                <a:gd name="T25" fmla="*/ 21 h 92"/>
                <a:gd name="T26" fmla="*/ 34 w 79"/>
                <a:gd name="T27" fmla="*/ 19 h 92"/>
                <a:gd name="T28" fmla="*/ 36 w 79"/>
                <a:gd name="T29" fmla="*/ 17 h 92"/>
                <a:gd name="T30" fmla="*/ 35 w 79"/>
                <a:gd name="T31" fmla="*/ 14 h 92"/>
                <a:gd name="T32" fmla="*/ 33 w 79"/>
                <a:gd name="T33" fmla="*/ 13 h 92"/>
                <a:gd name="T34" fmla="*/ 36 w 79"/>
                <a:gd name="T35" fmla="*/ 11 h 92"/>
                <a:gd name="T36" fmla="*/ 37 w 79"/>
                <a:gd name="T37" fmla="*/ 8 h 92"/>
                <a:gd name="T38" fmla="*/ 34 w 79"/>
                <a:gd name="T39" fmla="*/ 6 h 92"/>
                <a:gd name="T40" fmla="*/ 32 w 79"/>
                <a:gd name="T41" fmla="*/ 7 h 92"/>
                <a:gd name="T42" fmla="*/ 27 w 79"/>
                <a:gd name="T43" fmla="*/ 7 h 92"/>
                <a:gd name="T44" fmla="*/ 25 w 79"/>
                <a:gd name="T45" fmla="*/ 8 h 92"/>
                <a:gd name="T46" fmla="*/ 18 w 79"/>
                <a:gd name="T47" fmla="*/ 11 h 92"/>
                <a:gd name="T48" fmla="*/ 14 w 79"/>
                <a:gd name="T49" fmla="*/ 12 h 92"/>
                <a:gd name="T50" fmla="*/ 62 w 79"/>
                <a:gd name="T51" fmla="*/ 12 h 92"/>
                <a:gd name="T52" fmla="*/ 58 w 79"/>
                <a:gd name="T53" fmla="*/ 12 h 92"/>
                <a:gd name="T54" fmla="*/ 51 w 79"/>
                <a:gd name="T55" fmla="*/ 12 h 92"/>
                <a:gd name="T56" fmla="*/ 46 w 79"/>
                <a:gd name="T57" fmla="*/ 13 h 92"/>
                <a:gd name="T58" fmla="*/ 41 w 79"/>
                <a:gd name="T59" fmla="*/ 16 h 92"/>
                <a:gd name="T60" fmla="*/ 39 w 79"/>
                <a:gd name="T61" fmla="*/ 23 h 92"/>
                <a:gd name="T62" fmla="*/ 45 w 79"/>
                <a:gd name="T63" fmla="*/ 23 h 92"/>
                <a:gd name="T64" fmla="*/ 46 w 79"/>
                <a:gd name="T65" fmla="*/ 22 h 92"/>
                <a:gd name="T66" fmla="*/ 47 w 79"/>
                <a:gd name="T67" fmla="*/ 24 h 92"/>
                <a:gd name="T68" fmla="*/ 48 w 79"/>
                <a:gd name="T69" fmla="*/ 27 h 92"/>
                <a:gd name="T70" fmla="*/ 46 w 79"/>
                <a:gd name="T71" fmla="*/ 26 h 92"/>
                <a:gd name="T72" fmla="*/ 43 w 79"/>
                <a:gd name="T73" fmla="*/ 25 h 92"/>
                <a:gd name="T74" fmla="*/ 43 w 79"/>
                <a:gd name="T75" fmla="*/ 39 h 92"/>
                <a:gd name="T76" fmla="*/ 48 w 79"/>
                <a:gd name="T77" fmla="*/ 42 h 92"/>
                <a:gd name="T78" fmla="*/ 49 w 79"/>
                <a:gd name="T79" fmla="*/ 49 h 92"/>
                <a:gd name="T80" fmla="*/ 53 w 79"/>
                <a:gd name="T81" fmla="*/ 57 h 92"/>
                <a:gd name="T82" fmla="*/ 57 w 79"/>
                <a:gd name="T83" fmla="*/ 47 h 92"/>
                <a:gd name="T84" fmla="*/ 60 w 79"/>
                <a:gd name="T85" fmla="*/ 43 h 92"/>
                <a:gd name="T86" fmla="*/ 61 w 79"/>
                <a:gd name="T87" fmla="*/ 36 h 92"/>
                <a:gd name="T88" fmla="*/ 57 w 79"/>
                <a:gd name="T89" fmla="*/ 30 h 92"/>
                <a:gd name="T90" fmla="*/ 57 w 79"/>
                <a:gd name="T91" fmla="*/ 29 h 92"/>
                <a:gd name="T92" fmla="*/ 62 w 79"/>
                <a:gd name="T93" fmla="*/ 33 h 92"/>
                <a:gd name="T94" fmla="*/ 66 w 79"/>
                <a:gd name="T95" fmla="*/ 36 h 92"/>
                <a:gd name="T96" fmla="*/ 68 w 79"/>
                <a:gd name="T97" fmla="*/ 39 h 92"/>
                <a:gd name="T98" fmla="*/ 71 w 79"/>
                <a:gd name="T99" fmla="*/ 35 h 92"/>
                <a:gd name="T100" fmla="*/ 74 w 79"/>
                <a:gd name="T101" fmla="*/ 39 h 92"/>
                <a:gd name="T102" fmla="*/ 75 w 79"/>
                <a:gd name="T103" fmla="*/ 39 h 92"/>
                <a:gd name="T104" fmla="*/ 77 w 79"/>
                <a:gd name="T105" fmla="*/ 38 h 92"/>
                <a:gd name="T106" fmla="*/ 76 w 79"/>
                <a:gd name="T107" fmla="*/ 3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" h="92">
                  <a:moveTo>
                    <a:pt x="39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0"/>
                    <a:pt x="15" y="77"/>
                    <a:pt x="35" y="79"/>
                  </a:cubicBezTo>
                  <a:cubicBezTo>
                    <a:pt x="37" y="81"/>
                    <a:pt x="41" y="86"/>
                    <a:pt x="41" y="92"/>
                  </a:cubicBezTo>
                  <a:cubicBezTo>
                    <a:pt x="42" y="86"/>
                    <a:pt x="44" y="80"/>
                    <a:pt x="47" y="79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65" y="75"/>
                    <a:pt x="79" y="59"/>
                    <a:pt x="79" y="40"/>
                  </a:cubicBezTo>
                  <a:cubicBezTo>
                    <a:pt x="79" y="18"/>
                    <a:pt x="61" y="0"/>
                    <a:pt x="39" y="0"/>
                  </a:cubicBezTo>
                  <a:close/>
                  <a:moveTo>
                    <a:pt x="39" y="77"/>
                  </a:moveTo>
                  <a:cubicBezTo>
                    <a:pt x="18" y="77"/>
                    <a:pt x="2" y="61"/>
                    <a:pt x="2" y="40"/>
                  </a:cubicBezTo>
                  <a:cubicBezTo>
                    <a:pt x="2" y="29"/>
                    <a:pt x="6" y="20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0" y="18"/>
                  </a:cubicBezTo>
                  <a:cubicBezTo>
                    <a:pt x="7" y="21"/>
                    <a:pt x="7" y="22"/>
                    <a:pt x="7" y="22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1" y="31"/>
                    <a:pt x="12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3" y="32"/>
                    <a:pt x="14" y="32"/>
                    <a:pt x="15" y="33"/>
                  </a:cubicBezTo>
                  <a:cubicBezTo>
                    <a:pt x="16" y="33"/>
                    <a:pt x="16" y="34"/>
                    <a:pt x="16" y="34"/>
                  </a:cubicBezTo>
                  <a:cubicBezTo>
                    <a:pt x="16" y="34"/>
                    <a:pt x="17" y="35"/>
                    <a:pt x="18" y="36"/>
                  </a:cubicBezTo>
                  <a:cubicBezTo>
                    <a:pt x="18" y="36"/>
                    <a:pt x="19" y="34"/>
                    <a:pt x="18" y="35"/>
                  </a:cubicBezTo>
                  <a:cubicBezTo>
                    <a:pt x="18" y="35"/>
                    <a:pt x="17" y="34"/>
                    <a:pt x="17" y="34"/>
                  </a:cubicBezTo>
                  <a:cubicBezTo>
                    <a:pt x="17" y="33"/>
                    <a:pt x="18" y="31"/>
                    <a:pt x="17" y="32"/>
                  </a:cubicBezTo>
                  <a:cubicBezTo>
                    <a:pt x="16" y="32"/>
                    <a:pt x="15" y="32"/>
                    <a:pt x="16" y="31"/>
                  </a:cubicBezTo>
                  <a:cubicBezTo>
                    <a:pt x="16" y="29"/>
                    <a:pt x="15" y="30"/>
                    <a:pt x="14" y="30"/>
                  </a:cubicBezTo>
                  <a:cubicBezTo>
                    <a:pt x="13" y="31"/>
                    <a:pt x="13" y="29"/>
                    <a:pt x="13" y="29"/>
                  </a:cubicBezTo>
                  <a:cubicBezTo>
                    <a:pt x="13" y="25"/>
                    <a:pt x="16" y="25"/>
                    <a:pt x="16" y="25"/>
                  </a:cubicBezTo>
                  <a:cubicBezTo>
                    <a:pt x="16" y="25"/>
                    <a:pt x="17" y="25"/>
                    <a:pt x="18" y="25"/>
                  </a:cubicBezTo>
                  <a:cubicBezTo>
                    <a:pt x="20" y="24"/>
                    <a:pt x="19" y="26"/>
                    <a:pt x="19" y="26"/>
                  </a:cubicBezTo>
                  <a:cubicBezTo>
                    <a:pt x="20" y="28"/>
                    <a:pt x="20" y="26"/>
                    <a:pt x="20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4"/>
                    <a:pt x="21" y="24"/>
                  </a:cubicBezTo>
                  <a:cubicBezTo>
                    <a:pt x="23" y="23"/>
                    <a:pt x="24" y="21"/>
                    <a:pt x="24" y="21"/>
                  </a:cubicBezTo>
                  <a:cubicBezTo>
                    <a:pt x="27" y="17"/>
                    <a:pt x="32" y="18"/>
                    <a:pt x="32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2" y="20"/>
                    <a:pt x="34" y="19"/>
                    <a:pt x="34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6" y="18"/>
                    <a:pt x="36" y="18"/>
                  </a:cubicBezTo>
                  <a:cubicBezTo>
                    <a:pt x="37" y="18"/>
                    <a:pt x="37" y="17"/>
                    <a:pt x="36" y="17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6" y="15"/>
                    <a:pt x="36" y="15"/>
                  </a:cubicBezTo>
                  <a:cubicBezTo>
                    <a:pt x="36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3" y="13"/>
                  </a:cubicBezTo>
                  <a:cubicBezTo>
                    <a:pt x="32" y="13"/>
                    <a:pt x="35" y="11"/>
                    <a:pt x="35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0"/>
                  </a:cubicBezTo>
                  <a:cubicBezTo>
                    <a:pt x="36" y="9"/>
                    <a:pt x="36" y="10"/>
                    <a:pt x="37" y="9"/>
                  </a:cubicBezTo>
                  <a:cubicBezTo>
                    <a:pt x="38" y="8"/>
                    <a:pt x="37" y="8"/>
                    <a:pt x="37" y="8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6" y="7"/>
                    <a:pt x="35" y="6"/>
                  </a:cubicBezTo>
                  <a:cubicBezTo>
                    <a:pt x="35" y="6"/>
                    <a:pt x="34" y="6"/>
                    <a:pt x="34" y="6"/>
                  </a:cubicBezTo>
                  <a:cubicBezTo>
                    <a:pt x="34" y="6"/>
                    <a:pt x="34" y="5"/>
                    <a:pt x="33" y="6"/>
                  </a:cubicBezTo>
                  <a:cubicBezTo>
                    <a:pt x="32" y="6"/>
                    <a:pt x="33" y="6"/>
                    <a:pt x="33" y="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1" y="8"/>
                    <a:pt x="31" y="8"/>
                  </a:cubicBezTo>
                  <a:cubicBezTo>
                    <a:pt x="31" y="8"/>
                    <a:pt x="30" y="10"/>
                    <a:pt x="29" y="8"/>
                  </a:cubicBezTo>
                  <a:cubicBezTo>
                    <a:pt x="28" y="5"/>
                    <a:pt x="27" y="7"/>
                    <a:pt x="27" y="7"/>
                  </a:cubicBezTo>
                  <a:cubicBezTo>
                    <a:pt x="27" y="7"/>
                    <a:pt x="26" y="7"/>
                    <a:pt x="26" y="8"/>
                  </a:cubicBezTo>
                  <a:cubicBezTo>
                    <a:pt x="26" y="9"/>
                    <a:pt x="26" y="10"/>
                    <a:pt x="25" y="9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0" y="9"/>
                    <a:pt x="18" y="11"/>
                    <a:pt x="18" y="11"/>
                  </a:cubicBezTo>
                  <a:cubicBezTo>
                    <a:pt x="18" y="11"/>
                    <a:pt x="16" y="11"/>
                    <a:pt x="16" y="11"/>
                  </a:cubicBezTo>
                  <a:cubicBezTo>
                    <a:pt x="15" y="11"/>
                    <a:pt x="16" y="12"/>
                    <a:pt x="16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21" y="6"/>
                    <a:pt x="30" y="2"/>
                    <a:pt x="39" y="2"/>
                  </a:cubicBezTo>
                  <a:cubicBezTo>
                    <a:pt x="49" y="2"/>
                    <a:pt x="58" y="6"/>
                    <a:pt x="65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2"/>
                    <a:pt x="52" y="9"/>
                    <a:pt x="51" y="12"/>
                  </a:cubicBezTo>
                  <a:cubicBezTo>
                    <a:pt x="50" y="12"/>
                    <a:pt x="48" y="13"/>
                    <a:pt x="48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2" y="15"/>
                    <a:pt x="41" y="16"/>
                    <a:pt x="41" y="16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5"/>
                    <a:pt x="41" y="22"/>
                  </a:cubicBezTo>
                  <a:cubicBezTo>
                    <a:pt x="42" y="21"/>
                    <a:pt x="43" y="21"/>
                    <a:pt x="43" y="21"/>
                  </a:cubicBezTo>
                  <a:cubicBezTo>
                    <a:pt x="43" y="21"/>
                    <a:pt x="45" y="21"/>
                    <a:pt x="45" y="23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4"/>
                    <a:pt x="48" y="24"/>
                    <a:pt x="48" y="24"/>
                  </a:cubicBezTo>
                  <a:cubicBezTo>
                    <a:pt x="49" y="24"/>
                    <a:pt x="50" y="23"/>
                    <a:pt x="50" y="25"/>
                  </a:cubicBezTo>
                  <a:cubicBezTo>
                    <a:pt x="49" y="27"/>
                    <a:pt x="48" y="27"/>
                    <a:pt x="48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39" y="25"/>
                    <a:pt x="40" y="31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0"/>
                    <a:pt x="44" y="42"/>
                    <a:pt x="46" y="41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3"/>
                    <a:pt x="48" y="44"/>
                  </a:cubicBezTo>
                  <a:cubicBezTo>
                    <a:pt x="48" y="45"/>
                    <a:pt x="49" y="46"/>
                    <a:pt x="49" y="46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8" y="51"/>
                    <a:pt x="49" y="54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57"/>
                    <a:pt x="52" y="60"/>
                    <a:pt x="53" y="57"/>
                  </a:cubicBezTo>
                  <a:cubicBezTo>
                    <a:pt x="55" y="54"/>
                    <a:pt x="55" y="53"/>
                    <a:pt x="55" y="53"/>
                  </a:cubicBezTo>
                  <a:cubicBezTo>
                    <a:pt x="55" y="53"/>
                    <a:pt x="55" y="52"/>
                    <a:pt x="57" y="51"/>
                  </a:cubicBezTo>
                  <a:cubicBezTo>
                    <a:pt x="57" y="49"/>
                    <a:pt x="57" y="47"/>
                    <a:pt x="57" y="47"/>
                  </a:cubicBezTo>
                  <a:cubicBezTo>
                    <a:pt x="57" y="47"/>
                    <a:pt x="56" y="46"/>
                    <a:pt x="58" y="44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59" y="44"/>
                    <a:pt x="60" y="45"/>
                    <a:pt x="60" y="43"/>
                  </a:cubicBezTo>
                  <a:cubicBezTo>
                    <a:pt x="60" y="43"/>
                    <a:pt x="60" y="42"/>
                    <a:pt x="60" y="41"/>
                  </a:cubicBezTo>
                  <a:cubicBezTo>
                    <a:pt x="61" y="40"/>
                    <a:pt x="61" y="40"/>
                    <a:pt x="59" y="38"/>
                  </a:cubicBezTo>
                  <a:cubicBezTo>
                    <a:pt x="60" y="37"/>
                    <a:pt x="61" y="36"/>
                    <a:pt x="61" y="36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3" y="35"/>
                    <a:pt x="61" y="34"/>
                  </a:cubicBezTo>
                  <a:cubicBezTo>
                    <a:pt x="59" y="33"/>
                    <a:pt x="57" y="30"/>
                    <a:pt x="57" y="30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5" y="29"/>
                    <a:pt x="54" y="28"/>
                    <a:pt x="56" y="28"/>
                  </a:cubicBezTo>
                  <a:cubicBezTo>
                    <a:pt x="56" y="29"/>
                    <a:pt x="57" y="29"/>
                    <a:pt x="57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29"/>
                    <a:pt x="59" y="28"/>
                    <a:pt x="60" y="30"/>
                  </a:cubicBezTo>
                  <a:cubicBezTo>
                    <a:pt x="61" y="31"/>
                    <a:pt x="62" y="33"/>
                    <a:pt x="62" y="33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8" y="39"/>
                    <a:pt x="68" y="40"/>
                    <a:pt x="68" y="39"/>
                  </a:cubicBezTo>
                  <a:cubicBezTo>
                    <a:pt x="68" y="37"/>
                    <a:pt x="69" y="36"/>
                    <a:pt x="69" y="36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3"/>
                    <a:pt x="71" y="35"/>
                  </a:cubicBezTo>
                  <a:cubicBezTo>
                    <a:pt x="73" y="37"/>
                    <a:pt x="73" y="37"/>
                    <a:pt x="73" y="37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6" y="36"/>
                    <a:pt x="74" y="35"/>
                    <a:pt x="76" y="35"/>
                  </a:cubicBezTo>
                  <a:cubicBezTo>
                    <a:pt x="76" y="34"/>
                    <a:pt x="76" y="34"/>
                    <a:pt x="76" y="33"/>
                  </a:cubicBezTo>
                  <a:cubicBezTo>
                    <a:pt x="77" y="36"/>
                    <a:pt x="77" y="38"/>
                    <a:pt x="77" y="40"/>
                  </a:cubicBezTo>
                  <a:cubicBezTo>
                    <a:pt x="77" y="61"/>
                    <a:pt x="60" y="77"/>
                    <a:pt x="39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14" name="Freeform 83"/>
            <p:cNvSpPr>
              <a:spLocks/>
            </p:cNvSpPr>
            <p:nvPr/>
          </p:nvSpPr>
          <p:spPr bwMode="auto">
            <a:xfrm>
              <a:off x="3275013" y="2827338"/>
              <a:ext cx="71437" cy="123825"/>
            </a:xfrm>
            <a:custGeom>
              <a:avLst/>
              <a:gdLst>
                <a:gd name="T0" fmla="*/ 17 w 19"/>
                <a:gd name="T1" fmla="*/ 9 h 33"/>
                <a:gd name="T2" fmla="*/ 15 w 19"/>
                <a:gd name="T3" fmla="*/ 8 h 33"/>
                <a:gd name="T4" fmla="*/ 13 w 19"/>
                <a:gd name="T5" fmla="*/ 7 h 33"/>
                <a:gd name="T6" fmla="*/ 13 w 19"/>
                <a:gd name="T7" fmla="*/ 6 h 33"/>
                <a:gd name="T8" fmla="*/ 12 w 19"/>
                <a:gd name="T9" fmla="*/ 5 h 33"/>
                <a:gd name="T10" fmla="*/ 12 w 19"/>
                <a:gd name="T11" fmla="*/ 5 h 33"/>
                <a:gd name="T12" fmla="*/ 12 w 19"/>
                <a:gd name="T13" fmla="*/ 5 h 33"/>
                <a:gd name="T14" fmla="*/ 11 w 19"/>
                <a:gd name="T15" fmla="*/ 4 h 33"/>
                <a:gd name="T16" fmla="*/ 10 w 19"/>
                <a:gd name="T17" fmla="*/ 4 h 33"/>
                <a:gd name="T18" fmla="*/ 10 w 19"/>
                <a:gd name="T19" fmla="*/ 4 h 33"/>
                <a:gd name="T20" fmla="*/ 9 w 19"/>
                <a:gd name="T21" fmla="*/ 3 h 33"/>
                <a:gd name="T22" fmla="*/ 8 w 19"/>
                <a:gd name="T23" fmla="*/ 2 h 33"/>
                <a:gd name="T24" fmla="*/ 7 w 19"/>
                <a:gd name="T25" fmla="*/ 2 h 33"/>
                <a:gd name="T26" fmla="*/ 5 w 19"/>
                <a:gd name="T27" fmla="*/ 1 h 33"/>
                <a:gd name="T28" fmla="*/ 3 w 19"/>
                <a:gd name="T29" fmla="*/ 2 h 33"/>
                <a:gd name="T30" fmla="*/ 2 w 19"/>
                <a:gd name="T31" fmla="*/ 3 h 33"/>
                <a:gd name="T32" fmla="*/ 2 w 19"/>
                <a:gd name="T33" fmla="*/ 6 h 33"/>
                <a:gd name="T34" fmla="*/ 1 w 19"/>
                <a:gd name="T35" fmla="*/ 10 h 33"/>
                <a:gd name="T36" fmla="*/ 1 w 19"/>
                <a:gd name="T37" fmla="*/ 11 h 33"/>
                <a:gd name="T38" fmla="*/ 2 w 19"/>
                <a:gd name="T39" fmla="*/ 12 h 33"/>
                <a:gd name="T40" fmla="*/ 4 w 19"/>
                <a:gd name="T41" fmla="*/ 15 h 33"/>
                <a:gd name="T42" fmla="*/ 5 w 19"/>
                <a:gd name="T43" fmla="*/ 16 h 33"/>
                <a:gd name="T44" fmla="*/ 6 w 19"/>
                <a:gd name="T45" fmla="*/ 18 h 33"/>
                <a:gd name="T46" fmla="*/ 10 w 19"/>
                <a:gd name="T47" fmla="*/ 30 h 33"/>
                <a:gd name="T48" fmla="*/ 12 w 19"/>
                <a:gd name="T49" fmla="*/ 33 h 33"/>
                <a:gd name="T50" fmla="*/ 14 w 19"/>
                <a:gd name="T51" fmla="*/ 33 h 33"/>
                <a:gd name="T52" fmla="*/ 14 w 19"/>
                <a:gd name="T53" fmla="*/ 33 h 33"/>
                <a:gd name="T54" fmla="*/ 13 w 19"/>
                <a:gd name="T55" fmla="*/ 32 h 33"/>
                <a:gd name="T56" fmla="*/ 12 w 19"/>
                <a:gd name="T57" fmla="*/ 31 h 33"/>
                <a:gd name="T58" fmla="*/ 12 w 19"/>
                <a:gd name="T59" fmla="*/ 30 h 33"/>
                <a:gd name="T60" fmla="*/ 12 w 19"/>
                <a:gd name="T61" fmla="*/ 29 h 33"/>
                <a:gd name="T62" fmla="*/ 12 w 19"/>
                <a:gd name="T63" fmla="*/ 28 h 33"/>
                <a:gd name="T64" fmla="*/ 12 w 19"/>
                <a:gd name="T65" fmla="*/ 26 h 33"/>
                <a:gd name="T66" fmla="*/ 13 w 19"/>
                <a:gd name="T67" fmla="*/ 26 h 33"/>
                <a:gd name="T68" fmla="*/ 13 w 19"/>
                <a:gd name="T69" fmla="*/ 25 h 33"/>
                <a:gd name="T70" fmla="*/ 14 w 19"/>
                <a:gd name="T71" fmla="*/ 24 h 33"/>
                <a:gd name="T72" fmla="*/ 14 w 19"/>
                <a:gd name="T73" fmla="*/ 24 h 33"/>
                <a:gd name="T74" fmla="*/ 14 w 19"/>
                <a:gd name="T75" fmla="*/ 23 h 33"/>
                <a:gd name="T76" fmla="*/ 14 w 19"/>
                <a:gd name="T77" fmla="*/ 23 h 33"/>
                <a:gd name="T78" fmla="*/ 15 w 19"/>
                <a:gd name="T79" fmla="*/ 22 h 33"/>
                <a:gd name="T80" fmla="*/ 15 w 19"/>
                <a:gd name="T81" fmla="*/ 21 h 33"/>
                <a:gd name="T82" fmla="*/ 15 w 19"/>
                <a:gd name="T83" fmla="*/ 20 h 33"/>
                <a:gd name="T84" fmla="*/ 16 w 19"/>
                <a:gd name="T85" fmla="*/ 19 h 33"/>
                <a:gd name="T86" fmla="*/ 16 w 19"/>
                <a:gd name="T87" fmla="*/ 19 h 33"/>
                <a:gd name="T88" fmla="*/ 17 w 19"/>
                <a:gd name="T89" fmla="*/ 18 h 33"/>
                <a:gd name="T90" fmla="*/ 17 w 19"/>
                <a:gd name="T91" fmla="*/ 18 h 33"/>
                <a:gd name="T92" fmla="*/ 18 w 19"/>
                <a:gd name="T93" fmla="*/ 16 h 33"/>
                <a:gd name="T94" fmla="*/ 17 w 19"/>
                <a:gd name="T95" fmla="*/ 14 h 33"/>
                <a:gd name="T96" fmla="*/ 18 w 19"/>
                <a:gd name="T97" fmla="*/ 13 h 33"/>
                <a:gd name="T98" fmla="*/ 19 w 19"/>
                <a:gd name="T99" fmla="*/ 12 h 33"/>
                <a:gd name="T100" fmla="*/ 19 w 19"/>
                <a:gd name="T101" fmla="*/ 11 h 33"/>
                <a:gd name="T102" fmla="*/ 19 w 19"/>
                <a:gd name="T103" fmla="*/ 10 h 33"/>
                <a:gd name="T104" fmla="*/ 17 w 19"/>
                <a:gd name="T105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" h="33">
                  <a:moveTo>
                    <a:pt x="17" y="9"/>
                  </a:moveTo>
                  <a:cubicBezTo>
                    <a:pt x="15" y="8"/>
                    <a:pt x="15" y="8"/>
                    <a:pt x="15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3"/>
                    <a:pt x="5" y="1"/>
                  </a:cubicBezTo>
                  <a:cubicBezTo>
                    <a:pt x="4" y="0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6"/>
                    <a:pt x="2" y="6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2" y="12"/>
                    <a:pt x="2" y="12"/>
                  </a:cubicBezTo>
                  <a:cubicBezTo>
                    <a:pt x="3" y="15"/>
                    <a:pt x="4" y="15"/>
                    <a:pt x="4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6" y="18"/>
                    <a:pt x="6" y="18"/>
                  </a:cubicBezTo>
                  <a:cubicBezTo>
                    <a:pt x="6" y="25"/>
                    <a:pt x="10" y="30"/>
                    <a:pt x="10" y="30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0"/>
                    <a:pt x="19" y="10"/>
                    <a:pt x="19" y="10"/>
                  </a:cubicBezTo>
                  <a:lnTo>
                    <a:pt x="1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15" name="Freeform 84"/>
            <p:cNvSpPr>
              <a:spLocks/>
            </p:cNvSpPr>
            <p:nvPr/>
          </p:nvSpPr>
          <p:spPr bwMode="auto">
            <a:xfrm>
              <a:off x="3429000" y="2903538"/>
              <a:ext cx="49212" cy="47625"/>
            </a:xfrm>
            <a:custGeom>
              <a:avLst/>
              <a:gdLst>
                <a:gd name="T0" fmla="*/ 12 w 13"/>
                <a:gd name="T1" fmla="*/ 2 h 13"/>
                <a:gd name="T2" fmla="*/ 11 w 13"/>
                <a:gd name="T3" fmla="*/ 1 h 13"/>
                <a:gd name="T4" fmla="*/ 8 w 13"/>
                <a:gd name="T5" fmla="*/ 1 h 13"/>
                <a:gd name="T6" fmla="*/ 7 w 13"/>
                <a:gd name="T7" fmla="*/ 1 h 13"/>
                <a:gd name="T8" fmla="*/ 6 w 13"/>
                <a:gd name="T9" fmla="*/ 2 h 13"/>
                <a:gd name="T10" fmla="*/ 6 w 13"/>
                <a:gd name="T11" fmla="*/ 2 h 13"/>
                <a:gd name="T12" fmla="*/ 4 w 13"/>
                <a:gd name="T13" fmla="*/ 4 h 13"/>
                <a:gd name="T14" fmla="*/ 3 w 13"/>
                <a:gd name="T15" fmla="*/ 7 h 13"/>
                <a:gd name="T16" fmla="*/ 2 w 13"/>
                <a:gd name="T17" fmla="*/ 10 h 13"/>
                <a:gd name="T18" fmla="*/ 1 w 13"/>
                <a:gd name="T19" fmla="*/ 11 h 13"/>
                <a:gd name="T20" fmla="*/ 2 w 13"/>
                <a:gd name="T21" fmla="*/ 12 h 13"/>
                <a:gd name="T22" fmla="*/ 6 w 13"/>
                <a:gd name="T23" fmla="*/ 11 h 13"/>
                <a:gd name="T24" fmla="*/ 9 w 13"/>
                <a:gd name="T25" fmla="*/ 11 h 13"/>
                <a:gd name="T26" fmla="*/ 12 w 13"/>
                <a:gd name="T27" fmla="*/ 7 h 13"/>
                <a:gd name="T28" fmla="*/ 12 w 13"/>
                <a:gd name="T29" fmla="*/ 5 h 13"/>
                <a:gd name="T30" fmla="*/ 12 w 13"/>
                <a:gd name="T31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13">
                  <a:moveTo>
                    <a:pt x="12" y="2"/>
                  </a:moveTo>
                  <a:cubicBezTo>
                    <a:pt x="12" y="2"/>
                    <a:pt x="12" y="1"/>
                    <a:pt x="11" y="1"/>
                  </a:cubicBezTo>
                  <a:cubicBezTo>
                    <a:pt x="11" y="1"/>
                    <a:pt x="9" y="0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5"/>
                    <a:pt x="3" y="7"/>
                  </a:cubicBezTo>
                  <a:cubicBezTo>
                    <a:pt x="3" y="8"/>
                    <a:pt x="4" y="9"/>
                    <a:pt x="2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0" y="13"/>
                    <a:pt x="2" y="12"/>
                  </a:cubicBezTo>
                  <a:cubicBezTo>
                    <a:pt x="4" y="11"/>
                    <a:pt x="5" y="9"/>
                    <a:pt x="6" y="11"/>
                  </a:cubicBezTo>
                  <a:cubicBezTo>
                    <a:pt x="6" y="12"/>
                    <a:pt x="7" y="13"/>
                    <a:pt x="9" y="11"/>
                  </a:cubicBezTo>
                  <a:cubicBezTo>
                    <a:pt x="11" y="9"/>
                    <a:pt x="12" y="7"/>
                    <a:pt x="12" y="7"/>
                  </a:cubicBezTo>
                  <a:cubicBezTo>
                    <a:pt x="12" y="7"/>
                    <a:pt x="13" y="6"/>
                    <a:pt x="12" y="5"/>
                  </a:cubicBezTo>
                  <a:cubicBezTo>
                    <a:pt x="12" y="4"/>
                    <a:pt x="11" y="4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</p:grpSp>
      <p:sp>
        <p:nvSpPr>
          <p:cNvPr id="48" name="Freeform 90"/>
          <p:cNvSpPr>
            <a:spLocks noEditPoints="1"/>
          </p:cNvSpPr>
          <p:nvPr/>
        </p:nvSpPr>
        <p:spPr bwMode="auto">
          <a:xfrm rot="7177226">
            <a:off x="3560281" y="3208886"/>
            <a:ext cx="324316" cy="230124"/>
          </a:xfrm>
          <a:custGeom>
            <a:avLst/>
            <a:gdLst>
              <a:gd name="T0" fmla="*/ 109 w 128"/>
              <a:gd name="T1" fmla="*/ 20 h 91"/>
              <a:gd name="T2" fmla="*/ 58 w 128"/>
              <a:gd name="T3" fmla="*/ 0 h 91"/>
              <a:gd name="T4" fmla="*/ 54 w 128"/>
              <a:gd name="T5" fmla="*/ 9 h 91"/>
              <a:gd name="T6" fmla="*/ 5 w 128"/>
              <a:gd name="T7" fmla="*/ 62 h 91"/>
              <a:gd name="T8" fmla="*/ 5 w 128"/>
              <a:gd name="T9" fmla="*/ 73 h 91"/>
              <a:gd name="T10" fmla="*/ 53 w 128"/>
              <a:gd name="T11" fmla="*/ 80 h 91"/>
              <a:gd name="T12" fmla="*/ 62 w 128"/>
              <a:gd name="T13" fmla="*/ 91 h 91"/>
              <a:gd name="T14" fmla="*/ 71 w 128"/>
              <a:gd name="T15" fmla="*/ 79 h 91"/>
              <a:gd name="T16" fmla="*/ 107 w 128"/>
              <a:gd name="T17" fmla="*/ 67 h 91"/>
              <a:gd name="T18" fmla="*/ 110 w 128"/>
              <a:gd name="T19" fmla="*/ 58 h 91"/>
              <a:gd name="T20" fmla="*/ 118 w 128"/>
              <a:gd name="T21" fmla="*/ 32 h 91"/>
              <a:gd name="T22" fmla="*/ 118 w 128"/>
              <a:gd name="T23" fmla="*/ 12 h 91"/>
              <a:gd name="T24" fmla="*/ 82 w 128"/>
              <a:gd name="T25" fmla="*/ 34 h 91"/>
              <a:gd name="T26" fmla="*/ 60 w 128"/>
              <a:gd name="T27" fmla="*/ 11 h 91"/>
              <a:gd name="T28" fmla="*/ 58 w 128"/>
              <a:gd name="T29" fmla="*/ 11 h 91"/>
              <a:gd name="T30" fmla="*/ 50 w 128"/>
              <a:gd name="T31" fmla="*/ 47 h 91"/>
              <a:gd name="T32" fmla="*/ 56 w 128"/>
              <a:gd name="T33" fmla="*/ 11 h 91"/>
              <a:gd name="T34" fmla="*/ 51 w 128"/>
              <a:gd name="T35" fmla="*/ 50 h 91"/>
              <a:gd name="T36" fmla="*/ 60 w 128"/>
              <a:gd name="T37" fmla="*/ 45 h 91"/>
              <a:gd name="T38" fmla="*/ 58 w 128"/>
              <a:gd name="T39" fmla="*/ 73 h 91"/>
              <a:gd name="T40" fmla="*/ 51 w 128"/>
              <a:gd name="T41" fmla="*/ 50 h 91"/>
              <a:gd name="T42" fmla="*/ 62 w 128"/>
              <a:gd name="T43" fmla="*/ 72 h 91"/>
              <a:gd name="T44" fmla="*/ 83 w 128"/>
              <a:gd name="T45" fmla="*/ 36 h 91"/>
              <a:gd name="T46" fmla="*/ 68 w 128"/>
              <a:gd name="T47" fmla="*/ 74 h 91"/>
              <a:gd name="T48" fmla="*/ 109 w 128"/>
              <a:gd name="T49" fmla="*/ 25 h 91"/>
              <a:gd name="T50" fmla="*/ 94 w 128"/>
              <a:gd name="T51" fmla="*/ 46 h 91"/>
              <a:gd name="T52" fmla="*/ 108 w 128"/>
              <a:gd name="T53" fmla="*/ 24 h 91"/>
              <a:gd name="T54" fmla="*/ 63 w 128"/>
              <a:gd name="T55" fmla="*/ 9 h 91"/>
              <a:gd name="T56" fmla="*/ 108 w 128"/>
              <a:gd name="T57" fmla="*/ 21 h 91"/>
              <a:gd name="T58" fmla="*/ 108 w 128"/>
              <a:gd name="T59" fmla="*/ 24 h 91"/>
              <a:gd name="T60" fmla="*/ 55 w 128"/>
              <a:gd name="T61" fmla="*/ 10 h 91"/>
              <a:gd name="T62" fmla="*/ 45 w 128"/>
              <a:gd name="T63" fmla="*/ 44 h 91"/>
              <a:gd name="T64" fmla="*/ 40 w 128"/>
              <a:gd name="T65" fmla="*/ 51 h 91"/>
              <a:gd name="T66" fmla="*/ 8 w 128"/>
              <a:gd name="T67" fmla="*/ 63 h 91"/>
              <a:gd name="T68" fmla="*/ 10 w 128"/>
              <a:gd name="T69" fmla="*/ 69 h 91"/>
              <a:gd name="T70" fmla="*/ 10 w 128"/>
              <a:gd name="T71" fmla="*/ 65 h 91"/>
              <a:gd name="T72" fmla="*/ 45 w 128"/>
              <a:gd name="T73" fmla="*/ 55 h 91"/>
              <a:gd name="T74" fmla="*/ 57 w 128"/>
              <a:gd name="T75" fmla="*/ 74 h 91"/>
              <a:gd name="T76" fmla="*/ 10 w 128"/>
              <a:gd name="T77" fmla="*/ 69 h 91"/>
              <a:gd name="T78" fmla="*/ 69 w 128"/>
              <a:gd name="T79" fmla="*/ 75 h 91"/>
              <a:gd name="T80" fmla="*/ 103 w 128"/>
              <a:gd name="T81" fmla="*/ 60 h 91"/>
              <a:gd name="T82" fmla="*/ 103 w 128"/>
              <a:gd name="T83" fmla="*/ 65 h 91"/>
              <a:gd name="T84" fmla="*/ 109 w 128"/>
              <a:gd name="T85" fmla="*/ 57 h 91"/>
              <a:gd name="T86" fmla="*/ 104 w 128"/>
              <a:gd name="T87" fmla="*/ 59 h 91"/>
              <a:gd name="T88" fmla="*/ 111 w 128"/>
              <a:gd name="T89" fmla="*/ 29 h 91"/>
              <a:gd name="T90" fmla="*/ 109 w 128"/>
              <a:gd name="T91" fmla="*/ 57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8" h="91">
                <a:moveTo>
                  <a:pt x="118" y="12"/>
                </a:moveTo>
                <a:cubicBezTo>
                  <a:pt x="114" y="12"/>
                  <a:pt x="110" y="16"/>
                  <a:pt x="109" y="20"/>
                </a:cubicBezTo>
                <a:cubicBezTo>
                  <a:pt x="64" y="5"/>
                  <a:pt x="64" y="5"/>
                  <a:pt x="64" y="5"/>
                </a:cubicBezTo>
                <a:cubicBezTo>
                  <a:pt x="64" y="2"/>
                  <a:pt x="61" y="0"/>
                  <a:pt x="58" y="0"/>
                </a:cubicBezTo>
                <a:cubicBezTo>
                  <a:pt x="55" y="0"/>
                  <a:pt x="53" y="2"/>
                  <a:pt x="53" y="5"/>
                </a:cubicBezTo>
                <a:cubicBezTo>
                  <a:pt x="53" y="7"/>
                  <a:pt x="53" y="8"/>
                  <a:pt x="54" y="9"/>
                </a:cubicBezTo>
                <a:cubicBezTo>
                  <a:pt x="7" y="63"/>
                  <a:pt x="7" y="63"/>
                  <a:pt x="7" y="63"/>
                </a:cubicBezTo>
                <a:cubicBezTo>
                  <a:pt x="6" y="62"/>
                  <a:pt x="6" y="62"/>
                  <a:pt x="5" y="62"/>
                </a:cubicBezTo>
                <a:cubicBezTo>
                  <a:pt x="2" y="62"/>
                  <a:pt x="0" y="65"/>
                  <a:pt x="0" y="67"/>
                </a:cubicBezTo>
                <a:cubicBezTo>
                  <a:pt x="0" y="70"/>
                  <a:pt x="2" y="73"/>
                  <a:pt x="5" y="73"/>
                </a:cubicBezTo>
                <a:cubicBezTo>
                  <a:pt x="7" y="73"/>
                  <a:pt x="9" y="72"/>
                  <a:pt x="10" y="70"/>
                </a:cubicBezTo>
                <a:cubicBezTo>
                  <a:pt x="53" y="80"/>
                  <a:pt x="53" y="80"/>
                  <a:pt x="53" y="80"/>
                </a:cubicBezTo>
                <a:cubicBezTo>
                  <a:pt x="53" y="81"/>
                  <a:pt x="52" y="81"/>
                  <a:pt x="52" y="82"/>
                </a:cubicBezTo>
                <a:cubicBezTo>
                  <a:pt x="52" y="87"/>
                  <a:pt x="57" y="91"/>
                  <a:pt x="62" y="91"/>
                </a:cubicBezTo>
                <a:cubicBezTo>
                  <a:pt x="67" y="91"/>
                  <a:pt x="71" y="87"/>
                  <a:pt x="71" y="82"/>
                </a:cubicBezTo>
                <a:cubicBezTo>
                  <a:pt x="71" y="81"/>
                  <a:pt x="71" y="80"/>
                  <a:pt x="71" y="79"/>
                </a:cubicBezTo>
                <a:cubicBezTo>
                  <a:pt x="104" y="66"/>
                  <a:pt x="104" y="66"/>
                  <a:pt x="104" y="66"/>
                </a:cubicBezTo>
                <a:cubicBezTo>
                  <a:pt x="105" y="67"/>
                  <a:pt x="106" y="67"/>
                  <a:pt x="107" y="67"/>
                </a:cubicBezTo>
                <a:cubicBezTo>
                  <a:pt x="110" y="67"/>
                  <a:pt x="113" y="65"/>
                  <a:pt x="113" y="62"/>
                </a:cubicBezTo>
                <a:cubicBezTo>
                  <a:pt x="113" y="61"/>
                  <a:pt x="112" y="59"/>
                  <a:pt x="110" y="58"/>
                </a:cubicBezTo>
                <a:cubicBezTo>
                  <a:pt x="116" y="32"/>
                  <a:pt x="116" y="32"/>
                  <a:pt x="116" y="32"/>
                </a:cubicBezTo>
                <a:cubicBezTo>
                  <a:pt x="117" y="32"/>
                  <a:pt x="117" y="32"/>
                  <a:pt x="118" y="32"/>
                </a:cubicBezTo>
                <a:cubicBezTo>
                  <a:pt x="124" y="32"/>
                  <a:pt x="128" y="28"/>
                  <a:pt x="128" y="22"/>
                </a:cubicBezTo>
                <a:cubicBezTo>
                  <a:pt x="128" y="17"/>
                  <a:pt x="124" y="12"/>
                  <a:pt x="118" y="12"/>
                </a:cubicBezTo>
                <a:close/>
                <a:moveTo>
                  <a:pt x="62" y="10"/>
                </a:moveTo>
                <a:cubicBezTo>
                  <a:pt x="82" y="34"/>
                  <a:pt x="82" y="34"/>
                  <a:pt x="82" y="34"/>
                </a:cubicBezTo>
                <a:cubicBezTo>
                  <a:pt x="61" y="42"/>
                  <a:pt x="61" y="42"/>
                  <a:pt x="61" y="42"/>
                </a:cubicBezTo>
                <a:cubicBezTo>
                  <a:pt x="60" y="11"/>
                  <a:pt x="60" y="11"/>
                  <a:pt x="60" y="11"/>
                </a:cubicBezTo>
                <a:cubicBezTo>
                  <a:pt x="61" y="11"/>
                  <a:pt x="61" y="10"/>
                  <a:pt x="62" y="10"/>
                </a:cubicBezTo>
                <a:close/>
                <a:moveTo>
                  <a:pt x="58" y="11"/>
                </a:moveTo>
                <a:cubicBezTo>
                  <a:pt x="59" y="43"/>
                  <a:pt x="59" y="43"/>
                  <a:pt x="59" y="43"/>
                </a:cubicBezTo>
                <a:cubicBezTo>
                  <a:pt x="50" y="47"/>
                  <a:pt x="50" y="47"/>
                  <a:pt x="50" y="47"/>
                </a:cubicBezTo>
                <a:cubicBezTo>
                  <a:pt x="50" y="46"/>
                  <a:pt x="49" y="45"/>
                  <a:pt x="48" y="45"/>
                </a:cubicBezTo>
                <a:cubicBezTo>
                  <a:pt x="56" y="11"/>
                  <a:pt x="56" y="11"/>
                  <a:pt x="56" y="11"/>
                </a:cubicBezTo>
                <a:cubicBezTo>
                  <a:pt x="57" y="11"/>
                  <a:pt x="58" y="11"/>
                  <a:pt x="58" y="11"/>
                </a:cubicBezTo>
                <a:close/>
                <a:moveTo>
                  <a:pt x="51" y="50"/>
                </a:moveTo>
                <a:cubicBezTo>
                  <a:pt x="51" y="49"/>
                  <a:pt x="51" y="49"/>
                  <a:pt x="51" y="49"/>
                </a:cubicBezTo>
                <a:cubicBezTo>
                  <a:pt x="60" y="45"/>
                  <a:pt x="60" y="45"/>
                  <a:pt x="60" y="45"/>
                </a:cubicBezTo>
                <a:cubicBezTo>
                  <a:pt x="61" y="73"/>
                  <a:pt x="61" y="73"/>
                  <a:pt x="61" y="73"/>
                </a:cubicBezTo>
                <a:cubicBezTo>
                  <a:pt x="60" y="73"/>
                  <a:pt x="59" y="73"/>
                  <a:pt x="58" y="73"/>
                </a:cubicBezTo>
                <a:cubicBezTo>
                  <a:pt x="49" y="54"/>
                  <a:pt x="49" y="54"/>
                  <a:pt x="49" y="54"/>
                </a:cubicBezTo>
                <a:cubicBezTo>
                  <a:pt x="50" y="53"/>
                  <a:pt x="51" y="51"/>
                  <a:pt x="51" y="50"/>
                </a:cubicBezTo>
                <a:close/>
                <a:moveTo>
                  <a:pt x="68" y="74"/>
                </a:moveTo>
                <a:cubicBezTo>
                  <a:pt x="66" y="73"/>
                  <a:pt x="64" y="73"/>
                  <a:pt x="62" y="72"/>
                </a:cubicBezTo>
                <a:cubicBezTo>
                  <a:pt x="61" y="44"/>
                  <a:pt x="61" y="44"/>
                  <a:pt x="61" y="44"/>
                </a:cubicBezTo>
                <a:cubicBezTo>
                  <a:pt x="83" y="36"/>
                  <a:pt x="83" y="36"/>
                  <a:pt x="83" y="36"/>
                </a:cubicBezTo>
                <a:cubicBezTo>
                  <a:pt x="93" y="47"/>
                  <a:pt x="93" y="47"/>
                  <a:pt x="93" y="47"/>
                </a:cubicBezTo>
                <a:lnTo>
                  <a:pt x="68" y="74"/>
                </a:lnTo>
                <a:close/>
                <a:moveTo>
                  <a:pt x="84" y="35"/>
                </a:moveTo>
                <a:cubicBezTo>
                  <a:pt x="109" y="25"/>
                  <a:pt x="109" y="25"/>
                  <a:pt x="109" y="25"/>
                </a:cubicBezTo>
                <a:cubicBezTo>
                  <a:pt x="109" y="26"/>
                  <a:pt x="110" y="27"/>
                  <a:pt x="110" y="28"/>
                </a:cubicBezTo>
                <a:cubicBezTo>
                  <a:pt x="94" y="46"/>
                  <a:pt x="94" y="46"/>
                  <a:pt x="94" y="46"/>
                </a:cubicBezTo>
                <a:lnTo>
                  <a:pt x="84" y="35"/>
                </a:lnTo>
                <a:close/>
                <a:moveTo>
                  <a:pt x="108" y="24"/>
                </a:moveTo>
                <a:cubicBezTo>
                  <a:pt x="83" y="34"/>
                  <a:pt x="83" y="34"/>
                  <a:pt x="83" y="34"/>
                </a:cubicBezTo>
                <a:cubicBezTo>
                  <a:pt x="63" y="9"/>
                  <a:pt x="63" y="9"/>
                  <a:pt x="63" y="9"/>
                </a:cubicBezTo>
                <a:cubicBezTo>
                  <a:pt x="63" y="8"/>
                  <a:pt x="64" y="8"/>
                  <a:pt x="64" y="7"/>
                </a:cubicBezTo>
                <a:cubicBezTo>
                  <a:pt x="108" y="21"/>
                  <a:pt x="108" y="21"/>
                  <a:pt x="108" y="21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8" y="23"/>
                  <a:pt x="108" y="23"/>
                  <a:pt x="108" y="24"/>
                </a:cubicBezTo>
                <a:close/>
                <a:moveTo>
                  <a:pt x="55" y="10"/>
                </a:moveTo>
                <a:cubicBezTo>
                  <a:pt x="55" y="10"/>
                  <a:pt x="55" y="10"/>
                  <a:pt x="55" y="10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6" y="44"/>
                  <a:pt x="45" y="44"/>
                </a:cubicBezTo>
                <a:cubicBezTo>
                  <a:pt x="42" y="44"/>
                  <a:pt x="39" y="46"/>
                  <a:pt x="39" y="50"/>
                </a:cubicBezTo>
                <a:cubicBezTo>
                  <a:pt x="39" y="50"/>
                  <a:pt x="39" y="51"/>
                  <a:pt x="40" y="51"/>
                </a:cubicBezTo>
                <a:cubicBezTo>
                  <a:pt x="9" y="64"/>
                  <a:pt x="9" y="64"/>
                  <a:pt x="9" y="64"/>
                </a:cubicBezTo>
                <a:cubicBezTo>
                  <a:pt x="8" y="63"/>
                  <a:pt x="8" y="63"/>
                  <a:pt x="8" y="63"/>
                </a:cubicBezTo>
                <a:lnTo>
                  <a:pt x="55" y="10"/>
                </a:lnTo>
                <a:close/>
                <a:moveTo>
                  <a:pt x="10" y="69"/>
                </a:moveTo>
                <a:cubicBezTo>
                  <a:pt x="10" y="68"/>
                  <a:pt x="10" y="68"/>
                  <a:pt x="10" y="67"/>
                </a:cubicBezTo>
                <a:cubicBezTo>
                  <a:pt x="10" y="67"/>
                  <a:pt x="10" y="66"/>
                  <a:pt x="10" y="65"/>
                </a:cubicBezTo>
                <a:cubicBezTo>
                  <a:pt x="40" y="53"/>
                  <a:pt x="40" y="53"/>
                  <a:pt x="40" y="53"/>
                </a:cubicBezTo>
                <a:cubicBezTo>
                  <a:pt x="41" y="54"/>
                  <a:pt x="43" y="55"/>
                  <a:pt x="45" y="55"/>
                </a:cubicBezTo>
                <a:cubicBezTo>
                  <a:pt x="46" y="55"/>
                  <a:pt x="47" y="55"/>
                  <a:pt x="48" y="55"/>
                </a:cubicBezTo>
                <a:cubicBezTo>
                  <a:pt x="57" y="74"/>
                  <a:pt x="57" y="74"/>
                  <a:pt x="57" y="74"/>
                </a:cubicBezTo>
                <a:cubicBezTo>
                  <a:pt x="55" y="75"/>
                  <a:pt x="54" y="77"/>
                  <a:pt x="53" y="79"/>
                </a:cubicBezTo>
                <a:lnTo>
                  <a:pt x="10" y="69"/>
                </a:lnTo>
                <a:close/>
                <a:moveTo>
                  <a:pt x="70" y="78"/>
                </a:moveTo>
                <a:cubicBezTo>
                  <a:pt x="70" y="77"/>
                  <a:pt x="69" y="76"/>
                  <a:pt x="69" y="75"/>
                </a:cubicBezTo>
                <a:cubicBezTo>
                  <a:pt x="93" y="48"/>
                  <a:pt x="93" y="48"/>
                  <a:pt x="93" y="48"/>
                </a:cubicBezTo>
                <a:cubicBezTo>
                  <a:pt x="103" y="60"/>
                  <a:pt x="103" y="60"/>
                  <a:pt x="103" y="60"/>
                </a:cubicBezTo>
                <a:cubicBezTo>
                  <a:pt x="103" y="61"/>
                  <a:pt x="102" y="61"/>
                  <a:pt x="102" y="62"/>
                </a:cubicBezTo>
                <a:cubicBezTo>
                  <a:pt x="102" y="63"/>
                  <a:pt x="103" y="64"/>
                  <a:pt x="103" y="65"/>
                </a:cubicBezTo>
                <a:lnTo>
                  <a:pt x="70" y="78"/>
                </a:lnTo>
                <a:close/>
                <a:moveTo>
                  <a:pt x="109" y="57"/>
                </a:moveTo>
                <a:cubicBezTo>
                  <a:pt x="109" y="57"/>
                  <a:pt x="108" y="57"/>
                  <a:pt x="107" y="57"/>
                </a:cubicBezTo>
                <a:cubicBezTo>
                  <a:pt x="106" y="57"/>
                  <a:pt x="105" y="58"/>
                  <a:pt x="104" y="59"/>
                </a:cubicBezTo>
                <a:cubicBezTo>
                  <a:pt x="94" y="47"/>
                  <a:pt x="94" y="47"/>
                  <a:pt x="94" y="47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2" y="30"/>
                  <a:pt x="113" y="31"/>
                  <a:pt x="115" y="32"/>
                </a:cubicBezTo>
                <a:lnTo>
                  <a:pt x="109" y="5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49" name="Freeform 95"/>
          <p:cNvSpPr>
            <a:spLocks/>
          </p:cNvSpPr>
          <p:nvPr/>
        </p:nvSpPr>
        <p:spPr bwMode="auto">
          <a:xfrm rot="6300000">
            <a:off x="4486804" y="4242499"/>
            <a:ext cx="243447" cy="267450"/>
          </a:xfrm>
          <a:custGeom>
            <a:avLst/>
            <a:gdLst>
              <a:gd name="T0" fmla="*/ 81 w 90"/>
              <a:gd name="T1" fmla="*/ 66 h 99"/>
              <a:gd name="T2" fmla="*/ 74 w 90"/>
              <a:gd name="T3" fmla="*/ 69 h 99"/>
              <a:gd name="T4" fmla="*/ 69 w 90"/>
              <a:gd name="T5" fmla="*/ 63 h 99"/>
              <a:gd name="T6" fmla="*/ 75 w 90"/>
              <a:gd name="T7" fmla="*/ 47 h 99"/>
              <a:gd name="T8" fmla="*/ 62 w 90"/>
              <a:gd name="T9" fmla="*/ 25 h 99"/>
              <a:gd name="T10" fmla="*/ 68 w 90"/>
              <a:gd name="T11" fmla="*/ 14 h 99"/>
              <a:gd name="T12" fmla="*/ 71 w 90"/>
              <a:gd name="T13" fmla="*/ 14 h 99"/>
              <a:gd name="T14" fmla="*/ 78 w 90"/>
              <a:gd name="T15" fmla="*/ 7 h 99"/>
              <a:gd name="T16" fmla="*/ 71 w 90"/>
              <a:gd name="T17" fmla="*/ 0 h 99"/>
              <a:gd name="T18" fmla="*/ 64 w 90"/>
              <a:gd name="T19" fmla="*/ 7 h 99"/>
              <a:gd name="T20" fmla="*/ 66 w 90"/>
              <a:gd name="T21" fmla="*/ 13 h 99"/>
              <a:gd name="T22" fmla="*/ 60 w 90"/>
              <a:gd name="T23" fmla="*/ 24 h 99"/>
              <a:gd name="T24" fmla="*/ 49 w 90"/>
              <a:gd name="T25" fmla="*/ 21 h 99"/>
              <a:gd name="T26" fmla="*/ 33 w 90"/>
              <a:gd name="T27" fmla="*/ 27 h 99"/>
              <a:gd name="T28" fmla="*/ 27 w 90"/>
              <a:gd name="T29" fmla="*/ 19 h 99"/>
              <a:gd name="T30" fmla="*/ 29 w 90"/>
              <a:gd name="T31" fmla="*/ 13 h 99"/>
              <a:gd name="T32" fmla="*/ 19 w 90"/>
              <a:gd name="T33" fmla="*/ 3 h 99"/>
              <a:gd name="T34" fmla="*/ 9 w 90"/>
              <a:gd name="T35" fmla="*/ 13 h 99"/>
              <a:gd name="T36" fmla="*/ 19 w 90"/>
              <a:gd name="T37" fmla="*/ 23 h 99"/>
              <a:gd name="T38" fmla="*/ 25 w 90"/>
              <a:gd name="T39" fmla="*/ 21 h 99"/>
              <a:gd name="T40" fmla="*/ 31 w 90"/>
              <a:gd name="T41" fmla="*/ 28 h 99"/>
              <a:gd name="T42" fmla="*/ 23 w 90"/>
              <a:gd name="T43" fmla="*/ 47 h 99"/>
              <a:gd name="T44" fmla="*/ 23 w 90"/>
              <a:gd name="T45" fmla="*/ 48 h 99"/>
              <a:gd name="T46" fmla="*/ 17 w 90"/>
              <a:gd name="T47" fmla="*/ 48 h 99"/>
              <a:gd name="T48" fmla="*/ 9 w 90"/>
              <a:gd name="T49" fmla="*/ 41 h 99"/>
              <a:gd name="T50" fmla="*/ 0 w 90"/>
              <a:gd name="T51" fmla="*/ 50 h 99"/>
              <a:gd name="T52" fmla="*/ 9 w 90"/>
              <a:gd name="T53" fmla="*/ 58 h 99"/>
              <a:gd name="T54" fmla="*/ 17 w 90"/>
              <a:gd name="T55" fmla="*/ 50 h 99"/>
              <a:gd name="T56" fmla="*/ 23 w 90"/>
              <a:gd name="T57" fmla="*/ 50 h 99"/>
              <a:gd name="T58" fmla="*/ 39 w 90"/>
              <a:gd name="T59" fmla="*/ 71 h 99"/>
              <a:gd name="T60" fmla="*/ 37 w 90"/>
              <a:gd name="T61" fmla="*/ 76 h 99"/>
              <a:gd name="T62" fmla="*/ 33 w 90"/>
              <a:gd name="T63" fmla="*/ 75 h 99"/>
              <a:gd name="T64" fmla="*/ 21 w 90"/>
              <a:gd name="T65" fmla="*/ 87 h 99"/>
              <a:gd name="T66" fmla="*/ 33 w 90"/>
              <a:gd name="T67" fmla="*/ 99 h 99"/>
              <a:gd name="T68" fmla="*/ 45 w 90"/>
              <a:gd name="T69" fmla="*/ 87 h 99"/>
              <a:gd name="T70" fmla="*/ 39 w 90"/>
              <a:gd name="T71" fmla="*/ 77 h 99"/>
              <a:gd name="T72" fmla="*/ 42 w 90"/>
              <a:gd name="T73" fmla="*/ 72 h 99"/>
              <a:gd name="T74" fmla="*/ 49 w 90"/>
              <a:gd name="T75" fmla="*/ 73 h 99"/>
              <a:gd name="T76" fmla="*/ 68 w 90"/>
              <a:gd name="T77" fmla="*/ 65 h 99"/>
              <a:gd name="T78" fmla="*/ 73 w 90"/>
              <a:gd name="T79" fmla="*/ 71 h 99"/>
              <a:gd name="T80" fmla="*/ 71 w 90"/>
              <a:gd name="T81" fmla="*/ 76 h 99"/>
              <a:gd name="T82" fmla="*/ 81 w 90"/>
              <a:gd name="T83" fmla="*/ 85 h 99"/>
              <a:gd name="T84" fmla="*/ 90 w 90"/>
              <a:gd name="T85" fmla="*/ 76 h 99"/>
              <a:gd name="T86" fmla="*/ 81 w 90"/>
              <a:gd name="T87" fmla="*/ 66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0" h="99">
                <a:moveTo>
                  <a:pt x="81" y="66"/>
                </a:moveTo>
                <a:cubicBezTo>
                  <a:pt x="78" y="66"/>
                  <a:pt x="76" y="67"/>
                  <a:pt x="74" y="69"/>
                </a:cubicBezTo>
                <a:cubicBezTo>
                  <a:pt x="69" y="63"/>
                  <a:pt x="69" y="63"/>
                  <a:pt x="69" y="63"/>
                </a:cubicBezTo>
                <a:cubicBezTo>
                  <a:pt x="73" y="59"/>
                  <a:pt x="75" y="53"/>
                  <a:pt x="75" y="47"/>
                </a:cubicBezTo>
                <a:cubicBezTo>
                  <a:pt x="75" y="38"/>
                  <a:pt x="70" y="29"/>
                  <a:pt x="62" y="25"/>
                </a:cubicBezTo>
                <a:cubicBezTo>
                  <a:pt x="68" y="14"/>
                  <a:pt x="68" y="14"/>
                  <a:pt x="68" y="14"/>
                </a:cubicBezTo>
                <a:cubicBezTo>
                  <a:pt x="69" y="14"/>
                  <a:pt x="70" y="14"/>
                  <a:pt x="71" y="14"/>
                </a:cubicBezTo>
                <a:cubicBezTo>
                  <a:pt x="75" y="14"/>
                  <a:pt x="78" y="11"/>
                  <a:pt x="78" y="7"/>
                </a:cubicBezTo>
                <a:cubicBezTo>
                  <a:pt x="78" y="3"/>
                  <a:pt x="75" y="0"/>
                  <a:pt x="71" y="0"/>
                </a:cubicBezTo>
                <a:cubicBezTo>
                  <a:pt x="67" y="0"/>
                  <a:pt x="64" y="3"/>
                  <a:pt x="64" y="7"/>
                </a:cubicBezTo>
                <a:cubicBezTo>
                  <a:pt x="64" y="9"/>
                  <a:pt x="65" y="11"/>
                  <a:pt x="66" y="13"/>
                </a:cubicBezTo>
                <a:cubicBezTo>
                  <a:pt x="60" y="24"/>
                  <a:pt x="60" y="24"/>
                  <a:pt x="60" y="24"/>
                </a:cubicBezTo>
                <a:cubicBezTo>
                  <a:pt x="56" y="22"/>
                  <a:pt x="53" y="21"/>
                  <a:pt x="49" y="21"/>
                </a:cubicBezTo>
                <a:cubicBezTo>
                  <a:pt x="43" y="21"/>
                  <a:pt x="37" y="23"/>
                  <a:pt x="33" y="27"/>
                </a:cubicBezTo>
                <a:cubicBezTo>
                  <a:pt x="27" y="19"/>
                  <a:pt x="27" y="19"/>
                  <a:pt x="27" y="19"/>
                </a:cubicBezTo>
                <a:cubicBezTo>
                  <a:pt x="29" y="18"/>
                  <a:pt x="29" y="15"/>
                  <a:pt x="29" y="13"/>
                </a:cubicBezTo>
                <a:cubicBezTo>
                  <a:pt x="29" y="7"/>
                  <a:pt x="25" y="3"/>
                  <a:pt x="19" y="3"/>
                </a:cubicBezTo>
                <a:cubicBezTo>
                  <a:pt x="14" y="3"/>
                  <a:pt x="9" y="7"/>
                  <a:pt x="9" y="13"/>
                </a:cubicBezTo>
                <a:cubicBezTo>
                  <a:pt x="9" y="19"/>
                  <a:pt x="14" y="23"/>
                  <a:pt x="19" y="23"/>
                </a:cubicBezTo>
                <a:cubicBezTo>
                  <a:pt x="22" y="23"/>
                  <a:pt x="24" y="22"/>
                  <a:pt x="25" y="21"/>
                </a:cubicBezTo>
                <a:cubicBezTo>
                  <a:pt x="31" y="28"/>
                  <a:pt x="31" y="28"/>
                  <a:pt x="31" y="28"/>
                </a:cubicBezTo>
                <a:cubicBezTo>
                  <a:pt x="26" y="33"/>
                  <a:pt x="23" y="40"/>
                  <a:pt x="23" y="47"/>
                </a:cubicBezTo>
                <a:cubicBezTo>
                  <a:pt x="23" y="47"/>
                  <a:pt x="23" y="47"/>
                  <a:pt x="23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4"/>
                  <a:pt x="12" y="41"/>
                  <a:pt x="9" y="41"/>
                </a:cubicBezTo>
                <a:cubicBezTo>
                  <a:pt x="4" y="41"/>
                  <a:pt x="0" y="45"/>
                  <a:pt x="0" y="50"/>
                </a:cubicBezTo>
                <a:cubicBezTo>
                  <a:pt x="0" y="54"/>
                  <a:pt x="4" y="58"/>
                  <a:pt x="9" y="58"/>
                </a:cubicBezTo>
                <a:cubicBezTo>
                  <a:pt x="13" y="58"/>
                  <a:pt x="17" y="54"/>
                  <a:pt x="17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4" y="60"/>
                  <a:pt x="31" y="68"/>
                  <a:pt x="39" y="71"/>
                </a:cubicBezTo>
                <a:cubicBezTo>
                  <a:pt x="37" y="76"/>
                  <a:pt x="37" y="76"/>
                  <a:pt x="37" y="76"/>
                </a:cubicBezTo>
                <a:cubicBezTo>
                  <a:pt x="36" y="75"/>
                  <a:pt x="34" y="75"/>
                  <a:pt x="33" y="75"/>
                </a:cubicBezTo>
                <a:cubicBezTo>
                  <a:pt x="26" y="75"/>
                  <a:pt x="21" y="80"/>
                  <a:pt x="21" y="87"/>
                </a:cubicBezTo>
                <a:cubicBezTo>
                  <a:pt x="21" y="93"/>
                  <a:pt x="26" y="99"/>
                  <a:pt x="33" y="99"/>
                </a:cubicBezTo>
                <a:cubicBezTo>
                  <a:pt x="39" y="99"/>
                  <a:pt x="45" y="93"/>
                  <a:pt x="45" y="87"/>
                </a:cubicBezTo>
                <a:cubicBezTo>
                  <a:pt x="45" y="83"/>
                  <a:pt x="43" y="79"/>
                  <a:pt x="39" y="77"/>
                </a:cubicBezTo>
                <a:cubicBezTo>
                  <a:pt x="42" y="72"/>
                  <a:pt x="42" y="72"/>
                  <a:pt x="42" y="72"/>
                </a:cubicBezTo>
                <a:cubicBezTo>
                  <a:pt x="44" y="73"/>
                  <a:pt x="46" y="73"/>
                  <a:pt x="49" y="73"/>
                </a:cubicBezTo>
                <a:cubicBezTo>
                  <a:pt x="56" y="73"/>
                  <a:pt x="63" y="70"/>
                  <a:pt x="68" y="65"/>
                </a:cubicBezTo>
                <a:cubicBezTo>
                  <a:pt x="73" y="71"/>
                  <a:pt x="73" y="71"/>
                  <a:pt x="73" y="71"/>
                </a:cubicBezTo>
                <a:cubicBezTo>
                  <a:pt x="72" y="72"/>
                  <a:pt x="71" y="74"/>
                  <a:pt x="71" y="76"/>
                </a:cubicBezTo>
                <a:cubicBezTo>
                  <a:pt x="71" y="81"/>
                  <a:pt x="75" y="85"/>
                  <a:pt x="81" y="85"/>
                </a:cubicBezTo>
                <a:cubicBezTo>
                  <a:pt x="86" y="85"/>
                  <a:pt x="90" y="81"/>
                  <a:pt x="90" y="76"/>
                </a:cubicBezTo>
                <a:cubicBezTo>
                  <a:pt x="90" y="71"/>
                  <a:pt x="86" y="66"/>
                  <a:pt x="81" y="6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50" name="Freeform 120"/>
          <p:cNvSpPr>
            <a:spLocks/>
          </p:cNvSpPr>
          <p:nvPr/>
        </p:nvSpPr>
        <p:spPr bwMode="auto">
          <a:xfrm rot="1419338">
            <a:off x="3712737" y="4065187"/>
            <a:ext cx="113504" cy="108409"/>
          </a:xfrm>
          <a:custGeom>
            <a:avLst/>
            <a:gdLst>
              <a:gd name="T0" fmla="*/ 123 w 245"/>
              <a:gd name="T1" fmla="*/ 0 h 234"/>
              <a:gd name="T2" fmla="*/ 153 w 245"/>
              <a:gd name="T3" fmla="*/ 87 h 234"/>
              <a:gd name="T4" fmla="*/ 245 w 245"/>
              <a:gd name="T5" fmla="*/ 90 h 234"/>
              <a:gd name="T6" fmla="*/ 172 w 245"/>
              <a:gd name="T7" fmla="*/ 147 h 234"/>
              <a:gd name="T8" fmla="*/ 198 w 245"/>
              <a:gd name="T9" fmla="*/ 234 h 234"/>
              <a:gd name="T10" fmla="*/ 123 w 245"/>
              <a:gd name="T11" fmla="*/ 182 h 234"/>
              <a:gd name="T12" fmla="*/ 47 w 245"/>
              <a:gd name="T13" fmla="*/ 234 h 234"/>
              <a:gd name="T14" fmla="*/ 73 w 245"/>
              <a:gd name="T15" fmla="*/ 147 h 234"/>
              <a:gd name="T16" fmla="*/ 0 w 245"/>
              <a:gd name="T17" fmla="*/ 90 h 234"/>
              <a:gd name="T18" fmla="*/ 92 w 245"/>
              <a:gd name="T19" fmla="*/ 87 h 234"/>
              <a:gd name="T20" fmla="*/ 123 w 245"/>
              <a:gd name="T21" fmla="*/ 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5" h="234">
                <a:moveTo>
                  <a:pt x="123" y="0"/>
                </a:moveTo>
                <a:lnTo>
                  <a:pt x="153" y="87"/>
                </a:lnTo>
                <a:lnTo>
                  <a:pt x="245" y="90"/>
                </a:lnTo>
                <a:lnTo>
                  <a:pt x="172" y="147"/>
                </a:lnTo>
                <a:lnTo>
                  <a:pt x="198" y="234"/>
                </a:lnTo>
                <a:lnTo>
                  <a:pt x="123" y="182"/>
                </a:lnTo>
                <a:lnTo>
                  <a:pt x="47" y="234"/>
                </a:lnTo>
                <a:lnTo>
                  <a:pt x="73" y="147"/>
                </a:lnTo>
                <a:lnTo>
                  <a:pt x="0" y="90"/>
                </a:lnTo>
                <a:lnTo>
                  <a:pt x="92" y="87"/>
                </a:lnTo>
                <a:lnTo>
                  <a:pt x="12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51" name="Freeform 50"/>
          <p:cNvSpPr>
            <a:spLocks/>
          </p:cNvSpPr>
          <p:nvPr/>
        </p:nvSpPr>
        <p:spPr bwMode="auto">
          <a:xfrm rot="19640845">
            <a:off x="5323688" y="3631729"/>
            <a:ext cx="133857" cy="127847"/>
          </a:xfrm>
          <a:custGeom>
            <a:avLst/>
            <a:gdLst>
              <a:gd name="T0" fmla="*/ 123 w 245"/>
              <a:gd name="T1" fmla="*/ 0 h 234"/>
              <a:gd name="T2" fmla="*/ 153 w 245"/>
              <a:gd name="T3" fmla="*/ 87 h 234"/>
              <a:gd name="T4" fmla="*/ 245 w 245"/>
              <a:gd name="T5" fmla="*/ 90 h 234"/>
              <a:gd name="T6" fmla="*/ 172 w 245"/>
              <a:gd name="T7" fmla="*/ 147 h 234"/>
              <a:gd name="T8" fmla="*/ 198 w 245"/>
              <a:gd name="T9" fmla="*/ 234 h 234"/>
              <a:gd name="T10" fmla="*/ 123 w 245"/>
              <a:gd name="T11" fmla="*/ 182 h 234"/>
              <a:gd name="T12" fmla="*/ 47 w 245"/>
              <a:gd name="T13" fmla="*/ 234 h 234"/>
              <a:gd name="T14" fmla="*/ 73 w 245"/>
              <a:gd name="T15" fmla="*/ 147 h 234"/>
              <a:gd name="T16" fmla="*/ 0 w 245"/>
              <a:gd name="T17" fmla="*/ 90 h 234"/>
              <a:gd name="T18" fmla="*/ 92 w 245"/>
              <a:gd name="T19" fmla="*/ 87 h 234"/>
              <a:gd name="T20" fmla="*/ 123 w 245"/>
              <a:gd name="T21" fmla="*/ 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5" h="234">
                <a:moveTo>
                  <a:pt x="123" y="0"/>
                </a:moveTo>
                <a:lnTo>
                  <a:pt x="153" y="87"/>
                </a:lnTo>
                <a:lnTo>
                  <a:pt x="245" y="90"/>
                </a:lnTo>
                <a:lnTo>
                  <a:pt x="172" y="147"/>
                </a:lnTo>
                <a:lnTo>
                  <a:pt x="198" y="234"/>
                </a:lnTo>
                <a:lnTo>
                  <a:pt x="123" y="182"/>
                </a:lnTo>
                <a:lnTo>
                  <a:pt x="47" y="234"/>
                </a:lnTo>
                <a:lnTo>
                  <a:pt x="73" y="147"/>
                </a:lnTo>
                <a:lnTo>
                  <a:pt x="0" y="90"/>
                </a:lnTo>
                <a:lnTo>
                  <a:pt x="92" y="87"/>
                </a:lnTo>
                <a:lnTo>
                  <a:pt x="12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52" name="Freeform 115"/>
          <p:cNvSpPr>
            <a:spLocks noEditPoints="1"/>
          </p:cNvSpPr>
          <p:nvPr/>
        </p:nvSpPr>
        <p:spPr bwMode="auto">
          <a:xfrm rot="20164002">
            <a:off x="5237484" y="3291020"/>
            <a:ext cx="139549" cy="259819"/>
          </a:xfrm>
          <a:custGeom>
            <a:avLst/>
            <a:gdLst>
              <a:gd name="T0" fmla="*/ 54 w 64"/>
              <a:gd name="T1" fmla="*/ 0 h 120"/>
              <a:gd name="T2" fmla="*/ 10 w 64"/>
              <a:gd name="T3" fmla="*/ 0 h 120"/>
              <a:gd name="T4" fmla="*/ 0 w 64"/>
              <a:gd name="T5" fmla="*/ 10 h 120"/>
              <a:gd name="T6" fmla="*/ 0 w 64"/>
              <a:gd name="T7" fmla="*/ 110 h 120"/>
              <a:gd name="T8" fmla="*/ 10 w 64"/>
              <a:gd name="T9" fmla="*/ 120 h 120"/>
              <a:gd name="T10" fmla="*/ 54 w 64"/>
              <a:gd name="T11" fmla="*/ 120 h 120"/>
              <a:gd name="T12" fmla="*/ 64 w 64"/>
              <a:gd name="T13" fmla="*/ 110 h 120"/>
              <a:gd name="T14" fmla="*/ 64 w 64"/>
              <a:gd name="T15" fmla="*/ 10 h 120"/>
              <a:gd name="T16" fmla="*/ 54 w 64"/>
              <a:gd name="T17" fmla="*/ 0 h 120"/>
              <a:gd name="T18" fmla="*/ 26 w 64"/>
              <a:gd name="T19" fmla="*/ 8 h 120"/>
              <a:gd name="T20" fmla="*/ 38 w 64"/>
              <a:gd name="T21" fmla="*/ 8 h 120"/>
              <a:gd name="T22" fmla="*/ 40 w 64"/>
              <a:gd name="T23" fmla="*/ 10 h 120"/>
              <a:gd name="T24" fmla="*/ 38 w 64"/>
              <a:gd name="T25" fmla="*/ 12 h 120"/>
              <a:gd name="T26" fmla="*/ 26 w 64"/>
              <a:gd name="T27" fmla="*/ 12 h 120"/>
              <a:gd name="T28" fmla="*/ 24 w 64"/>
              <a:gd name="T29" fmla="*/ 10 h 120"/>
              <a:gd name="T30" fmla="*/ 26 w 64"/>
              <a:gd name="T31" fmla="*/ 8 h 120"/>
              <a:gd name="T32" fmla="*/ 32 w 64"/>
              <a:gd name="T33" fmla="*/ 116 h 120"/>
              <a:gd name="T34" fmla="*/ 26 w 64"/>
              <a:gd name="T35" fmla="*/ 110 h 120"/>
              <a:gd name="T36" fmla="*/ 32 w 64"/>
              <a:gd name="T37" fmla="*/ 104 h 120"/>
              <a:gd name="T38" fmla="*/ 38 w 64"/>
              <a:gd name="T39" fmla="*/ 110 h 120"/>
              <a:gd name="T40" fmla="*/ 32 w 64"/>
              <a:gd name="T41" fmla="*/ 116 h 120"/>
              <a:gd name="T42" fmla="*/ 60 w 64"/>
              <a:gd name="T43" fmla="*/ 100 h 120"/>
              <a:gd name="T44" fmla="*/ 4 w 64"/>
              <a:gd name="T45" fmla="*/ 100 h 120"/>
              <a:gd name="T46" fmla="*/ 4 w 64"/>
              <a:gd name="T47" fmla="*/ 20 h 120"/>
              <a:gd name="T48" fmla="*/ 60 w 64"/>
              <a:gd name="T49" fmla="*/ 20 h 120"/>
              <a:gd name="T50" fmla="*/ 60 w 64"/>
              <a:gd name="T51" fmla="*/ 10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4" h="120">
                <a:moveTo>
                  <a:pt x="54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15"/>
                  <a:pt x="4" y="120"/>
                  <a:pt x="10" y="120"/>
                </a:cubicBezTo>
                <a:cubicBezTo>
                  <a:pt x="54" y="120"/>
                  <a:pt x="54" y="120"/>
                  <a:pt x="54" y="120"/>
                </a:cubicBezTo>
                <a:cubicBezTo>
                  <a:pt x="59" y="120"/>
                  <a:pt x="64" y="115"/>
                  <a:pt x="64" y="110"/>
                </a:cubicBezTo>
                <a:cubicBezTo>
                  <a:pt x="64" y="10"/>
                  <a:pt x="64" y="10"/>
                  <a:pt x="64" y="10"/>
                </a:cubicBezTo>
                <a:cubicBezTo>
                  <a:pt x="64" y="4"/>
                  <a:pt x="59" y="0"/>
                  <a:pt x="54" y="0"/>
                </a:cubicBezTo>
                <a:close/>
                <a:moveTo>
                  <a:pt x="26" y="8"/>
                </a:moveTo>
                <a:cubicBezTo>
                  <a:pt x="38" y="8"/>
                  <a:pt x="38" y="8"/>
                  <a:pt x="38" y="8"/>
                </a:cubicBezTo>
                <a:cubicBezTo>
                  <a:pt x="39" y="8"/>
                  <a:pt x="40" y="9"/>
                  <a:pt x="40" y="10"/>
                </a:cubicBezTo>
                <a:cubicBezTo>
                  <a:pt x="40" y="11"/>
                  <a:pt x="39" y="12"/>
                  <a:pt x="38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5" y="12"/>
                  <a:pt x="24" y="11"/>
                  <a:pt x="24" y="10"/>
                </a:cubicBezTo>
                <a:cubicBezTo>
                  <a:pt x="24" y="9"/>
                  <a:pt x="25" y="8"/>
                  <a:pt x="26" y="8"/>
                </a:cubicBezTo>
                <a:close/>
                <a:moveTo>
                  <a:pt x="32" y="116"/>
                </a:moveTo>
                <a:cubicBezTo>
                  <a:pt x="29" y="116"/>
                  <a:pt x="26" y="113"/>
                  <a:pt x="26" y="110"/>
                </a:cubicBezTo>
                <a:cubicBezTo>
                  <a:pt x="26" y="107"/>
                  <a:pt x="29" y="104"/>
                  <a:pt x="32" y="104"/>
                </a:cubicBezTo>
                <a:cubicBezTo>
                  <a:pt x="35" y="104"/>
                  <a:pt x="38" y="107"/>
                  <a:pt x="38" y="110"/>
                </a:cubicBezTo>
                <a:cubicBezTo>
                  <a:pt x="38" y="113"/>
                  <a:pt x="35" y="116"/>
                  <a:pt x="32" y="116"/>
                </a:cubicBezTo>
                <a:close/>
                <a:moveTo>
                  <a:pt x="60" y="100"/>
                </a:moveTo>
                <a:cubicBezTo>
                  <a:pt x="4" y="100"/>
                  <a:pt x="4" y="100"/>
                  <a:pt x="4" y="100"/>
                </a:cubicBezTo>
                <a:cubicBezTo>
                  <a:pt x="4" y="20"/>
                  <a:pt x="4" y="20"/>
                  <a:pt x="4" y="20"/>
                </a:cubicBezTo>
                <a:cubicBezTo>
                  <a:pt x="60" y="20"/>
                  <a:pt x="60" y="20"/>
                  <a:pt x="60" y="20"/>
                </a:cubicBezTo>
                <a:lnTo>
                  <a:pt x="60" y="1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53" name="TextBox 52"/>
          <p:cNvSpPr txBox="1"/>
          <p:nvPr/>
        </p:nvSpPr>
        <p:spPr>
          <a:xfrm>
            <a:off x="5139890" y="6015764"/>
            <a:ext cx="832407" cy="3508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fr-FR" sz="1200" b="1">
                <a:solidFill>
                  <a:schemeClr val="accent2"/>
                </a:solidFill>
                <a:latin typeface="+mj-lt"/>
              </a:rPr>
              <a:t>Interfaces</a:t>
            </a:r>
            <a:br>
              <a:rPr lang="fr-FR" sz="1200" b="1">
                <a:solidFill>
                  <a:schemeClr val="accent2"/>
                </a:solidFill>
                <a:latin typeface="+mj-lt"/>
              </a:rPr>
            </a:br>
            <a:r>
              <a:rPr lang="fr-FR" sz="1200" b="1">
                <a:solidFill>
                  <a:schemeClr val="accent2"/>
                </a:solidFill>
                <a:latin typeface="+mj-lt"/>
              </a:rPr>
              <a:t>MultiDevices</a:t>
            </a:r>
          </a:p>
        </p:txBody>
      </p:sp>
      <p:grpSp>
        <p:nvGrpSpPr>
          <p:cNvPr id="54" name="Groupe 74"/>
          <p:cNvGrpSpPr/>
          <p:nvPr/>
        </p:nvGrpSpPr>
        <p:grpSpPr>
          <a:xfrm rot="17943861" flipH="1">
            <a:off x="5205981" y="4366639"/>
            <a:ext cx="164731" cy="134921"/>
            <a:chOff x="2012950" y="2401888"/>
            <a:chExt cx="1350963" cy="1106488"/>
          </a:xfrm>
          <a:solidFill>
            <a:schemeClr val="accent6"/>
          </a:solidFill>
        </p:grpSpPr>
        <p:sp>
          <p:nvSpPr>
            <p:cNvPr id="101" name="Oval 6"/>
            <p:cNvSpPr>
              <a:spLocks noChangeArrowheads="1"/>
            </p:cNvSpPr>
            <p:nvPr/>
          </p:nvSpPr>
          <p:spPr bwMode="auto">
            <a:xfrm>
              <a:off x="3225800" y="2881313"/>
              <a:ext cx="138113" cy="147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02" name="Oval 7"/>
            <p:cNvSpPr>
              <a:spLocks noChangeArrowheads="1"/>
            </p:cNvSpPr>
            <p:nvPr/>
          </p:nvSpPr>
          <p:spPr bwMode="auto">
            <a:xfrm>
              <a:off x="3059113" y="2724151"/>
              <a:ext cx="149225" cy="1397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03" name="Oval 8"/>
            <p:cNvSpPr>
              <a:spLocks noChangeArrowheads="1"/>
            </p:cNvSpPr>
            <p:nvPr/>
          </p:nvSpPr>
          <p:spPr bwMode="auto">
            <a:xfrm>
              <a:off x="2901950" y="2559051"/>
              <a:ext cx="139700" cy="147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04" name="Oval 9"/>
            <p:cNvSpPr>
              <a:spLocks noChangeArrowheads="1"/>
            </p:cNvSpPr>
            <p:nvPr/>
          </p:nvSpPr>
          <p:spPr bwMode="auto">
            <a:xfrm>
              <a:off x="2744788" y="2401888"/>
              <a:ext cx="139700" cy="1397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05" name="Oval 10"/>
            <p:cNvSpPr>
              <a:spLocks noChangeArrowheads="1"/>
            </p:cNvSpPr>
            <p:nvPr/>
          </p:nvSpPr>
          <p:spPr bwMode="auto">
            <a:xfrm>
              <a:off x="3059113" y="3046413"/>
              <a:ext cx="149225" cy="1397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06" name="Oval 11"/>
            <p:cNvSpPr>
              <a:spLocks noChangeArrowheads="1"/>
            </p:cNvSpPr>
            <p:nvPr/>
          </p:nvSpPr>
          <p:spPr bwMode="auto">
            <a:xfrm>
              <a:off x="2901950" y="3203576"/>
              <a:ext cx="139700" cy="147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07" name="Oval 12"/>
            <p:cNvSpPr>
              <a:spLocks noChangeArrowheads="1"/>
            </p:cNvSpPr>
            <p:nvPr/>
          </p:nvSpPr>
          <p:spPr bwMode="auto">
            <a:xfrm>
              <a:off x="2744788" y="3368676"/>
              <a:ext cx="139700" cy="1397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08" name="Freeform 13"/>
            <p:cNvSpPr>
              <a:spLocks/>
            </p:cNvSpPr>
            <p:nvPr/>
          </p:nvSpPr>
          <p:spPr bwMode="auto">
            <a:xfrm>
              <a:off x="2919413" y="2881313"/>
              <a:ext cx="157163" cy="147638"/>
            </a:xfrm>
            <a:custGeom>
              <a:avLst/>
              <a:gdLst>
                <a:gd name="T0" fmla="*/ 15 w 18"/>
                <a:gd name="T1" fmla="*/ 3 h 17"/>
                <a:gd name="T2" fmla="*/ 15 w 18"/>
                <a:gd name="T3" fmla="*/ 14 h 17"/>
                <a:gd name="T4" fmla="*/ 3 w 18"/>
                <a:gd name="T5" fmla="*/ 14 h 17"/>
                <a:gd name="T6" fmla="*/ 3 w 18"/>
                <a:gd name="T7" fmla="*/ 3 h 17"/>
                <a:gd name="T8" fmla="*/ 15 w 18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15" y="3"/>
                  </a:moveTo>
                  <a:cubicBezTo>
                    <a:pt x="18" y="6"/>
                    <a:pt x="18" y="11"/>
                    <a:pt x="15" y="14"/>
                  </a:cubicBezTo>
                  <a:cubicBezTo>
                    <a:pt x="11" y="17"/>
                    <a:pt x="6" y="17"/>
                    <a:pt x="3" y="14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1" y="0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09" name="Freeform 14"/>
            <p:cNvSpPr>
              <a:spLocks/>
            </p:cNvSpPr>
            <p:nvPr/>
          </p:nvSpPr>
          <p:spPr bwMode="auto">
            <a:xfrm>
              <a:off x="2692400" y="2881313"/>
              <a:ext cx="157163" cy="147638"/>
            </a:xfrm>
            <a:custGeom>
              <a:avLst/>
              <a:gdLst>
                <a:gd name="T0" fmla="*/ 15 w 18"/>
                <a:gd name="T1" fmla="*/ 3 h 17"/>
                <a:gd name="T2" fmla="*/ 15 w 18"/>
                <a:gd name="T3" fmla="*/ 14 h 17"/>
                <a:gd name="T4" fmla="*/ 3 w 18"/>
                <a:gd name="T5" fmla="*/ 14 h 17"/>
                <a:gd name="T6" fmla="*/ 3 w 18"/>
                <a:gd name="T7" fmla="*/ 3 h 17"/>
                <a:gd name="T8" fmla="*/ 15 w 18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15" y="3"/>
                  </a:moveTo>
                  <a:cubicBezTo>
                    <a:pt x="18" y="6"/>
                    <a:pt x="18" y="11"/>
                    <a:pt x="15" y="14"/>
                  </a:cubicBezTo>
                  <a:cubicBezTo>
                    <a:pt x="11" y="17"/>
                    <a:pt x="6" y="17"/>
                    <a:pt x="3" y="14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1" y="0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10" name="Freeform 15"/>
            <p:cNvSpPr>
              <a:spLocks/>
            </p:cNvSpPr>
            <p:nvPr/>
          </p:nvSpPr>
          <p:spPr bwMode="auto">
            <a:xfrm>
              <a:off x="2466975" y="2881313"/>
              <a:ext cx="155575" cy="147638"/>
            </a:xfrm>
            <a:custGeom>
              <a:avLst/>
              <a:gdLst>
                <a:gd name="T0" fmla="*/ 14 w 18"/>
                <a:gd name="T1" fmla="*/ 3 h 17"/>
                <a:gd name="T2" fmla="*/ 14 w 18"/>
                <a:gd name="T3" fmla="*/ 14 h 17"/>
                <a:gd name="T4" fmla="*/ 3 w 18"/>
                <a:gd name="T5" fmla="*/ 14 h 17"/>
                <a:gd name="T6" fmla="*/ 3 w 18"/>
                <a:gd name="T7" fmla="*/ 3 h 17"/>
                <a:gd name="T8" fmla="*/ 14 w 18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14" y="3"/>
                  </a:moveTo>
                  <a:cubicBezTo>
                    <a:pt x="18" y="6"/>
                    <a:pt x="18" y="11"/>
                    <a:pt x="14" y="14"/>
                  </a:cubicBezTo>
                  <a:cubicBezTo>
                    <a:pt x="11" y="17"/>
                    <a:pt x="6" y="17"/>
                    <a:pt x="3" y="14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1" y="0"/>
                    <a:pt x="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11" name="Freeform 16"/>
            <p:cNvSpPr>
              <a:spLocks/>
            </p:cNvSpPr>
            <p:nvPr/>
          </p:nvSpPr>
          <p:spPr bwMode="auto">
            <a:xfrm>
              <a:off x="2239963" y="2881313"/>
              <a:ext cx="157163" cy="147638"/>
            </a:xfrm>
            <a:custGeom>
              <a:avLst/>
              <a:gdLst>
                <a:gd name="T0" fmla="*/ 14 w 18"/>
                <a:gd name="T1" fmla="*/ 3 h 17"/>
                <a:gd name="T2" fmla="*/ 14 w 18"/>
                <a:gd name="T3" fmla="*/ 14 h 17"/>
                <a:gd name="T4" fmla="*/ 3 w 18"/>
                <a:gd name="T5" fmla="*/ 14 h 17"/>
                <a:gd name="T6" fmla="*/ 3 w 18"/>
                <a:gd name="T7" fmla="*/ 3 h 17"/>
                <a:gd name="T8" fmla="*/ 14 w 18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14" y="3"/>
                  </a:moveTo>
                  <a:cubicBezTo>
                    <a:pt x="18" y="6"/>
                    <a:pt x="18" y="11"/>
                    <a:pt x="14" y="14"/>
                  </a:cubicBezTo>
                  <a:cubicBezTo>
                    <a:pt x="11" y="17"/>
                    <a:pt x="6" y="17"/>
                    <a:pt x="3" y="14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1" y="0"/>
                    <a:pt x="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12" name="Freeform 17"/>
            <p:cNvSpPr>
              <a:spLocks/>
            </p:cNvSpPr>
            <p:nvPr/>
          </p:nvSpPr>
          <p:spPr bwMode="auto">
            <a:xfrm>
              <a:off x="2012950" y="2881313"/>
              <a:ext cx="147638" cy="147638"/>
            </a:xfrm>
            <a:custGeom>
              <a:avLst/>
              <a:gdLst>
                <a:gd name="T0" fmla="*/ 14 w 17"/>
                <a:gd name="T1" fmla="*/ 3 h 17"/>
                <a:gd name="T2" fmla="*/ 14 w 17"/>
                <a:gd name="T3" fmla="*/ 14 h 17"/>
                <a:gd name="T4" fmla="*/ 3 w 17"/>
                <a:gd name="T5" fmla="*/ 14 h 17"/>
                <a:gd name="T6" fmla="*/ 3 w 17"/>
                <a:gd name="T7" fmla="*/ 3 h 17"/>
                <a:gd name="T8" fmla="*/ 14 w 17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4" y="3"/>
                  </a:moveTo>
                  <a:cubicBezTo>
                    <a:pt x="17" y="6"/>
                    <a:pt x="17" y="11"/>
                    <a:pt x="14" y="14"/>
                  </a:cubicBezTo>
                  <a:cubicBezTo>
                    <a:pt x="11" y="17"/>
                    <a:pt x="6" y="17"/>
                    <a:pt x="3" y="14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1" y="0"/>
                    <a:pt x="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</p:grpSp>
      <p:grpSp>
        <p:nvGrpSpPr>
          <p:cNvPr id="55" name="Groupe 74"/>
          <p:cNvGrpSpPr/>
          <p:nvPr/>
        </p:nvGrpSpPr>
        <p:grpSpPr>
          <a:xfrm rot="3656139">
            <a:off x="3670560" y="4419439"/>
            <a:ext cx="89741" cy="73501"/>
            <a:chOff x="2012950" y="2401888"/>
            <a:chExt cx="1350963" cy="1106488"/>
          </a:xfrm>
          <a:solidFill>
            <a:schemeClr val="accent6"/>
          </a:solidFill>
        </p:grpSpPr>
        <p:sp>
          <p:nvSpPr>
            <p:cNvPr id="89" name="Oval 6"/>
            <p:cNvSpPr>
              <a:spLocks noChangeArrowheads="1"/>
            </p:cNvSpPr>
            <p:nvPr/>
          </p:nvSpPr>
          <p:spPr bwMode="auto">
            <a:xfrm>
              <a:off x="3225800" y="2881313"/>
              <a:ext cx="138113" cy="147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90" name="Oval 7"/>
            <p:cNvSpPr>
              <a:spLocks noChangeArrowheads="1"/>
            </p:cNvSpPr>
            <p:nvPr/>
          </p:nvSpPr>
          <p:spPr bwMode="auto">
            <a:xfrm>
              <a:off x="3059113" y="2724151"/>
              <a:ext cx="149225" cy="1397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91" name="Oval 8"/>
            <p:cNvSpPr>
              <a:spLocks noChangeArrowheads="1"/>
            </p:cNvSpPr>
            <p:nvPr/>
          </p:nvSpPr>
          <p:spPr bwMode="auto">
            <a:xfrm>
              <a:off x="2901950" y="2559051"/>
              <a:ext cx="139700" cy="147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92" name="Oval 9"/>
            <p:cNvSpPr>
              <a:spLocks noChangeArrowheads="1"/>
            </p:cNvSpPr>
            <p:nvPr/>
          </p:nvSpPr>
          <p:spPr bwMode="auto">
            <a:xfrm>
              <a:off x="2744788" y="2401888"/>
              <a:ext cx="139700" cy="1397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93" name="Oval 10"/>
            <p:cNvSpPr>
              <a:spLocks noChangeArrowheads="1"/>
            </p:cNvSpPr>
            <p:nvPr/>
          </p:nvSpPr>
          <p:spPr bwMode="auto">
            <a:xfrm>
              <a:off x="3059113" y="3046413"/>
              <a:ext cx="149225" cy="1397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94" name="Oval 11"/>
            <p:cNvSpPr>
              <a:spLocks noChangeArrowheads="1"/>
            </p:cNvSpPr>
            <p:nvPr/>
          </p:nvSpPr>
          <p:spPr bwMode="auto">
            <a:xfrm>
              <a:off x="2901950" y="3203576"/>
              <a:ext cx="139700" cy="147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95" name="Oval 12"/>
            <p:cNvSpPr>
              <a:spLocks noChangeArrowheads="1"/>
            </p:cNvSpPr>
            <p:nvPr/>
          </p:nvSpPr>
          <p:spPr bwMode="auto">
            <a:xfrm>
              <a:off x="2744788" y="3368676"/>
              <a:ext cx="139700" cy="1397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96" name="Freeform 13"/>
            <p:cNvSpPr>
              <a:spLocks/>
            </p:cNvSpPr>
            <p:nvPr/>
          </p:nvSpPr>
          <p:spPr bwMode="auto">
            <a:xfrm>
              <a:off x="2919413" y="2881313"/>
              <a:ext cx="157163" cy="147638"/>
            </a:xfrm>
            <a:custGeom>
              <a:avLst/>
              <a:gdLst>
                <a:gd name="T0" fmla="*/ 15 w 18"/>
                <a:gd name="T1" fmla="*/ 3 h 17"/>
                <a:gd name="T2" fmla="*/ 15 w 18"/>
                <a:gd name="T3" fmla="*/ 14 h 17"/>
                <a:gd name="T4" fmla="*/ 3 w 18"/>
                <a:gd name="T5" fmla="*/ 14 h 17"/>
                <a:gd name="T6" fmla="*/ 3 w 18"/>
                <a:gd name="T7" fmla="*/ 3 h 17"/>
                <a:gd name="T8" fmla="*/ 15 w 18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15" y="3"/>
                  </a:moveTo>
                  <a:cubicBezTo>
                    <a:pt x="18" y="6"/>
                    <a:pt x="18" y="11"/>
                    <a:pt x="15" y="14"/>
                  </a:cubicBezTo>
                  <a:cubicBezTo>
                    <a:pt x="11" y="17"/>
                    <a:pt x="6" y="17"/>
                    <a:pt x="3" y="14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1" y="0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97" name="Freeform 14"/>
            <p:cNvSpPr>
              <a:spLocks/>
            </p:cNvSpPr>
            <p:nvPr/>
          </p:nvSpPr>
          <p:spPr bwMode="auto">
            <a:xfrm>
              <a:off x="2692400" y="2881313"/>
              <a:ext cx="157163" cy="147638"/>
            </a:xfrm>
            <a:custGeom>
              <a:avLst/>
              <a:gdLst>
                <a:gd name="T0" fmla="*/ 15 w 18"/>
                <a:gd name="T1" fmla="*/ 3 h 17"/>
                <a:gd name="T2" fmla="*/ 15 w 18"/>
                <a:gd name="T3" fmla="*/ 14 h 17"/>
                <a:gd name="T4" fmla="*/ 3 w 18"/>
                <a:gd name="T5" fmla="*/ 14 h 17"/>
                <a:gd name="T6" fmla="*/ 3 w 18"/>
                <a:gd name="T7" fmla="*/ 3 h 17"/>
                <a:gd name="T8" fmla="*/ 15 w 18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15" y="3"/>
                  </a:moveTo>
                  <a:cubicBezTo>
                    <a:pt x="18" y="6"/>
                    <a:pt x="18" y="11"/>
                    <a:pt x="15" y="14"/>
                  </a:cubicBezTo>
                  <a:cubicBezTo>
                    <a:pt x="11" y="17"/>
                    <a:pt x="6" y="17"/>
                    <a:pt x="3" y="14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1" y="0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98" name="Freeform 15"/>
            <p:cNvSpPr>
              <a:spLocks/>
            </p:cNvSpPr>
            <p:nvPr/>
          </p:nvSpPr>
          <p:spPr bwMode="auto">
            <a:xfrm>
              <a:off x="2466975" y="2881313"/>
              <a:ext cx="155575" cy="147638"/>
            </a:xfrm>
            <a:custGeom>
              <a:avLst/>
              <a:gdLst>
                <a:gd name="T0" fmla="*/ 14 w 18"/>
                <a:gd name="T1" fmla="*/ 3 h 17"/>
                <a:gd name="T2" fmla="*/ 14 w 18"/>
                <a:gd name="T3" fmla="*/ 14 h 17"/>
                <a:gd name="T4" fmla="*/ 3 w 18"/>
                <a:gd name="T5" fmla="*/ 14 h 17"/>
                <a:gd name="T6" fmla="*/ 3 w 18"/>
                <a:gd name="T7" fmla="*/ 3 h 17"/>
                <a:gd name="T8" fmla="*/ 14 w 18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14" y="3"/>
                  </a:moveTo>
                  <a:cubicBezTo>
                    <a:pt x="18" y="6"/>
                    <a:pt x="18" y="11"/>
                    <a:pt x="14" y="14"/>
                  </a:cubicBezTo>
                  <a:cubicBezTo>
                    <a:pt x="11" y="17"/>
                    <a:pt x="6" y="17"/>
                    <a:pt x="3" y="14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1" y="0"/>
                    <a:pt x="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99" name="Freeform 16"/>
            <p:cNvSpPr>
              <a:spLocks/>
            </p:cNvSpPr>
            <p:nvPr/>
          </p:nvSpPr>
          <p:spPr bwMode="auto">
            <a:xfrm>
              <a:off x="2239963" y="2881313"/>
              <a:ext cx="157163" cy="147638"/>
            </a:xfrm>
            <a:custGeom>
              <a:avLst/>
              <a:gdLst>
                <a:gd name="T0" fmla="*/ 14 w 18"/>
                <a:gd name="T1" fmla="*/ 3 h 17"/>
                <a:gd name="T2" fmla="*/ 14 w 18"/>
                <a:gd name="T3" fmla="*/ 14 h 17"/>
                <a:gd name="T4" fmla="*/ 3 w 18"/>
                <a:gd name="T5" fmla="*/ 14 h 17"/>
                <a:gd name="T6" fmla="*/ 3 w 18"/>
                <a:gd name="T7" fmla="*/ 3 h 17"/>
                <a:gd name="T8" fmla="*/ 14 w 18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14" y="3"/>
                  </a:moveTo>
                  <a:cubicBezTo>
                    <a:pt x="18" y="6"/>
                    <a:pt x="18" y="11"/>
                    <a:pt x="14" y="14"/>
                  </a:cubicBezTo>
                  <a:cubicBezTo>
                    <a:pt x="11" y="17"/>
                    <a:pt x="6" y="17"/>
                    <a:pt x="3" y="14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1" y="0"/>
                    <a:pt x="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00" name="Freeform 17"/>
            <p:cNvSpPr>
              <a:spLocks/>
            </p:cNvSpPr>
            <p:nvPr/>
          </p:nvSpPr>
          <p:spPr bwMode="auto">
            <a:xfrm>
              <a:off x="2012950" y="2881313"/>
              <a:ext cx="147638" cy="147638"/>
            </a:xfrm>
            <a:custGeom>
              <a:avLst/>
              <a:gdLst>
                <a:gd name="T0" fmla="*/ 14 w 17"/>
                <a:gd name="T1" fmla="*/ 3 h 17"/>
                <a:gd name="T2" fmla="*/ 14 w 17"/>
                <a:gd name="T3" fmla="*/ 14 h 17"/>
                <a:gd name="T4" fmla="*/ 3 w 17"/>
                <a:gd name="T5" fmla="*/ 14 h 17"/>
                <a:gd name="T6" fmla="*/ 3 w 17"/>
                <a:gd name="T7" fmla="*/ 3 h 17"/>
                <a:gd name="T8" fmla="*/ 14 w 17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4" y="3"/>
                  </a:moveTo>
                  <a:cubicBezTo>
                    <a:pt x="17" y="6"/>
                    <a:pt x="17" y="11"/>
                    <a:pt x="14" y="14"/>
                  </a:cubicBezTo>
                  <a:cubicBezTo>
                    <a:pt x="11" y="17"/>
                    <a:pt x="6" y="17"/>
                    <a:pt x="3" y="14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1" y="0"/>
                    <a:pt x="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1860001" y="2138016"/>
            <a:ext cx="1779628" cy="1660886"/>
            <a:chOff x="1808781" y="2033198"/>
            <a:chExt cx="1573979" cy="1468959"/>
          </a:xfrm>
        </p:grpSpPr>
        <p:sp>
          <p:nvSpPr>
            <p:cNvPr id="57" name="Freeform 56"/>
            <p:cNvSpPr/>
            <p:nvPr/>
          </p:nvSpPr>
          <p:spPr>
            <a:xfrm>
              <a:off x="1808781" y="2235143"/>
              <a:ext cx="336118" cy="1065068"/>
            </a:xfrm>
            <a:custGeom>
              <a:avLst/>
              <a:gdLst>
                <a:gd name="connsiteX0" fmla="*/ 429116 w 429116"/>
                <a:gd name="connsiteY0" fmla="*/ 0 h 1359754"/>
                <a:gd name="connsiteX1" fmla="*/ 408725 w 429116"/>
                <a:gd name="connsiteY1" fmla="*/ 16825 h 1359754"/>
                <a:gd name="connsiteX2" fmla="*/ 134079 w 429116"/>
                <a:gd name="connsiteY2" fmla="*/ 679877 h 1359754"/>
                <a:gd name="connsiteX3" fmla="*/ 408725 w 429116"/>
                <a:gd name="connsiteY3" fmla="*/ 1342930 h 1359754"/>
                <a:gd name="connsiteX4" fmla="*/ 429116 w 429116"/>
                <a:gd name="connsiteY4" fmla="*/ 1359754 h 1359754"/>
                <a:gd name="connsiteX5" fmla="*/ 334053 w 429116"/>
                <a:gd name="connsiteY5" fmla="*/ 1308156 h 1359754"/>
                <a:gd name="connsiteX6" fmla="*/ 0 w 429116"/>
                <a:gd name="connsiteY6" fmla="*/ 679877 h 1359754"/>
                <a:gd name="connsiteX7" fmla="*/ 334053 w 429116"/>
                <a:gd name="connsiteY7" fmla="*/ 51599 h 135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9116" h="1359754">
                  <a:moveTo>
                    <a:pt x="429116" y="0"/>
                  </a:moveTo>
                  <a:lnTo>
                    <a:pt x="408725" y="16825"/>
                  </a:lnTo>
                  <a:cubicBezTo>
                    <a:pt x="239035" y="186515"/>
                    <a:pt x="134079" y="420939"/>
                    <a:pt x="134079" y="679877"/>
                  </a:cubicBezTo>
                  <a:cubicBezTo>
                    <a:pt x="134079" y="938815"/>
                    <a:pt x="239035" y="1173240"/>
                    <a:pt x="408725" y="1342930"/>
                  </a:cubicBezTo>
                  <a:lnTo>
                    <a:pt x="429116" y="1359754"/>
                  </a:lnTo>
                  <a:lnTo>
                    <a:pt x="334053" y="1308156"/>
                  </a:lnTo>
                  <a:cubicBezTo>
                    <a:pt x="132510" y="1171995"/>
                    <a:pt x="0" y="941411"/>
                    <a:pt x="0" y="679877"/>
                  </a:cubicBezTo>
                  <a:cubicBezTo>
                    <a:pt x="0" y="418343"/>
                    <a:pt x="132510" y="187759"/>
                    <a:pt x="334053" y="51599"/>
                  </a:cubicBezTo>
                  <a:close/>
                </a:path>
              </a:pathLst>
            </a:custGeom>
            <a:solidFill>
              <a:schemeClr val="accent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fr-FR" sz="1400">
                <a:solidFill>
                  <a:prstClr val="white"/>
                </a:solidFill>
              </a:endParaRPr>
            </a:p>
          </p:txBody>
        </p:sp>
        <p:sp>
          <p:nvSpPr>
            <p:cNvPr id="58" name="Ellipse 15"/>
            <p:cNvSpPr/>
            <p:nvPr/>
          </p:nvSpPr>
          <p:spPr>
            <a:xfrm>
              <a:off x="1913801" y="2033198"/>
              <a:ext cx="1468959" cy="14689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>
                <a:lnSpc>
                  <a:spcPct val="85000"/>
                </a:lnSpc>
              </a:pPr>
              <a:r>
                <a:rPr lang="fr-FR" sz="1100" b="1">
                  <a:solidFill>
                    <a:prstClr val="white"/>
                  </a:solidFill>
                </a:rPr>
                <a:t>Augmenter</a:t>
              </a:r>
              <a:br>
                <a:rPr lang="fr-FR" sz="1100" b="1">
                  <a:solidFill>
                    <a:prstClr val="white"/>
                  </a:solidFill>
                </a:rPr>
              </a:br>
              <a:r>
                <a:rPr lang="fr-FR" sz="1100" b="1">
                  <a:solidFill>
                    <a:prstClr val="white"/>
                  </a:solidFill>
                </a:rPr>
                <a:t>ses réservations</a:t>
              </a:r>
              <a:br>
                <a:rPr lang="fr-FR" sz="1100">
                  <a:solidFill>
                    <a:prstClr val="white"/>
                  </a:solidFill>
                </a:rPr>
              </a:br>
              <a:r>
                <a:rPr lang="fr-FR" sz="1100">
                  <a:solidFill>
                    <a:prstClr val="white"/>
                  </a:solidFill>
                </a:rPr>
                <a:t>en pilotant directement</a:t>
              </a:r>
              <a:br>
                <a:rPr lang="fr-FR" sz="1100">
                  <a:solidFill>
                    <a:prstClr val="white"/>
                  </a:solidFill>
                </a:rPr>
              </a:br>
              <a:r>
                <a:rPr lang="fr-FR" sz="1100">
                  <a:solidFill>
                    <a:prstClr val="white"/>
                  </a:solidFill>
                </a:rPr>
                <a:t>de nouveaux</a:t>
              </a:r>
              <a:br>
                <a:rPr lang="fr-FR" sz="1100">
                  <a:solidFill>
                    <a:prstClr val="white"/>
                  </a:solidFill>
                </a:rPr>
              </a:br>
              <a:r>
                <a:rPr lang="fr-FR" sz="1100">
                  <a:solidFill>
                    <a:prstClr val="white"/>
                  </a:solidFill>
                </a:rPr>
                <a:t>canaux d’acquisition</a:t>
              </a:r>
              <a:br>
                <a:rPr lang="fr-FR" sz="1100">
                  <a:solidFill>
                    <a:prstClr val="white"/>
                  </a:solidFill>
                </a:rPr>
              </a:br>
              <a:r>
                <a:rPr lang="fr-FR" sz="1100">
                  <a:solidFill>
                    <a:prstClr val="white"/>
                  </a:solidFill>
                </a:rPr>
                <a:t>web marketing</a:t>
              </a:r>
              <a:br>
                <a:rPr lang="fr-FR" sz="1100">
                  <a:solidFill>
                    <a:prstClr val="white"/>
                  </a:solidFill>
                </a:rPr>
              </a:br>
              <a:r>
                <a:rPr lang="fr-FR" sz="1100">
                  <a:solidFill>
                    <a:prstClr val="white"/>
                  </a:solidFill>
                </a:rPr>
                <a:t>(ex: GHF)</a:t>
              </a:r>
            </a:p>
          </p:txBody>
        </p:sp>
      </p:grpSp>
      <p:grpSp>
        <p:nvGrpSpPr>
          <p:cNvPr id="66" name="Groupe 21"/>
          <p:cNvGrpSpPr/>
          <p:nvPr/>
        </p:nvGrpSpPr>
        <p:grpSpPr>
          <a:xfrm>
            <a:off x="957012" y="2637602"/>
            <a:ext cx="253855" cy="260831"/>
            <a:chOff x="949283" y="4073525"/>
            <a:chExt cx="751542" cy="772194"/>
          </a:xfrm>
        </p:grpSpPr>
        <p:pic>
          <p:nvPicPr>
            <p:cNvPr id="85" name="Image 1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924" y="4095417"/>
              <a:ext cx="731194" cy="750302"/>
            </a:xfrm>
            <a:prstGeom prst="rect">
              <a:avLst/>
            </a:prstGeom>
          </p:spPr>
        </p:pic>
        <p:pic>
          <p:nvPicPr>
            <p:cNvPr id="86" name="Picture 13" descr="https://www.snapchat.com/global/social-lg.jpg"/>
            <p:cNvPicPr preferRelativeResize="0">
              <a:picLocks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19" r="24419"/>
            <a:stretch/>
          </p:blipFill>
          <p:spPr bwMode="auto">
            <a:xfrm>
              <a:off x="949283" y="4073525"/>
              <a:ext cx="751542" cy="75598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7" name="Image 1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0869" y="2921052"/>
            <a:ext cx="283610" cy="293596"/>
          </a:xfrm>
          <a:prstGeom prst="rect">
            <a:avLst/>
          </a:prstGeom>
        </p:spPr>
      </p:pic>
      <p:pic>
        <p:nvPicPr>
          <p:cNvPr id="68" name="Image 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781" y="2942574"/>
            <a:ext cx="278521" cy="264701"/>
          </a:xfrm>
          <a:prstGeom prst="rect">
            <a:avLst/>
          </a:prstGeom>
        </p:spPr>
      </p:pic>
      <p:pic>
        <p:nvPicPr>
          <p:cNvPr id="69" name="Image 9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59" r="-1198" b="61926"/>
          <a:stretch/>
        </p:blipFill>
        <p:spPr>
          <a:xfrm>
            <a:off x="616232" y="2607000"/>
            <a:ext cx="304726" cy="317529"/>
          </a:xfrm>
          <a:prstGeom prst="rect">
            <a:avLst/>
          </a:prstGeom>
        </p:spPr>
      </p:pic>
      <p:pic>
        <p:nvPicPr>
          <p:cNvPr id="70" name="Image 10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5908" y="2625191"/>
            <a:ext cx="274268" cy="281710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1557923" y="2648610"/>
            <a:ext cx="254190" cy="260831"/>
            <a:chOff x="740366" y="5769922"/>
            <a:chExt cx="731194" cy="750302"/>
          </a:xfrm>
        </p:grpSpPr>
        <p:pic>
          <p:nvPicPr>
            <p:cNvPr id="83" name="Image 13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366" y="5769922"/>
              <a:ext cx="731194" cy="750302"/>
            </a:xfrm>
            <a:prstGeom prst="rect">
              <a:avLst/>
            </a:prstGeom>
          </p:spPr>
        </p:pic>
        <p:pic>
          <p:nvPicPr>
            <p:cNvPr id="84" name="Picture 2" descr="http://jggmkz4ba1-flywheel.netdna-ssl.com/wp-content/images_posts/2015/01/myce-yahoo-logo.jpg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35" y="5995987"/>
              <a:ext cx="601558" cy="338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2" name="Group 71"/>
          <p:cNvGrpSpPr/>
          <p:nvPr/>
        </p:nvGrpSpPr>
        <p:grpSpPr>
          <a:xfrm>
            <a:off x="1246922" y="2950067"/>
            <a:ext cx="254350" cy="260831"/>
            <a:chOff x="766945" y="4869160"/>
            <a:chExt cx="731657" cy="750302"/>
          </a:xfrm>
        </p:grpSpPr>
        <p:pic>
          <p:nvPicPr>
            <p:cNvPr id="80" name="Image 13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408" y="4869160"/>
              <a:ext cx="731194" cy="750302"/>
            </a:xfrm>
            <a:prstGeom prst="rect">
              <a:avLst/>
            </a:prstGeom>
          </p:spPr>
        </p:pic>
        <p:sp>
          <p:nvSpPr>
            <p:cNvPr id="81" name="Oval 80"/>
            <p:cNvSpPr/>
            <p:nvPr/>
          </p:nvSpPr>
          <p:spPr>
            <a:xfrm>
              <a:off x="766945" y="4869160"/>
              <a:ext cx="731140" cy="731140"/>
            </a:xfrm>
            <a:prstGeom prst="ellipse">
              <a:avLst/>
            </a:prstGeom>
            <a:solidFill>
              <a:srgbClr val="FFB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13">
              <a:biLevel thresh="25000"/>
            </a:blip>
            <a:stretch>
              <a:fillRect/>
            </a:stretch>
          </p:blipFill>
          <p:spPr>
            <a:xfrm>
              <a:off x="956345" y="5017485"/>
              <a:ext cx="419449" cy="483002"/>
            </a:xfrm>
            <a:prstGeom prst="rect">
              <a:avLst/>
            </a:prstGeom>
          </p:spPr>
        </p:pic>
      </p:grpSp>
      <p:grpSp>
        <p:nvGrpSpPr>
          <p:cNvPr id="73" name="Group 72"/>
          <p:cNvGrpSpPr/>
          <p:nvPr/>
        </p:nvGrpSpPr>
        <p:grpSpPr>
          <a:xfrm>
            <a:off x="1260495" y="2645950"/>
            <a:ext cx="246210" cy="252484"/>
            <a:chOff x="9120336" y="404664"/>
            <a:chExt cx="731657" cy="750302"/>
          </a:xfrm>
        </p:grpSpPr>
        <p:pic>
          <p:nvPicPr>
            <p:cNvPr id="77" name="Image 13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0799" y="404664"/>
              <a:ext cx="731194" cy="750302"/>
            </a:xfrm>
            <a:prstGeom prst="rect">
              <a:avLst/>
            </a:prstGeom>
          </p:spPr>
        </p:pic>
        <p:sp>
          <p:nvSpPr>
            <p:cNvPr id="78" name="Oval 77"/>
            <p:cNvSpPr/>
            <p:nvPr/>
          </p:nvSpPr>
          <p:spPr>
            <a:xfrm>
              <a:off x="9120336" y="404664"/>
              <a:ext cx="731140" cy="73114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pic>
          <p:nvPicPr>
            <p:cNvPr id="79" name="Picture 78"/>
            <p:cNvPicPr>
              <a:picLocks noChangeAspect="1"/>
            </p:cNvPicPr>
            <p:nvPr/>
          </p:nvPicPr>
          <p:blipFill rotWithShape="1">
            <a:blip r:embed="rId14"/>
            <a:srcRect l="-1" t="1" r="1945" b="3593"/>
            <a:stretch/>
          </p:blipFill>
          <p:spPr>
            <a:xfrm>
              <a:off x="9159875" y="678909"/>
              <a:ext cx="650876" cy="197392"/>
            </a:xfrm>
            <a:prstGeom prst="rect">
              <a:avLst/>
            </a:prstGeom>
          </p:spPr>
        </p:pic>
      </p:grpSp>
      <p:grpSp>
        <p:nvGrpSpPr>
          <p:cNvPr id="74" name="Group 73"/>
          <p:cNvGrpSpPr>
            <a:grpSpLocks/>
          </p:cNvGrpSpPr>
          <p:nvPr/>
        </p:nvGrpSpPr>
        <p:grpSpPr>
          <a:xfrm>
            <a:off x="646189" y="2950514"/>
            <a:ext cx="249885" cy="260384"/>
            <a:chOff x="565399" y="3543825"/>
            <a:chExt cx="731194" cy="750302"/>
          </a:xfrm>
        </p:grpSpPr>
        <p:pic>
          <p:nvPicPr>
            <p:cNvPr id="75" name="Image 13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399" y="3543825"/>
              <a:ext cx="731194" cy="750302"/>
            </a:xfrm>
            <a:prstGeom prst="rect">
              <a:avLst/>
            </a:prstGeom>
          </p:spPr>
        </p:pic>
        <p:pic>
          <p:nvPicPr>
            <p:cNvPr id="76" name="Picture 11" descr="https://lh3.googleusercontent.com/SrULGsyndXJk6Gs4Lmv34sOlMDAroy1bzPPr9X1U5oVdv5TAAJX4JkYPO_wQAdP7TBA=w30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441" y="3579167"/>
              <a:ext cx="679617" cy="679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" name="Image 2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37358" y="3960964"/>
            <a:ext cx="353852" cy="353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Image 29"/>
          <p:cNvPicPr>
            <a:picLocks noChangeAspect="1"/>
          </p:cNvPicPr>
          <p:nvPr/>
        </p:nvPicPr>
        <p:blipFill rotWithShape="1">
          <a:blip r:embed="rId17"/>
          <a:stretch/>
        </p:blipFill>
        <p:spPr>
          <a:xfrm>
            <a:off x="7872325" y="3936307"/>
            <a:ext cx="483797" cy="403165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55" name="Image 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90620" y="5072520"/>
            <a:ext cx="806410" cy="445929"/>
          </a:xfrm>
          <a:prstGeom prst="rect">
            <a:avLst/>
          </a:prstGeom>
        </p:spPr>
      </p:pic>
      <p:pic>
        <p:nvPicPr>
          <p:cNvPr id="156" name="Image 42"/>
          <p:cNvPicPr>
            <a:picLocks noChangeAspect="1"/>
          </p:cNvPicPr>
          <p:nvPr/>
        </p:nvPicPr>
        <p:blipFill rotWithShape="1">
          <a:blip r:embed="rId19"/>
          <a:srcRect t="46152"/>
          <a:stretch/>
        </p:blipFill>
        <p:spPr>
          <a:xfrm>
            <a:off x="6790620" y="4808877"/>
            <a:ext cx="731790" cy="197026"/>
          </a:xfrm>
          <a:prstGeom prst="rect">
            <a:avLst/>
          </a:prstGeom>
        </p:spPr>
      </p:pic>
      <p:sp>
        <p:nvSpPr>
          <p:cNvPr id="157" name="Rectangle 156"/>
          <p:cNvSpPr/>
          <p:nvPr/>
        </p:nvSpPr>
        <p:spPr>
          <a:xfrm>
            <a:off x="0" y="0"/>
            <a:ext cx="9143999" cy="15865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rot="0" spcFirstLastPara="0" vertOverflow="overflow" horzOverflow="overflow" vert="horz" wrap="square" lIns="540000" tIns="7200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r-FR" sz="3600" kern="0">
                <a:solidFill>
                  <a:schemeClr val="accent1"/>
                </a:solidFill>
                <a:latin typeface="Franklin Gothic Demi" panose="020B0703020102020204" pitchFamily="34" charset="0"/>
              </a:rPr>
              <a:t>SOLUTION : FindThePax</a:t>
            </a:r>
            <a:br>
              <a:rPr lang="fr-FR" sz="3600" kern="0">
                <a:solidFill>
                  <a:prstClr val="white"/>
                </a:solidFill>
                <a:latin typeface="Franklin Gothic Demi" panose="020B0703020102020204" pitchFamily="34" charset="0"/>
              </a:rPr>
            </a:br>
            <a:r>
              <a:rPr lang="fr-FR" sz="3600" kern="0">
                <a:solidFill>
                  <a:schemeClr val="bg1"/>
                </a:solidFill>
              </a:rPr>
              <a:t>L’hébergeur reprend le pouvoir !</a:t>
            </a:r>
          </a:p>
        </p:txBody>
      </p:sp>
      <p:grpSp>
        <p:nvGrpSpPr>
          <p:cNvPr id="159" name="Group 158"/>
          <p:cNvGrpSpPr/>
          <p:nvPr/>
        </p:nvGrpSpPr>
        <p:grpSpPr>
          <a:xfrm>
            <a:off x="1791986" y="3657429"/>
            <a:ext cx="1802255" cy="1682004"/>
            <a:chOff x="1808781" y="3641701"/>
            <a:chExt cx="1573979" cy="1468959"/>
          </a:xfrm>
        </p:grpSpPr>
        <p:sp>
          <p:nvSpPr>
            <p:cNvPr id="28" name="Freeform 27"/>
            <p:cNvSpPr/>
            <p:nvPr/>
          </p:nvSpPr>
          <p:spPr>
            <a:xfrm>
              <a:off x="1808781" y="3846662"/>
              <a:ext cx="336118" cy="1065068"/>
            </a:xfrm>
            <a:custGeom>
              <a:avLst/>
              <a:gdLst>
                <a:gd name="connsiteX0" fmla="*/ 429116 w 429116"/>
                <a:gd name="connsiteY0" fmla="*/ 0 h 1359754"/>
                <a:gd name="connsiteX1" fmla="*/ 408725 w 429116"/>
                <a:gd name="connsiteY1" fmla="*/ 16825 h 1359754"/>
                <a:gd name="connsiteX2" fmla="*/ 134079 w 429116"/>
                <a:gd name="connsiteY2" fmla="*/ 679877 h 1359754"/>
                <a:gd name="connsiteX3" fmla="*/ 408725 w 429116"/>
                <a:gd name="connsiteY3" fmla="*/ 1342930 h 1359754"/>
                <a:gd name="connsiteX4" fmla="*/ 429116 w 429116"/>
                <a:gd name="connsiteY4" fmla="*/ 1359754 h 1359754"/>
                <a:gd name="connsiteX5" fmla="*/ 334053 w 429116"/>
                <a:gd name="connsiteY5" fmla="*/ 1308156 h 1359754"/>
                <a:gd name="connsiteX6" fmla="*/ 0 w 429116"/>
                <a:gd name="connsiteY6" fmla="*/ 679877 h 1359754"/>
                <a:gd name="connsiteX7" fmla="*/ 334053 w 429116"/>
                <a:gd name="connsiteY7" fmla="*/ 51599 h 135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9116" h="1359754">
                  <a:moveTo>
                    <a:pt x="429116" y="0"/>
                  </a:moveTo>
                  <a:lnTo>
                    <a:pt x="408725" y="16825"/>
                  </a:lnTo>
                  <a:cubicBezTo>
                    <a:pt x="239035" y="186515"/>
                    <a:pt x="134079" y="420939"/>
                    <a:pt x="134079" y="679877"/>
                  </a:cubicBezTo>
                  <a:cubicBezTo>
                    <a:pt x="134079" y="938815"/>
                    <a:pt x="239035" y="1173240"/>
                    <a:pt x="408725" y="1342930"/>
                  </a:cubicBezTo>
                  <a:lnTo>
                    <a:pt x="429116" y="1359754"/>
                  </a:lnTo>
                  <a:lnTo>
                    <a:pt x="334053" y="1308156"/>
                  </a:lnTo>
                  <a:cubicBezTo>
                    <a:pt x="132510" y="1171995"/>
                    <a:pt x="0" y="941411"/>
                    <a:pt x="0" y="679877"/>
                  </a:cubicBezTo>
                  <a:cubicBezTo>
                    <a:pt x="0" y="418343"/>
                    <a:pt x="132510" y="187759"/>
                    <a:pt x="334053" y="51599"/>
                  </a:cubicBezTo>
                  <a:close/>
                </a:path>
              </a:pathLst>
            </a:custGeom>
            <a:solidFill>
              <a:schemeClr val="accent6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fr-FR" sz="1100">
                <a:solidFill>
                  <a:prstClr val="white"/>
                </a:solidFill>
              </a:endParaRPr>
            </a:p>
          </p:txBody>
        </p:sp>
        <p:sp>
          <p:nvSpPr>
            <p:cNvPr id="33" name="Ellipse 41"/>
            <p:cNvSpPr/>
            <p:nvPr/>
          </p:nvSpPr>
          <p:spPr>
            <a:xfrm>
              <a:off x="1913801" y="3641701"/>
              <a:ext cx="1468959" cy="146895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08000" rtlCol="0" anchor="ctr"/>
            <a:lstStyle/>
            <a:p>
              <a:pPr algn="ctr">
                <a:lnSpc>
                  <a:spcPct val="85000"/>
                </a:lnSpc>
              </a:pPr>
              <a:r>
                <a:rPr lang="fr-FR" sz="1100">
                  <a:solidFill>
                    <a:schemeClr val="bg1"/>
                  </a:solidFill>
                </a:rPr>
                <a:t>Accéder </a:t>
              </a:r>
              <a:r>
                <a:rPr lang="fr-FR" sz="1100" b="1">
                  <a:solidFill>
                    <a:schemeClr val="bg1"/>
                  </a:solidFill>
                </a:rPr>
                <a:t>en un</a:t>
              </a:r>
              <a:br>
                <a:rPr lang="fr-FR" sz="1100" b="1">
                  <a:solidFill>
                    <a:schemeClr val="bg1"/>
                  </a:solidFill>
                </a:rPr>
              </a:br>
              <a:r>
                <a:rPr lang="fr-FR" sz="1100" b="1">
                  <a:solidFill>
                    <a:schemeClr val="bg1"/>
                  </a:solidFill>
                </a:rPr>
                <a:t>lieu unique</a:t>
              </a:r>
              <a:br>
                <a:rPr lang="fr-FR" sz="1100">
                  <a:solidFill>
                    <a:schemeClr val="bg1"/>
                  </a:solidFill>
                </a:rPr>
              </a:br>
              <a:r>
                <a:rPr lang="fr-FR" sz="1100">
                  <a:solidFill>
                    <a:schemeClr val="bg1"/>
                  </a:solidFill>
                </a:rPr>
                <a:t>à des modules</a:t>
              </a:r>
              <a:br>
                <a:rPr lang="fr-FR" sz="1100">
                  <a:solidFill>
                    <a:schemeClr val="bg1"/>
                  </a:solidFill>
                </a:rPr>
              </a:br>
              <a:r>
                <a:rPr lang="fr-FR" sz="1100">
                  <a:solidFill>
                    <a:schemeClr val="bg1"/>
                  </a:solidFill>
                </a:rPr>
                <a:t>de gestion : </a:t>
              </a:r>
            </a:p>
            <a:p>
              <a:pPr algn="ctr">
                <a:lnSpc>
                  <a:spcPct val="85000"/>
                </a:lnSpc>
              </a:pPr>
              <a:r>
                <a:rPr lang="fr-FR" sz="1100">
                  <a:solidFill>
                    <a:schemeClr val="bg1"/>
                  </a:solidFill>
                </a:rPr>
                <a:t>- Réservations</a:t>
              </a:r>
            </a:p>
            <a:p>
              <a:pPr algn="ctr">
                <a:lnSpc>
                  <a:spcPct val="85000"/>
                </a:lnSpc>
              </a:pPr>
              <a:r>
                <a:rPr lang="fr-FR" sz="1100">
                  <a:solidFill>
                    <a:schemeClr val="bg1"/>
                  </a:solidFill>
                </a:rPr>
                <a:t>- Assurance</a:t>
              </a:r>
            </a:p>
            <a:p>
              <a:pPr algn="ctr">
                <a:lnSpc>
                  <a:spcPct val="85000"/>
                </a:lnSpc>
              </a:pPr>
              <a:r>
                <a:rPr lang="fr-FR" sz="1100">
                  <a:solidFill>
                    <a:schemeClr val="bg1"/>
                  </a:solidFill>
                </a:rPr>
                <a:t>- État des chambres</a:t>
              </a:r>
            </a:p>
            <a:p>
              <a:pPr algn="ctr">
                <a:lnSpc>
                  <a:spcPct val="85000"/>
                </a:lnSpc>
              </a:pPr>
              <a:r>
                <a:rPr lang="fr-FR" sz="1100">
                  <a:solidFill>
                    <a:schemeClr val="bg1"/>
                  </a:solidFill>
                </a:rPr>
                <a:t>- Relation Client</a:t>
              </a:r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70" y="3511100"/>
            <a:ext cx="1075144" cy="788438"/>
          </a:xfrm>
          <a:prstGeom prst="rect">
            <a:avLst/>
          </a:prstGeom>
        </p:spPr>
      </p:pic>
      <p:pic>
        <p:nvPicPr>
          <p:cNvPr id="162" name="Image 39"/>
          <p:cNvPicPr>
            <a:picLocks noChangeAspect="1"/>
          </p:cNvPicPr>
          <p:nvPr/>
        </p:nvPicPr>
        <p:blipFill rotWithShape="1">
          <a:blip r:embed="rId19"/>
          <a:srcRect t="46152"/>
          <a:stretch/>
        </p:blipFill>
        <p:spPr>
          <a:xfrm>
            <a:off x="955544" y="4871856"/>
            <a:ext cx="793052" cy="197026"/>
          </a:xfrm>
          <a:prstGeom prst="rect">
            <a:avLst/>
          </a:prstGeom>
        </p:spPr>
      </p:pic>
      <p:pic>
        <p:nvPicPr>
          <p:cNvPr id="163" name="Image 4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46912" y="4593334"/>
            <a:ext cx="1159705" cy="211905"/>
          </a:xfrm>
          <a:prstGeom prst="rect">
            <a:avLst/>
          </a:prstGeom>
        </p:spPr>
      </p:pic>
      <p:pic>
        <p:nvPicPr>
          <p:cNvPr id="164" name="Image 4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16678" y="4308531"/>
            <a:ext cx="951405" cy="199920"/>
          </a:xfrm>
          <a:prstGeom prst="rect">
            <a:avLst/>
          </a:prstGeom>
        </p:spPr>
      </p:pic>
      <p:pic>
        <p:nvPicPr>
          <p:cNvPr id="165" name="Image 4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69824" y="5096052"/>
            <a:ext cx="767421" cy="391587"/>
          </a:xfrm>
          <a:prstGeom prst="rect">
            <a:avLst/>
          </a:prstGeom>
        </p:spPr>
      </p:pic>
      <p:grpSp>
        <p:nvGrpSpPr>
          <p:cNvPr id="167" name="Group 166"/>
          <p:cNvGrpSpPr/>
          <p:nvPr/>
        </p:nvGrpSpPr>
        <p:grpSpPr>
          <a:xfrm>
            <a:off x="5549430" y="4486535"/>
            <a:ext cx="1159788" cy="1082939"/>
            <a:chOff x="5804693" y="3377736"/>
            <a:chExt cx="1573201" cy="1468959"/>
          </a:xfrm>
          <a:solidFill>
            <a:schemeClr val="bg2"/>
          </a:solidFill>
        </p:grpSpPr>
        <p:sp>
          <p:nvSpPr>
            <p:cNvPr id="168" name="Freeform 167"/>
            <p:cNvSpPr/>
            <p:nvPr/>
          </p:nvSpPr>
          <p:spPr>
            <a:xfrm flipH="1">
              <a:off x="7041776" y="3561144"/>
              <a:ext cx="336118" cy="1065068"/>
            </a:xfrm>
            <a:custGeom>
              <a:avLst/>
              <a:gdLst>
                <a:gd name="connsiteX0" fmla="*/ 429116 w 429116"/>
                <a:gd name="connsiteY0" fmla="*/ 0 h 1359754"/>
                <a:gd name="connsiteX1" fmla="*/ 408725 w 429116"/>
                <a:gd name="connsiteY1" fmla="*/ 16825 h 1359754"/>
                <a:gd name="connsiteX2" fmla="*/ 134079 w 429116"/>
                <a:gd name="connsiteY2" fmla="*/ 679877 h 1359754"/>
                <a:gd name="connsiteX3" fmla="*/ 408725 w 429116"/>
                <a:gd name="connsiteY3" fmla="*/ 1342930 h 1359754"/>
                <a:gd name="connsiteX4" fmla="*/ 429116 w 429116"/>
                <a:gd name="connsiteY4" fmla="*/ 1359754 h 1359754"/>
                <a:gd name="connsiteX5" fmla="*/ 334053 w 429116"/>
                <a:gd name="connsiteY5" fmla="*/ 1308156 h 1359754"/>
                <a:gd name="connsiteX6" fmla="*/ 0 w 429116"/>
                <a:gd name="connsiteY6" fmla="*/ 679877 h 1359754"/>
                <a:gd name="connsiteX7" fmla="*/ 334053 w 429116"/>
                <a:gd name="connsiteY7" fmla="*/ 51599 h 135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9116" h="1359754">
                  <a:moveTo>
                    <a:pt x="429116" y="0"/>
                  </a:moveTo>
                  <a:lnTo>
                    <a:pt x="408725" y="16825"/>
                  </a:lnTo>
                  <a:cubicBezTo>
                    <a:pt x="239035" y="186515"/>
                    <a:pt x="134079" y="420939"/>
                    <a:pt x="134079" y="679877"/>
                  </a:cubicBezTo>
                  <a:cubicBezTo>
                    <a:pt x="134079" y="938815"/>
                    <a:pt x="239035" y="1173240"/>
                    <a:pt x="408725" y="1342930"/>
                  </a:cubicBezTo>
                  <a:lnTo>
                    <a:pt x="429116" y="1359754"/>
                  </a:lnTo>
                  <a:lnTo>
                    <a:pt x="334053" y="1308156"/>
                  </a:lnTo>
                  <a:cubicBezTo>
                    <a:pt x="132510" y="1171995"/>
                    <a:pt x="0" y="941411"/>
                    <a:pt x="0" y="679877"/>
                  </a:cubicBezTo>
                  <a:cubicBezTo>
                    <a:pt x="0" y="418343"/>
                    <a:pt x="132510" y="187759"/>
                    <a:pt x="334053" y="51599"/>
                  </a:cubicBezTo>
                  <a:close/>
                </a:path>
              </a:pathLst>
            </a:cu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fr-FR" sz="1100">
                <a:solidFill>
                  <a:prstClr val="white"/>
                </a:solidFill>
              </a:endParaRPr>
            </a:p>
          </p:txBody>
        </p:sp>
        <p:sp>
          <p:nvSpPr>
            <p:cNvPr id="169" name="Ellipse 48"/>
            <p:cNvSpPr/>
            <p:nvPr/>
          </p:nvSpPr>
          <p:spPr>
            <a:xfrm flipH="1">
              <a:off x="5804693" y="3377736"/>
              <a:ext cx="1468959" cy="146895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85000"/>
                </a:lnSpc>
              </a:pPr>
              <a:r>
                <a:rPr lang="fr-FR" sz="1100" b="1">
                  <a:solidFill>
                    <a:prstClr val="white"/>
                  </a:solidFill>
                </a:rPr>
                <a:t>Monétiser</a:t>
              </a:r>
              <a:br>
                <a:rPr lang="fr-FR" sz="1100" b="1">
                  <a:solidFill>
                    <a:prstClr val="white"/>
                  </a:solidFill>
                </a:rPr>
              </a:br>
              <a:r>
                <a:rPr lang="fr-FR" sz="1100">
                  <a:solidFill>
                    <a:prstClr val="white"/>
                  </a:solidFill>
                </a:rPr>
                <a:t>son audience</a:t>
              </a:r>
              <a:br>
                <a:rPr lang="fr-FR" sz="1100">
                  <a:solidFill>
                    <a:prstClr val="white"/>
                  </a:solidFill>
                </a:rPr>
              </a:br>
              <a:r>
                <a:rPr lang="fr-FR" sz="1100">
                  <a:solidFill>
                    <a:prstClr val="white"/>
                  </a:solidFill>
                </a:rPr>
                <a:t>et ses datas</a:t>
              </a: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5855257" y="3445464"/>
            <a:ext cx="1378124" cy="1286808"/>
            <a:chOff x="5804693" y="3377736"/>
            <a:chExt cx="1573201" cy="1468959"/>
          </a:xfrm>
        </p:grpSpPr>
        <p:sp>
          <p:nvSpPr>
            <p:cNvPr id="29" name="Freeform 28"/>
            <p:cNvSpPr/>
            <p:nvPr/>
          </p:nvSpPr>
          <p:spPr>
            <a:xfrm flipH="1">
              <a:off x="7041776" y="3561144"/>
              <a:ext cx="336118" cy="1065068"/>
            </a:xfrm>
            <a:custGeom>
              <a:avLst/>
              <a:gdLst>
                <a:gd name="connsiteX0" fmla="*/ 429116 w 429116"/>
                <a:gd name="connsiteY0" fmla="*/ 0 h 1359754"/>
                <a:gd name="connsiteX1" fmla="*/ 408725 w 429116"/>
                <a:gd name="connsiteY1" fmla="*/ 16825 h 1359754"/>
                <a:gd name="connsiteX2" fmla="*/ 134079 w 429116"/>
                <a:gd name="connsiteY2" fmla="*/ 679877 h 1359754"/>
                <a:gd name="connsiteX3" fmla="*/ 408725 w 429116"/>
                <a:gd name="connsiteY3" fmla="*/ 1342930 h 1359754"/>
                <a:gd name="connsiteX4" fmla="*/ 429116 w 429116"/>
                <a:gd name="connsiteY4" fmla="*/ 1359754 h 1359754"/>
                <a:gd name="connsiteX5" fmla="*/ 334053 w 429116"/>
                <a:gd name="connsiteY5" fmla="*/ 1308156 h 1359754"/>
                <a:gd name="connsiteX6" fmla="*/ 0 w 429116"/>
                <a:gd name="connsiteY6" fmla="*/ 679877 h 1359754"/>
                <a:gd name="connsiteX7" fmla="*/ 334053 w 429116"/>
                <a:gd name="connsiteY7" fmla="*/ 51599 h 135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9116" h="1359754">
                  <a:moveTo>
                    <a:pt x="429116" y="0"/>
                  </a:moveTo>
                  <a:lnTo>
                    <a:pt x="408725" y="16825"/>
                  </a:lnTo>
                  <a:cubicBezTo>
                    <a:pt x="239035" y="186515"/>
                    <a:pt x="134079" y="420939"/>
                    <a:pt x="134079" y="679877"/>
                  </a:cubicBezTo>
                  <a:cubicBezTo>
                    <a:pt x="134079" y="938815"/>
                    <a:pt x="239035" y="1173240"/>
                    <a:pt x="408725" y="1342930"/>
                  </a:cubicBezTo>
                  <a:lnTo>
                    <a:pt x="429116" y="1359754"/>
                  </a:lnTo>
                  <a:lnTo>
                    <a:pt x="334053" y="1308156"/>
                  </a:lnTo>
                  <a:cubicBezTo>
                    <a:pt x="132510" y="1171995"/>
                    <a:pt x="0" y="941411"/>
                    <a:pt x="0" y="679877"/>
                  </a:cubicBezTo>
                  <a:cubicBezTo>
                    <a:pt x="0" y="418343"/>
                    <a:pt x="132510" y="187759"/>
                    <a:pt x="334053" y="51599"/>
                  </a:cubicBezTo>
                  <a:close/>
                </a:path>
              </a:pathLst>
            </a:custGeom>
            <a:solidFill>
              <a:schemeClr val="accent5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fr-FR" sz="1100">
                <a:solidFill>
                  <a:prstClr val="white"/>
                </a:solidFill>
              </a:endParaRPr>
            </a:p>
          </p:txBody>
        </p:sp>
        <p:sp>
          <p:nvSpPr>
            <p:cNvPr id="35" name="Ellipse 48"/>
            <p:cNvSpPr/>
            <p:nvPr/>
          </p:nvSpPr>
          <p:spPr>
            <a:xfrm flipH="1">
              <a:off x="5804693" y="3377736"/>
              <a:ext cx="1468959" cy="146895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85000"/>
                </a:lnSpc>
              </a:pPr>
              <a:r>
                <a:rPr lang="fr-FR" sz="1100">
                  <a:solidFill>
                    <a:prstClr val="white"/>
                  </a:solidFill>
                </a:rPr>
                <a:t>Gérer aussi</a:t>
              </a:r>
              <a:br>
                <a:rPr lang="fr-FR" sz="1100">
                  <a:solidFill>
                    <a:prstClr val="white"/>
                  </a:solidFill>
                </a:rPr>
              </a:br>
              <a:r>
                <a:rPr lang="fr-FR" sz="1100">
                  <a:solidFill>
                    <a:prstClr val="white"/>
                  </a:solidFill>
                </a:rPr>
                <a:t>les </a:t>
              </a:r>
              <a:r>
                <a:rPr lang="fr-FR" sz="1100" b="1">
                  <a:solidFill>
                    <a:prstClr val="white"/>
                  </a:solidFill>
                </a:rPr>
                <a:t>canaux</a:t>
              </a:r>
              <a:br>
                <a:rPr lang="fr-FR" sz="1100" b="1">
                  <a:solidFill>
                    <a:prstClr val="white"/>
                  </a:solidFill>
                </a:rPr>
              </a:br>
              <a:r>
                <a:rPr lang="fr-FR" sz="1100" b="1">
                  <a:solidFill>
                    <a:prstClr val="white"/>
                  </a:solidFill>
                </a:rPr>
                <a:t>traditionnels</a:t>
              </a:r>
              <a:br>
                <a:rPr lang="fr-FR" sz="1100">
                  <a:solidFill>
                    <a:prstClr val="white"/>
                  </a:solidFill>
                </a:rPr>
              </a:br>
              <a:r>
                <a:rPr lang="fr-FR" sz="1100">
                  <a:solidFill>
                    <a:prstClr val="white"/>
                  </a:solidFill>
                </a:rPr>
                <a:t>de la réservation</a:t>
              </a: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1566773" y="2958366"/>
            <a:ext cx="243033" cy="249383"/>
            <a:chOff x="4668515" y="3887053"/>
            <a:chExt cx="543505" cy="557706"/>
          </a:xfrm>
        </p:grpSpPr>
        <p:pic>
          <p:nvPicPr>
            <p:cNvPr id="171" name="Image 13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8515" y="3887053"/>
              <a:ext cx="543505" cy="557706"/>
            </a:xfrm>
            <a:prstGeom prst="rect">
              <a:avLst/>
            </a:prstGeom>
          </p:spPr>
        </p:pic>
        <p:pic>
          <p:nvPicPr>
            <p:cNvPr id="172" name="Picture 2" descr="http://img.phonandroid.com/2015/04/qwant-moteur-recherche-alternative-google.jpg"/>
            <p:cNvPicPr>
              <a:picLocks noChangeAspect="1" noChangeArrowheads="1"/>
            </p:cNvPicPr>
            <p:nvPr/>
          </p:nvPicPr>
          <p:blipFill rotWithShape="1">
            <a:blip r:embed="rId2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58" t="7663" r="32537" b="38282"/>
            <a:stretch/>
          </p:blipFill>
          <p:spPr bwMode="auto">
            <a:xfrm>
              <a:off x="4748068" y="3962802"/>
              <a:ext cx="384398" cy="406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49637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 192"/>
          <p:cNvSpPr/>
          <p:nvPr/>
        </p:nvSpPr>
        <p:spPr>
          <a:xfrm>
            <a:off x="351546" y="2464100"/>
            <a:ext cx="2977109" cy="2083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1">
              <a:lnSpc>
                <a:spcPct val="95000"/>
              </a:lnSpc>
              <a:spcBef>
                <a:spcPts val="600"/>
              </a:spcBef>
            </a:pPr>
            <a:r>
              <a:rPr lang="en-GB" sz="1600" b="1" dirty="0">
                <a:solidFill>
                  <a:schemeClr val="bg2"/>
                </a:solidFill>
                <a:latin typeface="Franklin Gothic Demi" panose="020B0703020102020204" pitchFamily="34" charset="0"/>
              </a:rPr>
              <a:t>DE </a:t>
            </a:r>
            <a:r>
              <a:rPr lang="en-GB" sz="1600" b="1" dirty="0" err="1">
                <a:solidFill>
                  <a:schemeClr val="bg2"/>
                </a:solidFill>
                <a:latin typeface="Franklin Gothic Demi" panose="020B0703020102020204" pitchFamily="34" charset="0"/>
              </a:rPr>
              <a:t>CONFIER</a:t>
            </a:r>
            <a:r>
              <a:rPr lang="en-GB" sz="1600" b="1" dirty="0">
                <a:solidFill>
                  <a:schemeClr val="bg2"/>
                </a:solidFill>
                <a:latin typeface="Franklin Gothic Demi" panose="020B0703020102020204" pitchFamily="34" charset="0"/>
              </a:rPr>
              <a:t> À 360&amp;1</a:t>
            </a:r>
            <a:br>
              <a:rPr lang="en-GB" sz="1600" b="1" dirty="0">
                <a:solidFill>
                  <a:schemeClr val="bg2"/>
                </a:solidFill>
                <a:latin typeface="Franklin Gothic Demi" panose="020B0703020102020204" pitchFamily="34" charset="0"/>
              </a:rPr>
            </a:br>
            <a:r>
              <a:rPr lang="en-GB" sz="1600" b="1" dirty="0">
                <a:solidFill>
                  <a:schemeClr val="bg2"/>
                </a:solidFill>
                <a:latin typeface="Franklin Gothic Demi" panose="020B0703020102020204" pitchFamily="34" charset="0"/>
              </a:rPr>
              <a:t>LA </a:t>
            </a:r>
            <a:r>
              <a:rPr lang="en-GB" sz="1600" b="1" dirty="0" err="1">
                <a:solidFill>
                  <a:schemeClr val="bg2"/>
                </a:solidFill>
                <a:latin typeface="Franklin Gothic Demi" panose="020B0703020102020204" pitchFamily="34" charset="0"/>
              </a:rPr>
              <a:t>GESTION</a:t>
            </a:r>
            <a:r>
              <a:rPr lang="en-GB" sz="1600" b="1" dirty="0">
                <a:solidFill>
                  <a:schemeClr val="bg2"/>
                </a:solidFill>
                <a:latin typeface="Franklin Gothic Demi" panose="020B0703020102020204" pitchFamily="34" charset="0"/>
              </a:rPr>
              <a:t> DES NOUVEAUX </a:t>
            </a:r>
            <a:r>
              <a:rPr lang="en-GB" sz="1600" b="1" dirty="0" err="1">
                <a:solidFill>
                  <a:schemeClr val="bg2"/>
                </a:solidFill>
                <a:latin typeface="Franklin Gothic Demi" panose="020B0703020102020204" pitchFamily="34" charset="0"/>
              </a:rPr>
              <a:t>CANAUX</a:t>
            </a:r>
            <a:endParaRPr lang="en-GB" sz="1600" b="1" dirty="0">
              <a:solidFill>
                <a:schemeClr val="bg2"/>
              </a:solidFill>
              <a:latin typeface="Franklin Gothic Demi" panose="020B0703020102020204" pitchFamily="34" charset="0"/>
            </a:endParaRPr>
          </a:p>
          <a:p>
            <a:pPr marL="204788" lvl="1" indent="-204788">
              <a:lnSpc>
                <a:spcPct val="95000"/>
              </a:lnSpc>
              <a:spcBef>
                <a:spcPts val="600"/>
              </a:spcBef>
              <a:buFont typeface="Wingdings" panose="05000000000000000000" pitchFamily="2" charset="2"/>
              <a:buChar char=""/>
            </a:pPr>
            <a:r>
              <a:rPr lang="en-GB" sz="1400" dirty="0" err="1">
                <a:solidFill>
                  <a:schemeClr val="bg2"/>
                </a:solidFill>
              </a:rPr>
              <a:t>En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b="1" dirty="0">
                <a:solidFill>
                  <a:schemeClr val="bg2"/>
                </a:solidFill>
              </a:rPr>
              <a:t>mode Agence</a:t>
            </a:r>
            <a:r>
              <a:rPr lang="en-GB" sz="1400" dirty="0">
                <a:solidFill>
                  <a:schemeClr val="bg2"/>
                </a:solidFill>
              </a:rPr>
              <a:t>, </a:t>
            </a:r>
            <a:r>
              <a:rPr lang="en-GB" sz="1400" dirty="0" err="1">
                <a:solidFill>
                  <a:schemeClr val="bg2"/>
                </a:solidFill>
              </a:rPr>
              <a:t>en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payant</a:t>
            </a:r>
            <a:r>
              <a:rPr lang="en-GB" sz="1400" dirty="0">
                <a:solidFill>
                  <a:schemeClr val="bg2"/>
                </a:solidFill>
              </a:rPr>
              <a:t> un fee de </a:t>
            </a:r>
            <a:r>
              <a:rPr lang="en-GB" sz="1400" dirty="0" err="1">
                <a:solidFill>
                  <a:schemeClr val="bg2"/>
                </a:solidFill>
              </a:rPr>
              <a:t>gestion</a:t>
            </a:r>
            <a:r>
              <a:rPr lang="en-GB" sz="1400" dirty="0">
                <a:solidFill>
                  <a:schemeClr val="bg2"/>
                </a:solidFill>
              </a:rPr>
              <a:t> et </a:t>
            </a:r>
            <a:r>
              <a:rPr lang="en-GB" sz="1400" dirty="0" err="1">
                <a:solidFill>
                  <a:schemeClr val="bg2"/>
                </a:solidFill>
              </a:rPr>
              <a:t>en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investissant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directement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auprès</a:t>
            </a:r>
            <a:r>
              <a:rPr lang="en-GB" sz="1400" dirty="0">
                <a:solidFill>
                  <a:schemeClr val="bg2"/>
                </a:solidFill>
              </a:rPr>
              <a:t> des </a:t>
            </a:r>
            <a:r>
              <a:rPr lang="en-GB" sz="1400" dirty="0" err="1">
                <a:solidFill>
                  <a:schemeClr val="bg2"/>
                </a:solidFill>
              </a:rPr>
              <a:t>canaux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</a:p>
          <a:p>
            <a:pPr marL="204788" lvl="1" indent="-204788">
              <a:lnSpc>
                <a:spcPct val="95000"/>
              </a:lnSpc>
              <a:spcBef>
                <a:spcPts val="600"/>
              </a:spcBef>
              <a:buFont typeface="Wingdings" panose="05000000000000000000" pitchFamily="2" charset="2"/>
              <a:buChar char=""/>
            </a:pPr>
            <a:r>
              <a:rPr lang="en-GB" sz="1400" dirty="0" err="1">
                <a:solidFill>
                  <a:schemeClr val="bg2"/>
                </a:solidFill>
              </a:rPr>
              <a:t>En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b="1" dirty="0">
                <a:solidFill>
                  <a:schemeClr val="bg2"/>
                </a:solidFill>
              </a:rPr>
              <a:t>mode à la performance </a:t>
            </a:r>
            <a:r>
              <a:rPr lang="en-GB" sz="1400" dirty="0" err="1">
                <a:solidFill>
                  <a:schemeClr val="bg2"/>
                </a:solidFill>
              </a:rPr>
              <a:t>en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définissant</a:t>
            </a:r>
            <a:r>
              <a:rPr lang="en-GB" sz="1400" dirty="0">
                <a:solidFill>
                  <a:schemeClr val="bg2"/>
                </a:solidFill>
              </a:rPr>
              <a:t> à </a:t>
            </a:r>
            <a:r>
              <a:rPr lang="en-GB" sz="1400" dirty="0" err="1">
                <a:solidFill>
                  <a:schemeClr val="bg2"/>
                </a:solidFill>
              </a:rPr>
              <a:t>l’avance</a:t>
            </a:r>
            <a:r>
              <a:rPr lang="en-GB" sz="1400" dirty="0">
                <a:solidFill>
                  <a:schemeClr val="bg2"/>
                </a:solidFill>
              </a:rPr>
              <a:t> son </a:t>
            </a:r>
            <a:r>
              <a:rPr lang="en-GB" sz="1400" b="1" dirty="0" err="1">
                <a:solidFill>
                  <a:schemeClr val="bg2"/>
                </a:solidFill>
              </a:rPr>
              <a:t>taux</a:t>
            </a:r>
            <a:r>
              <a:rPr lang="en-GB" sz="1400" b="1" dirty="0">
                <a:solidFill>
                  <a:schemeClr val="bg2"/>
                </a:solidFill>
              </a:rPr>
              <a:t> de distribution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586573"/>
            <a:ext cx="9144000" cy="5319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GB" sz="1600" b="1" dirty="0" err="1">
                <a:solidFill>
                  <a:prstClr val="white"/>
                </a:solidFill>
              </a:rPr>
              <a:t>L’HÉBERGEUR</a:t>
            </a:r>
            <a:r>
              <a:rPr lang="en-GB" sz="1600" b="1" dirty="0">
                <a:solidFill>
                  <a:prstClr val="white"/>
                </a:solidFill>
              </a:rPr>
              <a:t> </a:t>
            </a:r>
            <a:r>
              <a:rPr lang="en-GB" sz="1600" b="1" dirty="0" err="1">
                <a:solidFill>
                  <a:prstClr val="white"/>
                </a:solidFill>
              </a:rPr>
              <a:t>CHOISIT</a:t>
            </a:r>
            <a:endParaRPr lang="en-GB" sz="1600" b="1" dirty="0">
              <a:solidFill>
                <a:prstClr val="white"/>
              </a:solidFill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0" y="0"/>
            <a:ext cx="9143999" cy="15865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540000" tIns="7200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en-GB" sz="3600" kern="0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FindThePax : </a:t>
            </a:r>
            <a:r>
              <a:rPr lang="en-GB" sz="3600" kern="0" dirty="0">
                <a:solidFill>
                  <a:schemeClr val="bg1"/>
                </a:solidFill>
              </a:rPr>
              <a:t>de </a:t>
            </a:r>
            <a:r>
              <a:rPr lang="en-GB" sz="3600" kern="0" dirty="0" err="1">
                <a:solidFill>
                  <a:schemeClr val="bg1"/>
                </a:solidFill>
              </a:rPr>
              <a:t>nouvelles</a:t>
            </a:r>
            <a:r>
              <a:rPr lang="en-GB" sz="3600" kern="0" dirty="0">
                <a:solidFill>
                  <a:schemeClr val="bg1"/>
                </a:solidFill>
              </a:rPr>
              <a:t> sources de </a:t>
            </a:r>
            <a:r>
              <a:rPr lang="en-GB" sz="3600" kern="0" dirty="0" err="1">
                <a:solidFill>
                  <a:schemeClr val="bg1"/>
                </a:solidFill>
              </a:rPr>
              <a:t>réservations</a:t>
            </a:r>
            <a:r>
              <a:rPr lang="en-GB" sz="3600" kern="0" dirty="0">
                <a:solidFill>
                  <a:schemeClr val="bg1"/>
                </a:solidFill>
              </a:rPr>
              <a:t> </a:t>
            </a:r>
            <a:r>
              <a:rPr lang="en-GB" sz="3600" kern="0" dirty="0" err="1">
                <a:solidFill>
                  <a:schemeClr val="bg1"/>
                </a:solidFill>
              </a:rPr>
              <a:t>immédiatement</a:t>
            </a:r>
            <a:r>
              <a:rPr lang="en-GB" sz="3600" kern="0" dirty="0">
                <a:solidFill>
                  <a:schemeClr val="bg1"/>
                </a:solidFill>
              </a:rPr>
              <a:t> </a:t>
            </a:r>
            <a:r>
              <a:rPr lang="en-GB" sz="3600" kern="0" dirty="0" err="1">
                <a:solidFill>
                  <a:schemeClr val="bg1"/>
                </a:solidFill>
              </a:rPr>
              <a:t>disponibles</a:t>
            </a:r>
            <a:endParaRPr lang="en-GB" sz="3600" kern="0" dirty="0">
              <a:solidFill>
                <a:schemeClr val="bg1"/>
              </a:solidFill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5762807" y="2346919"/>
            <a:ext cx="3444282" cy="32608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1">
              <a:lnSpc>
                <a:spcPct val="95000"/>
              </a:lnSpc>
              <a:spcBef>
                <a:spcPts val="600"/>
              </a:spcBef>
            </a:pPr>
            <a:r>
              <a:rPr lang="en-GB" sz="1600" b="1" dirty="0">
                <a:solidFill>
                  <a:schemeClr val="accent2"/>
                </a:solidFill>
                <a:latin typeface="Franklin Gothic Demi" panose="020B0703020102020204" pitchFamily="34" charset="0"/>
              </a:rPr>
              <a:t>DE </a:t>
            </a:r>
            <a:r>
              <a:rPr lang="en-GB" sz="1600" b="1" dirty="0" err="1">
                <a:solidFill>
                  <a:schemeClr val="accent2"/>
                </a:solidFill>
                <a:latin typeface="Franklin Gothic Demi" panose="020B0703020102020204" pitchFamily="34" charset="0"/>
              </a:rPr>
              <a:t>GÉRER</a:t>
            </a:r>
            <a:r>
              <a:rPr lang="en-GB" sz="1600" b="1" dirty="0">
                <a:solidFill>
                  <a:schemeClr val="accent2"/>
                </a:solidFill>
                <a:latin typeface="Franklin Gothic Demi" panose="020B0703020102020204" pitchFamily="34" charset="0"/>
              </a:rPr>
              <a:t> </a:t>
            </a:r>
            <a:r>
              <a:rPr lang="en-GB" sz="1600" b="1" dirty="0" err="1">
                <a:solidFill>
                  <a:schemeClr val="accent2"/>
                </a:solidFill>
                <a:latin typeface="Franklin Gothic Demi" panose="020B0703020102020204" pitchFamily="34" charset="0"/>
              </a:rPr>
              <a:t>LUI-MÊME</a:t>
            </a:r>
            <a:r>
              <a:rPr lang="en-GB" sz="1600" b="1" dirty="0">
                <a:solidFill>
                  <a:schemeClr val="accent2"/>
                </a:solidFill>
                <a:latin typeface="Franklin Gothic Demi" panose="020B0703020102020204" pitchFamily="34" charset="0"/>
              </a:rPr>
              <a:t> SES </a:t>
            </a:r>
            <a:r>
              <a:rPr lang="en-GB" sz="1600" b="1" dirty="0" err="1">
                <a:solidFill>
                  <a:schemeClr val="accent2"/>
                </a:solidFill>
                <a:latin typeface="Franklin Gothic Demi" panose="020B0703020102020204" pitchFamily="34" charset="0"/>
              </a:rPr>
              <a:t>CANAUX</a:t>
            </a:r>
            <a:r>
              <a:rPr lang="en-GB" sz="1600" b="1" dirty="0">
                <a:solidFill>
                  <a:schemeClr val="accent2"/>
                </a:solidFill>
                <a:latin typeface="Franklin Gothic Demi" panose="020B0703020102020204" pitchFamily="34" charset="0"/>
              </a:rPr>
              <a:t> </a:t>
            </a:r>
            <a:r>
              <a:rPr lang="en-GB" sz="1600" b="1" dirty="0" err="1">
                <a:solidFill>
                  <a:schemeClr val="accent2"/>
                </a:solidFill>
                <a:latin typeface="Franklin Gothic Demi" panose="020B0703020102020204" pitchFamily="34" charset="0"/>
              </a:rPr>
              <a:t>D’ACQUISITION</a:t>
            </a:r>
            <a:br>
              <a:rPr lang="en-GB" sz="1600" b="1" dirty="0">
                <a:solidFill>
                  <a:schemeClr val="accent2"/>
                </a:solidFill>
                <a:latin typeface="Franklin Gothic Demi" panose="020B0703020102020204" pitchFamily="34" charset="0"/>
              </a:rPr>
            </a:br>
            <a:r>
              <a:rPr lang="en-GB" sz="1600" b="1" dirty="0">
                <a:solidFill>
                  <a:schemeClr val="accent2"/>
                </a:solidFill>
                <a:latin typeface="Franklin Gothic Demi" panose="020B0703020102020204" pitchFamily="34" charset="0"/>
              </a:rPr>
              <a:t>« Do It Yourself »</a:t>
            </a:r>
          </a:p>
          <a:p>
            <a:pPr marL="204788" lvl="1" indent="-204788">
              <a:lnSpc>
                <a:spcPct val="95000"/>
              </a:lnSpc>
              <a:spcBef>
                <a:spcPts val="600"/>
              </a:spcBef>
              <a:buFont typeface="Wingdings" panose="05000000000000000000" pitchFamily="2" charset="2"/>
              <a:buChar char=""/>
            </a:pPr>
            <a:r>
              <a:rPr lang="en-GB" sz="1400" dirty="0">
                <a:solidFill>
                  <a:schemeClr val="accent2"/>
                </a:solidFill>
              </a:rPr>
              <a:t>Une interface </a:t>
            </a:r>
            <a:r>
              <a:rPr lang="en-GB" sz="1400" dirty="0" err="1">
                <a:solidFill>
                  <a:schemeClr val="accent2"/>
                </a:solidFill>
              </a:rPr>
              <a:t>automatisée</a:t>
            </a:r>
            <a:r>
              <a:rPr lang="en-GB" sz="1400" dirty="0">
                <a:solidFill>
                  <a:schemeClr val="accent2"/>
                </a:solidFill>
              </a:rPr>
              <a:t> </a:t>
            </a:r>
            <a:r>
              <a:rPr lang="en-GB" sz="1400" dirty="0" err="1">
                <a:solidFill>
                  <a:schemeClr val="accent2"/>
                </a:solidFill>
              </a:rPr>
              <a:t>d’analyse</a:t>
            </a:r>
            <a:r>
              <a:rPr lang="en-GB" sz="1400" dirty="0">
                <a:solidFill>
                  <a:schemeClr val="accent2"/>
                </a:solidFill>
              </a:rPr>
              <a:t> des </a:t>
            </a:r>
            <a:r>
              <a:rPr lang="en-GB" sz="1400" dirty="0" err="1">
                <a:solidFill>
                  <a:schemeClr val="accent2"/>
                </a:solidFill>
              </a:rPr>
              <a:t>résultats</a:t>
            </a:r>
            <a:r>
              <a:rPr lang="en-GB" sz="1400" dirty="0">
                <a:solidFill>
                  <a:schemeClr val="accent2"/>
                </a:solidFill>
              </a:rPr>
              <a:t> et </a:t>
            </a:r>
            <a:r>
              <a:rPr lang="en-GB" sz="1400" dirty="0" err="1">
                <a:solidFill>
                  <a:schemeClr val="accent2"/>
                </a:solidFill>
              </a:rPr>
              <a:t>d’</a:t>
            </a:r>
            <a:r>
              <a:rPr lang="en-GB" sz="1400" b="1" dirty="0" err="1">
                <a:solidFill>
                  <a:schemeClr val="accent2"/>
                </a:solidFill>
              </a:rPr>
              <a:t>Aide</a:t>
            </a:r>
            <a:r>
              <a:rPr lang="en-GB" sz="1400" b="1" dirty="0">
                <a:solidFill>
                  <a:schemeClr val="accent2"/>
                </a:solidFill>
              </a:rPr>
              <a:t> à la decision</a:t>
            </a:r>
          </a:p>
          <a:p>
            <a:pPr marL="204788" lvl="1" indent="-204788">
              <a:lnSpc>
                <a:spcPct val="95000"/>
              </a:lnSpc>
              <a:spcBef>
                <a:spcPts val="600"/>
              </a:spcBef>
              <a:buFont typeface="Wingdings" panose="05000000000000000000" pitchFamily="2" charset="2"/>
              <a:buChar char=""/>
            </a:pPr>
            <a:r>
              <a:rPr lang="en-GB" sz="1400" dirty="0">
                <a:solidFill>
                  <a:schemeClr val="accent2"/>
                </a:solidFill>
              </a:rPr>
              <a:t>Une interface </a:t>
            </a:r>
            <a:r>
              <a:rPr lang="en-GB" sz="1400" dirty="0" err="1">
                <a:solidFill>
                  <a:schemeClr val="accent2"/>
                </a:solidFill>
              </a:rPr>
              <a:t>permettant</a:t>
            </a:r>
            <a:r>
              <a:rPr lang="en-GB" sz="1400" dirty="0">
                <a:solidFill>
                  <a:schemeClr val="accent2"/>
                </a:solidFill>
              </a:rPr>
              <a:t> </a:t>
            </a:r>
            <a:r>
              <a:rPr lang="en-GB" sz="1400" dirty="0" err="1">
                <a:solidFill>
                  <a:schemeClr val="accent2"/>
                </a:solidFill>
              </a:rPr>
              <a:t>d’analyser</a:t>
            </a:r>
            <a:r>
              <a:rPr lang="en-GB" sz="1400" dirty="0">
                <a:solidFill>
                  <a:schemeClr val="accent2"/>
                </a:solidFill>
              </a:rPr>
              <a:t> le </a:t>
            </a:r>
            <a:r>
              <a:rPr lang="en-GB" sz="1400" dirty="0" err="1">
                <a:solidFill>
                  <a:schemeClr val="accent2"/>
                </a:solidFill>
              </a:rPr>
              <a:t>piratage</a:t>
            </a:r>
            <a:r>
              <a:rPr lang="en-GB" sz="1400" dirty="0">
                <a:solidFill>
                  <a:schemeClr val="accent2"/>
                </a:solidFill>
              </a:rPr>
              <a:t> </a:t>
            </a:r>
            <a:r>
              <a:rPr lang="en-GB" sz="1400" dirty="0" err="1">
                <a:solidFill>
                  <a:schemeClr val="accent2"/>
                </a:solidFill>
              </a:rPr>
              <a:t>ou</a:t>
            </a:r>
            <a:r>
              <a:rPr lang="en-GB" sz="1400" dirty="0">
                <a:solidFill>
                  <a:schemeClr val="accent2"/>
                </a:solidFill>
              </a:rPr>
              <a:t> </a:t>
            </a:r>
            <a:r>
              <a:rPr lang="en-GB" sz="1400" b="1" dirty="0">
                <a:solidFill>
                  <a:schemeClr val="accent2"/>
                </a:solidFill>
              </a:rPr>
              <a:t>“brandjacking” </a:t>
            </a:r>
            <a:r>
              <a:rPr lang="en-GB" sz="1400" dirty="0">
                <a:solidFill>
                  <a:schemeClr val="accent2"/>
                </a:solidFill>
              </a:rPr>
              <a:t>de son nom de marque par des </a:t>
            </a:r>
            <a:r>
              <a:rPr lang="en-GB" sz="1400" dirty="0" err="1">
                <a:solidFill>
                  <a:schemeClr val="accent2"/>
                </a:solidFill>
              </a:rPr>
              <a:t>concurrents</a:t>
            </a:r>
            <a:r>
              <a:rPr lang="en-GB" sz="1400" dirty="0">
                <a:solidFill>
                  <a:schemeClr val="accent2"/>
                </a:solidFill>
              </a:rPr>
              <a:t> </a:t>
            </a:r>
            <a:r>
              <a:rPr lang="en-GB" sz="1400" dirty="0" err="1">
                <a:solidFill>
                  <a:schemeClr val="accent2"/>
                </a:solidFill>
              </a:rPr>
              <a:t>ou</a:t>
            </a:r>
            <a:r>
              <a:rPr lang="en-GB" sz="1400" dirty="0">
                <a:solidFill>
                  <a:schemeClr val="accent2"/>
                </a:solidFill>
              </a:rPr>
              <a:t> </a:t>
            </a:r>
            <a:r>
              <a:rPr lang="en-GB" sz="1400" dirty="0" err="1">
                <a:solidFill>
                  <a:schemeClr val="accent2"/>
                </a:solidFill>
              </a:rPr>
              <a:t>plateformes</a:t>
            </a:r>
            <a:endParaRPr lang="en-GB" sz="1400" dirty="0">
              <a:solidFill>
                <a:schemeClr val="accent2"/>
              </a:solidFill>
            </a:endParaRPr>
          </a:p>
          <a:p>
            <a:pPr marL="204788" lvl="1" indent="-204788">
              <a:lnSpc>
                <a:spcPct val="95000"/>
              </a:lnSpc>
              <a:spcBef>
                <a:spcPts val="600"/>
              </a:spcBef>
              <a:buFont typeface="Wingdings" panose="05000000000000000000" pitchFamily="2" charset="2"/>
              <a:buChar char=""/>
            </a:pPr>
            <a:r>
              <a:rPr lang="en-GB" sz="1400" dirty="0">
                <a:solidFill>
                  <a:schemeClr val="accent2"/>
                </a:solidFill>
              </a:rPr>
              <a:t>Une interface </a:t>
            </a:r>
            <a:r>
              <a:rPr lang="en-GB" sz="1400" dirty="0" err="1">
                <a:solidFill>
                  <a:schemeClr val="accent2"/>
                </a:solidFill>
              </a:rPr>
              <a:t>lui</a:t>
            </a:r>
            <a:r>
              <a:rPr lang="en-GB" sz="1400" dirty="0">
                <a:solidFill>
                  <a:schemeClr val="accent2"/>
                </a:solidFill>
              </a:rPr>
              <a:t> </a:t>
            </a:r>
            <a:r>
              <a:rPr lang="en-GB" sz="1400" dirty="0" err="1">
                <a:solidFill>
                  <a:schemeClr val="accent2"/>
                </a:solidFill>
              </a:rPr>
              <a:t>permettant</a:t>
            </a:r>
            <a:r>
              <a:rPr lang="en-GB" sz="1400" dirty="0">
                <a:solidFill>
                  <a:schemeClr val="accent2"/>
                </a:solidFill>
              </a:rPr>
              <a:t> de verifier la </a:t>
            </a:r>
            <a:r>
              <a:rPr lang="en-GB" sz="1400" b="1" dirty="0">
                <a:solidFill>
                  <a:schemeClr val="accent2"/>
                </a:solidFill>
              </a:rPr>
              <a:t>pertinence de </a:t>
            </a:r>
            <a:r>
              <a:rPr lang="en-GB" sz="1400" b="1" dirty="0" err="1">
                <a:solidFill>
                  <a:schemeClr val="accent2"/>
                </a:solidFill>
              </a:rPr>
              <a:t>ses</a:t>
            </a:r>
            <a:r>
              <a:rPr lang="en-GB" sz="1400" b="1" dirty="0">
                <a:solidFill>
                  <a:schemeClr val="accent2"/>
                </a:solidFill>
              </a:rPr>
              <a:t> prix sur les OTA</a:t>
            </a:r>
          </a:p>
          <a:p>
            <a:pPr marL="204788" lvl="1" indent="-204788">
              <a:lnSpc>
                <a:spcPct val="95000"/>
              </a:lnSpc>
              <a:spcBef>
                <a:spcPts val="600"/>
              </a:spcBef>
              <a:buFont typeface="Wingdings" panose="05000000000000000000" pitchFamily="2" charset="2"/>
              <a:buChar char=""/>
            </a:pPr>
            <a:r>
              <a:rPr lang="en-GB" sz="1400" b="1" dirty="0" err="1">
                <a:solidFill>
                  <a:schemeClr val="accent2"/>
                </a:solidFill>
              </a:rPr>
              <a:t>Accès</a:t>
            </a:r>
            <a:r>
              <a:rPr lang="en-GB" sz="1400" b="1" dirty="0">
                <a:solidFill>
                  <a:schemeClr val="accent2"/>
                </a:solidFill>
              </a:rPr>
              <a:t> centralise </a:t>
            </a:r>
            <a:r>
              <a:rPr lang="en-GB" sz="1400" b="1" dirty="0" err="1">
                <a:solidFill>
                  <a:schemeClr val="accent2"/>
                </a:solidFill>
              </a:rPr>
              <a:t>simplifié</a:t>
            </a:r>
            <a:r>
              <a:rPr lang="en-GB" sz="1400" b="1" dirty="0">
                <a:solidFill>
                  <a:schemeClr val="accent2"/>
                </a:solidFill>
              </a:rPr>
              <a:t> </a:t>
            </a:r>
            <a:r>
              <a:rPr lang="en-GB" sz="1400" dirty="0">
                <a:solidFill>
                  <a:schemeClr val="accent2"/>
                </a:solidFill>
              </a:rPr>
              <a:t>au </a:t>
            </a:r>
            <a:r>
              <a:rPr lang="en-GB" sz="1400" dirty="0" err="1">
                <a:solidFill>
                  <a:schemeClr val="accent2"/>
                </a:solidFill>
              </a:rPr>
              <a:t>grandes</a:t>
            </a:r>
            <a:r>
              <a:rPr lang="en-GB" sz="1400" dirty="0">
                <a:solidFill>
                  <a:schemeClr val="accent2"/>
                </a:solidFill>
              </a:rPr>
              <a:t> </a:t>
            </a:r>
            <a:r>
              <a:rPr lang="en-GB" sz="1400" dirty="0" err="1">
                <a:solidFill>
                  <a:schemeClr val="accent2"/>
                </a:solidFill>
              </a:rPr>
              <a:t>plateformes</a:t>
            </a:r>
            <a:r>
              <a:rPr lang="en-GB" sz="1400" dirty="0">
                <a:solidFill>
                  <a:schemeClr val="accent2"/>
                </a:solidFill>
              </a:rPr>
              <a:t> de Web Marketing</a:t>
            </a:r>
            <a:br>
              <a:rPr lang="en-GB" sz="1400" dirty="0">
                <a:solidFill>
                  <a:schemeClr val="accent2"/>
                </a:solidFill>
              </a:rPr>
            </a:br>
            <a:r>
              <a:rPr lang="en-GB" sz="1400" dirty="0">
                <a:solidFill>
                  <a:schemeClr val="accent2"/>
                </a:solidFill>
              </a:rPr>
              <a:t>(Google, </a:t>
            </a:r>
            <a:r>
              <a:rPr lang="en-GB" sz="1400" dirty="0" err="1">
                <a:solidFill>
                  <a:schemeClr val="accent2"/>
                </a:solidFill>
              </a:rPr>
              <a:t>FaceBook</a:t>
            </a:r>
            <a:r>
              <a:rPr lang="en-GB" sz="1400" dirty="0">
                <a:solidFill>
                  <a:schemeClr val="accent2"/>
                </a:solidFill>
              </a:rPr>
              <a:t>, </a:t>
            </a:r>
            <a:r>
              <a:rPr lang="en-GB" sz="1400" dirty="0" err="1">
                <a:solidFill>
                  <a:schemeClr val="accent2"/>
                </a:solidFill>
              </a:rPr>
              <a:t>AppNexus</a:t>
            </a:r>
            <a:r>
              <a:rPr lang="en-GB" sz="1400" dirty="0">
                <a:solidFill>
                  <a:schemeClr val="accent2"/>
                </a:solidFill>
              </a:rPr>
              <a:t> …), retargeting SMS et emails</a:t>
            </a:r>
          </a:p>
        </p:txBody>
      </p:sp>
      <p:grpSp>
        <p:nvGrpSpPr>
          <p:cNvPr id="171" name="Groupe 21"/>
          <p:cNvGrpSpPr/>
          <p:nvPr/>
        </p:nvGrpSpPr>
        <p:grpSpPr>
          <a:xfrm>
            <a:off x="4555791" y="4843763"/>
            <a:ext cx="542791" cy="557706"/>
            <a:chOff x="949283" y="4073525"/>
            <a:chExt cx="751542" cy="772194"/>
          </a:xfrm>
        </p:grpSpPr>
        <p:pic>
          <p:nvPicPr>
            <p:cNvPr id="190" name="Image 1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924" y="4095417"/>
              <a:ext cx="731194" cy="750302"/>
            </a:xfrm>
            <a:prstGeom prst="rect">
              <a:avLst/>
            </a:prstGeom>
          </p:spPr>
        </p:pic>
        <p:pic>
          <p:nvPicPr>
            <p:cNvPr id="191" name="Picture 13" descr="https://www.snapchat.com/global/social-lg.jpg"/>
            <p:cNvPicPr preferRelativeResize="0"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19" r="24419"/>
            <a:stretch/>
          </p:blipFill>
          <p:spPr bwMode="auto">
            <a:xfrm>
              <a:off x="949283" y="4073525"/>
              <a:ext cx="751542" cy="75598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2" name="Image 1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1485" y="2282759"/>
            <a:ext cx="651561" cy="674502"/>
          </a:xfrm>
          <a:prstGeom prst="rect">
            <a:avLst/>
          </a:prstGeom>
        </p:spPr>
      </p:pic>
      <p:pic>
        <p:nvPicPr>
          <p:cNvPr id="173" name="Image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9421" y="2990033"/>
            <a:ext cx="595531" cy="565981"/>
          </a:xfrm>
          <a:prstGeom prst="rect">
            <a:avLst/>
          </a:prstGeom>
        </p:spPr>
      </p:pic>
      <p:pic>
        <p:nvPicPr>
          <p:cNvPr id="174" name="Image 9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59" r="-1198" b="61926"/>
          <a:stretch/>
        </p:blipFill>
        <p:spPr>
          <a:xfrm>
            <a:off x="3801485" y="4147107"/>
            <a:ext cx="651561" cy="678936"/>
          </a:xfrm>
          <a:prstGeom prst="rect">
            <a:avLst/>
          </a:prstGeom>
        </p:spPr>
      </p:pic>
      <p:pic>
        <p:nvPicPr>
          <p:cNvPr id="175" name="Image 10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4046" y="3563250"/>
            <a:ext cx="586438" cy="602349"/>
          </a:xfrm>
          <a:prstGeom prst="rect">
            <a:avLst/>
          </a:prstGeom>
        </p:spPr>
      </p:pic>
      <p:pic>
        <p:nvPicPr>
          <p:cNvPr id="188" name="Image 1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514" y="2988847"/>
            <a:ext cx="520974" cy="534586"/>
          </a:xfrm>
          <a:prstGeom prst="rect">
            <a:avLst/>
          </a:prstGeom>
        </p:spPr>
      </p:pic>
      <p:pic>
        <p:nvPicPr>
          <p:cNvPr id="189" name="Picture 2" descr="http://jggmkz4ba1-flywheel.netdna-ssl.com/wp-content/images_posts/2015/01/myce-yahoo-logo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413" y="3119648"/>
            <a:ext cx="447145" cy="25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77" name="Group 176"/>
          <p:cNvGrpSpPr/>
          <p:nvPr/>
        </p:nvGrpSpPr>
        <p:grpSpPr>
          <a:xfrm>
            <a:off x="4555262" y="2372900"/>
            <a:ext cx="537596" cy="551295"/>
            <a:chOff x="766945" y="4869160"/>
            <a:chExt cx="731657" cy="750302"/>
          </a:xfrm>
        </p:grpSpPr>
        <p:pic>
          <p:nvPicPr>
            <p:cNvPr id="185" name="Image 13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408" y="4869160"/>
              <a:ext cx="731194" cy="750302"/>
            </a:xfrm>
            <a:prstGeom prst="rect">
              <a:avLst/>
            </a:prstGeom>
          </p:spPr>
        </p:pic>
        <p:sp>
          <p:nvSpPr>
            <p:cNvPr id="186" name="Oval 185"/>
            <p:cNvSpPr/>
            <p:nvPr/>
          </p:nvSpPr>
          <p:spPr>
            <a:xfrm>
              <a:off x="766945" y="4869160"/>
              <a:ext cx="731140" cy="731140"/>
            </a:xfrm>
            <a:prstGeom prst="ellipse">
              <a:avLst/>
            </a:prstGeom>
            <a:solidFill>
              <a:srgbClr val="FFB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pic>
          <p:nvPicPr>
            <p:cNvPr id="187" name="Picture 186"/>
            <p:cNvPicPr>
              <a:picLocks noChangeAspect="1"/>
            </p:cNvPicPr>
            <p:nvPr/>
          </p:nvPicPr>
          <p:blipFill>
            <a:blip r:embed="rId9">
              <a:biLevel thresh="25000"/>
            </a:blip>
            <a:stretch>
              <a:fillRect/>
            </a:stretch>
          </p:blipFill>
          <p:spPr>
            <a:xfrm>
              <a:off x="956345" y="5017485"/>
              <a:ext cx="419449" cy="483002"/>
            </a:xfrm>
            <a:prstGeom prst="rect">
              <a:avLst/>
            </a:prstGeom>
          </p:spPr>
        </p:pic>
      </p:grpSp>
      <p:grpSp>
        <p:nvGrpSpPr>
          <p:cNvPr id="178" name="Group 177"/>
          <p:cNvGrpSpPr/>
          <p:nvPr/>
        </p:nvGrpSpPr>
        <p:grpSpPr>
          <a:xfrm>
            <a:off x="4563965" y="4216645"/>
            <a:ext cx="526443" cy="539859"/>
            <a:chOff x="9120336" y="404664"/>
            <a:chExt cx="731657" cy="750302"/>
          </a:xfrm>
        </p:grpSpPr>
        <p:pic>
          <p:nvPicPr>
            <p:cNvPr id="182" name="Image 13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0799" y="404664"/>
              <a:ext cx="731194" cy="750302"/>
            </a:xfrm>
            <a:prstGeom prst="rect">
              <a:avLst/>
            </a:prstGeom>
          </p:spPr>
        </p:pic>
        <p:sp>
          <p:nvSpPr>
            <p:cNvPr id="183" name="Oval 182"/>
            <p:cNvSpPr/>
            <p:nvPr/>
          </p:nvSpPr>
          <p:spPr>
            <a:xfrm>
              <a:off x="9120336" y="404664"/>
              <a:ext cx="731140" cy="73114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pic>
          <p:nvPicPr>
            <p:cNvPr id="184" name="Picture 183"/>
            <p:cNvPicPr>
              <a:picLocks noChangeAspect="1"/>
            </p:cNvPicPr>
            <p:nvPr/>
          </p:nvPicPr>
          <p:blipFill rotWithShape="1">
            <a:blip r:embed="rId10"/>
            <a:srcRect l="-1" t="1" r="1945" b="3593"/>
            <a:stretch/>
          </p:blipFill>
          <p:spPr>
            <a:xfrm>
              <a:off x="9159875" y="678909"/>
              <a:ext cx="650876" cy="197392"/>
            </a:xfrm>
            <a:prstGeom prst="rect">
              <a:avLst/>
            </a:prstGeom>
          </p:spPr>
        </p:pic>
      </p:grpSp>
      <p:grpSp>
        <p:nvGrpSpPr>
          <p:cNvPr id="179" name="Group 178"/>
          <p:cNvGrpSpPr>
            <a:grpSpLocks/>
          </p:cNvGrpSpPr>
          <p:nvPr/>
        </p:nvGrpSpPr>
        <p:grpSpPr>
          <a:xfrm>
            <a:off x="3860114" y="4843763"/>
            <a:ext cx="534302" cy="556750"/>
            <a:chOff x="565399" y="3543825"/>
            <a:chExt cx="731194" cy="750302"/>
          </a:xfrm>
        </p:grpSpPr>
        <p:pic>
          <p:nvPicPr>
            <p:cNvPr id="180" name="Image 13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399" y="3543825"/>
              <a:ext cx="731194" cy="750302"/>
            </a:xfrm>
            <a:prstGeom prst="rect">
              <a:avLst/>
            </a:prstGeom>
          </p:spPr>
        </p:pic>
        <p:pic>
          <p:nvPicPr>
            <p:cNvPr id="181" name="Picture 11" descr="https://lh3.googleusercontent.com/SrULGsyndXJk6Gs4Lmv34sOlMDAroy1bzPPr9X1U5oVdv5TAAJX4JkYPO_wQAdP7TBA=w30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441" y="3579167"/>
              <a:ext cx="679617" cy="679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4555434" y="3593101"/>
            <a:ext cx="543505" cy="557706"/>
            <a:chOff x="4668515" y="3887053"/>
            <a:chExt cx="543505" cy="557706"/>
          </a:xfrm>
        </p:grpSpPr>
        <p:pic>
          <p:nvPicPr>
            <p:cNvPr id="194" name="Image 13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8515" y="3887053"/>
              <a:ext cx="543505" cy="557706"/>
            </a:xfrm>
            <a:prstGeom prst="rect">
              <a:avLst/>
            </a:prstGeom>
          </p:spPr>
        </p:pic>
        <p:pic>
          <p:nvPicPr>
            <p:cNvPr id="1026" name="Picture 2" descr="http://img.phonandroid.com/2015/04/qwant-moteur-recherche-alternative-google.jpg"/>
            <p:cNvPicPr>
              <a:picLocks noChangeAspect="1" noChangeArrowheads="1"/>
            </p:cNvPicPr>
            <p:nvPr/>
          </p:nvPicPr>
          <p:blipFill rotWithShape="1"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58" t="7663" r="32537" b="38282"/>
            <a:stretch/>
          </p:blipFill>
          <p:spPr bwMode="auto">
            <a:xfrm>
              <a:off x="4748068" y="3962802"/>
              <a:ext cx="384398" cy="406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F09DBEAD-E117-4408-9D73-9529C34AAFA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03488" y="2947093"/>
            <a:ext cx="352558" cy="401775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486C4391-77FB-43C6-96A4-3CCE63652FA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36236" y="3839739"/>
            <a:ext cx="352558" cy="401775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1CAA2223-7090-4BAB-ABD1-3D4A76D3057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17274" y="3084846"/>
            <a:ext cx="352558" cy="401775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50AB8501-07D3-4D32-A59B-83F3A48AD96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76064" y="2638303"/>
            <a:ext cx="403892" cy="403892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99BA2BFB-EBAF-9241-A0BF-BBBB601A074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12515" y="6204882"/>
            <a:ext cx="403892" cy="403892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B3EB92B4-8810-D147-BA12-33334C66BCB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84760" y="3448883"/>
            <a:ext cx="352558" cy="401775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DE6B83B3-828D-3445-9F04-8759B5B0438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10249" y="4168679"/>
            <a:ext cx="352558" cy="401775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363527B7-2730-BB4E-9684-A4E935EA259F}"/>
              </a:ext>
            </a:extLst>
          </p:cNvPr>
          <p:cNvSpPr/>
          <p:nvPr/>
        </p:nvSpPr>
        <p:spPr>
          <a:xfrm>
            <a:off x="3931416" y="5631549"/>
            <a:ext cx="3444282" cy="12064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1">
              <a:lnSpc>
                <a:spcPct val="95000"/>
              </a:lnSpc>
              <a:spcBef>
                <a:spcPts val="600"/>
              </a:spcBef>
            </a:pPr>
            <a:r>
              <a:rPr lang="en-GB" sz="1600" b="1" dirty="0">
                <a:solidFill>
                  <a:schemeClr val="accent2"/>
                </a:solidFill>
                <a:latin typeface="Franklin Gothic Demi" panose="020B0703020102020204" pitchFamily="34" charset="0"/>
              </a:rPr>
              <a:t>Et DEMAIN …</a:t>
            </a:r>
          </a:p>
          <a:p>
            <a:pPr marL="204788" lvl="1" indent="-204788">
              <a:lnSpc>
                <a:spcPct val="95000"/>
              </a:lnSpc>
              <a:spcBef>
                <a:spcPts val="600"/>
              </a:spcBef>
              <a:buFont typeface="Wingdings" panose="05000000000000000000" pitchFamily="2" charset="2"/>
              <a:buChar char=""/>
            </a:pPr>
            <a:r>
              <a:rPr lang="en-GB" sz="1400" dirty="0">
                <a:solidFill>
                  <a:schemeClr val="accent2"/>
                </a:solidFill>
              </a:rPr>
              <a:t>Formation à la </a:t>
            </a:r>
            <a:r>
              <a:rPr lang="en-GB" sz="1400" dirty="0" err="1">
                <a:solidFill>
                  <a:schemeClr val="accent2"/>
                </a:solidFill>
              </a:rPr>
              <a:t>gestion</a:t>
            </a:r>
            <a:r>
              <a:rPr lang="en-GB" sz="1400" dirty="0">
                <a:solidFill>
                  <a:schemeClr val="accent2"/>
                </a:solidFill>
              </a:rPr>
              <a:t> de </a:t>
            </a:r>
            <a:r>
              <a:rPr lang="en-GB" sz="1400" dirty="0" err="1">
                <a:solidFill>
                  <a:schemeClr val="accent2"/>
                </a:solidFill>
              </a:rPr>
              <a:t>campagne</a:t>
            </a:r>
            <a:r>
              <a:rPr lang="en-GB" sz="1400" dirty="0">
                <a:solidFill>
                  <a:schemeClr val="accent2"/>
                </a:solidFill>
              </a:rPr>
              <a:t> en </a:t>
            </a:r>
            <a:r>
              <a:rPr lang="en-GB" sz="1400" dirty="0" err="1">
                <a:solidFill>
                  <a:schemeClr val="accent2"/>
                </a:solidFill>
              </a:rPr>
              <a:t>ligne</a:t>
            </a:r>
            <a:r>
              <a:rPr lang="en-GB" sz="1400" dirty="0">
                <a:solidFill>
                  <a:schemeClr val="accent2"/>
                </a:solidFill>
              </a:rPr>
              <a:t> avec </a:t>
            </a:r>
            <a:r>
              <a:rPr lang="en-GB" sz="1400" dirty="0" err="1">
                <a:solidFill>
                  <a:schemeClr val="accent2"/>
                </a:solidFill>
              </a:rPr>
              <a:t>accès</a:t>
            </a:r>
            <a:r>
              <a:rPr lang="en-GB" sz="1400" dirty="0">
                <a:solidFill>
                  <a:schemeClr val="accent2"/>
                </a:solidFill>
              </a:rPr>
              <a:t> aux </a:t>
            </a:r>
            <a:r>
              <a:rPr lang="en-GB" sz="1400" b="1" dirty="0" err="1">
                <a:solidFill>
                  <a:schemeClr val="accent2"/>
                </a:solidFill>
              </a:rPr>
              <a:t>tutoriels</a:t>
            </a:r>
            <a:r>
              <a:rPr lang="en-GB" sz="1400" b="1" dirty="0">
                <a:solidFill>
                  <a:schemeClr val="accent2"/>
                </a:solidFill>
              </a:rPr>
              <a:t> de la </a:t>
            </a:r>
            <a:r>
              <a:rPr lang="en-GB" sz="1400" b="1" dirty="0" err="1">
                <a:solidFill>
                  <a:schemeClr val="accent2"/>
                </a:solidFill>
              </a:rPr>
              <a:t>plateforme</a:t>
            </a:r>
            <a:r>
              <a:rPr lang="en-GB" sz="1400" dirty="0">
                <a:solidFill>
                  <a:schemeClr val="accent2"/>
                </a:solidFill>
              </a:rPr>
              <a:t> et </a:t>
            </a:r>
            <a:r>
              <a:rPr lang="en-GB" sz="1400" dirty="0" err="1">
                <a:solidFill>
                  <a:schemeClr val="accent2"/>
                </a:solidFill>
              </a:rPr>
              <a:t>ceux</a:t>
            </a:r>
            <a:r>
              <a:rPr lang="en-GB" sz="1400" dirty="0">
                <a:solidFill>
                  <a:schemeClr val="accent2"/>
                </a:solidFill>
              </a:rPr>
              <a:t> de la </a:t>
            </a:r>
            <a:r>
              <a:rPr lang="en-GB" sz="1400" dirty="0" err="1">
                <a:solidFill>
                  <a:schemeClr val="accent2"/>
                </a:solidFill>
              </a:rPr>
              <a:t>communauté</a:t>
            </a:r>
            <a:r>
              <a:rPr lang="en-GB" sz="1400" dirty="0">
                <a:solidFill>
                  <a:schemeClr val="accent2"/>
                </a:solidFill>
              </a:rPr>
              <a:t> des </a:t>
            </a:r>
            <a:r>
              <a:rPr lang="en-GB" sz="1400" dirty="0" err="1">
                <a:solidFill>
                  <a:schemeClr val="accent2"/>
                </a:solidFill>
              </a:rPr>
              <a:t>utilisateurs</a:t>
            </a:r>
            <a:endParaRPr lang="en-GB" sz="1400" dirty="0">
              <a:solidFill>
                <a:schemeClr val="accent2"/>
              </a:solidFill>
            </a:endParaRPr>
          </a:p>
          <a:p>
            <a:pPr marL="204788" lvl="1" indent="-204788">
              <a:lnSpc>
                <a:spcPct val="95000"/>
              </a:lnSpc>
              <a:spcBef>
                <a:spcPts val="600"/>
              </a:spcBef>
              <a:buFont typeface="Wingdings" panose="05000000000000000000" pitchFamily="2" charset="2"/>
              <a:buChar char=""/>
            </a:pPr>
            <a:r>
              <a:rPr lang="en-GB" sz="1400" dirty="0" err="1">
                <a:solidFill>
                  <a:schemeClr val="accent2"/>
                </a:solidFill>
              </a:rPr>
              <a:t>Monétiisation</a:t>
            </a:r>
            <a:r>
              <a:rPr lang="en-GB" sz="1400" dirty="0">
                <a:solidFill>
                  <a:schemeClr val="accent2"/>
                </a:solidFill>
              </a:rPr>
              <a:t> des </a:t>
            </a:r>
            <a:r>
              <a:rPr lang="en-GB" sz="1400" dirty="0" err="1">
                <a:solidFill>
                  <a:schemeClr val="accent2"/>
                </a:solidFill>
              </a:rPr>
              <a:t>datas</a:t>
            </a:r>
            <a:r>
              <a:rPr lang="en-GB" sz="1400" dirty="0">
                <a:solidFill>
                  <a:schemeClr val="accent2"/>
                </a:solidFill>
              </a:rPr>
              <a:t> </a:t>
            </a:r>
            <a:r>
              <a:rPr lang="en-GB" sz="1400" dirty="0" err="1">
                <a:solidFill>
                  <a:schemeClr val="accent2"/>
                </a:solidFill>
              </a:rPr>
              <a:t>sitesOTA</a:t>
            </a:r>
            <a:endParaRPr lang="en-GB" sz="1400" dirty="0">
              <a:solidFill>
                <a:schemeClr val="accent2"/>
              </a:solidFill>
            </a:endParaRPr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50C2D278-6F9D-D945-B5B3-BC9A561FCB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00974" y="4739490"/>
            <a:ext cx="352558" cy="40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87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156"/>
          <p:cNvSpPr/>
          <p:nvPr/>
        </p:nvSpPr>
        <p:spPr>
          <a:xfrm>
            <a:off x="0" y="0"/>
            <a:ext cx="9143999" cy="15865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rot="0" spcFirstLastPara="0" vertOverflow="overflow" horzOverflow="overflow" vert="horz" wrap="square" lIns="540000" tIns="72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r-FR" sz="3600" kern="0" dirty="0">
                <a:solidFill>
                  <a:srgbClr val="F8B24A"/>
                </a:solidFill>
                <a:latin typeface="Franklin Gothic Demi" panose="020B0703020102020204" pitchFamily="34" charset="0"/>
              </a:rPr>
              <a:t>360&amp;1 :</a:t>
            </a:r>
            <a:br>
              <a:rPr lang="fr-FR" sz="3600" kern="0" dirty="0">
                <a:solidFill>
                  <a:srgbClr val="F8B24A"/>
                </a:solidFill>
                <a:latin typeface="Franklin Gothic Demi" panose="020B0703020102020204" pitchFamily="34" charset="0"/>
              </a:rPr>
            </a:br>
            <a:r>
              <a:rPr lang="fr-FR" sz="3400" kern="0" dirty="0">
                <a:solidFill>
                  <a:schemeClr val="bg1"/>
                </a:solidFill>
              </a:rPr>
              <a:t>Business Model</a:t>
            </a:r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6567489" y="633413"/>
            <a:ext cx="647699" cy="1009650"/>
          </a:xfrm>
          <a:prstGeom prst="line">
            <a:avLst/>
          </a:prstGeom>
          <a:ln cap="rnd">
            <a:solidFill>
              <a:schemeClr val="bg1"/>
            </a:solidFill>
            <a:round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996670" y="1171575"/>
            <a:ext cx="186424" cy="545963"/>
          </a:xfrm>
          <a:prstGeom prst="line">
            <a:avLst/>
          </a:prstGeom>
          <a:ln cap="rnd">
            <a:solidFill>
              <a:schemeClr val="bg1">
                <a:alpha val="55000"/>
              </a:schemeClr>
            </a:solidFill>
            <a:round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338888" y="936340"/>
            <a:ext cx="449267" cy="3370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900">
                <a:solidFill>
                  <a:schemeClr val="bg1">
                    <a:alpha val="20000"/>
                  </a:schemeClr>
                </a:solidFill>
              </a:rPr>
              <a:t>1#278</a:t>
            </a:r>
            <a:br>
              <a:rPr lang="fr-FR" sz="900">
                <a:solidFill>
                  <a:schemeClr val="bg1">
                    <a:alpha val="20000"/>
                  </a:schemeClr>
                </a:solidFill>
              </a:rPr>
            </a:br>
            <a:r>
              <a:rPr lang="fr-FR" sz="900">
                <a:solidFill>
                  <a:schemeClr val="bg1">
                    <a:alpha val="20000"/>
                  </a:schemeClr>
                </a:solidFill>
              </a:rPr>
              <a:t>6.8/3655</a:t>
            </a:r>
          </a:p>
          <a:p>
            <a:pPr>
              <a:lnSpc>
                <a:spcPct val="80000"/>
              </a:lnSpc>
            </a:pPr>
            <a:r>
              <a:rPr lang="fr-FR" sz="900">
                <a:solidFill>
                  <a:schemeClr val="bg1">
                    <a:alpha val="20000"/>
                  </a:schemeClr>
                </a:solidFill>
              </a:rPr>
              <a:t>7563./56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075605" y="1036822"/>
            <a:ext cx="160444" cy="3370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900">
                <a:solidFill>
                  <a:schemeClr val="bg1">
                    <a:alpha val="44000"/>
                  </a:schemeClr>
                </a:solidFill>
              </a:rPr>
              <a:t>63</a:t>
            </a:r>
          </a:p>
          <a:p>
            <a:pPr>
              <a:lnSpc>
                <a:spcPct val="80000"/>
              </a:lnSpc>
            </a:pPr>
            <a:r>
              <a:rPr lang="fr-FR" sz="900">
                <a:solidFill>
                  <a:schemeClr val="bg1">
                    <a:alpha val="44000"/>
                  </a:schemeClr>
                </a:solidFill>
              </a:rPr>
              <a:t>5.6</a:t>
            </a:r>
          </a:p>
          <a:p>
            <a:pPr>
              <a:lnSpc>
                <a:spcPct val="80000"/>
              </a:lnSpc>
            </a:pPr>
            <a:r>
              <a:rPr lang="fr-FR" sz="900">
                <a:solidFill>
                  <a:schemeClr val="bg1">
                    <a:alpha val="44000"/>
                  </a:schemeClr>
                </a:solidFill>
              </a:rPr>
              <a:t>98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370973" y="416457"/>
            <a:ext cx="417200" cy="3370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900">
                <a:solidFill>
                  <a:schemeClr val="bg1">
                    <a:alpha val="44000"/>
                  </a:schemeClr>
                </a:solidFill>
              </a:rPr>
              <a:t>2563;36</a:t>
            </a:r>
          </a:p>
          <a:p>
            <a:pPr>
              <a:lnSpc>
                <a:spcPct val="80000"/>
              </a:lnSpc>
            </a:pPr>
            <a:r>
              <a:rPr lang="fr-FR" sz="900">
                <a:solidFill>
                  <a:schemeClr val="bg1">
                    <a:alpha val="44000"/>
                  </a:schemeClr>
                </a:solidFill>
              </a:rPr>
              <a:t>56.875</a:t>
            </a:r>
          </a:p>
          <a:p>
            <a:pPr>
              <a:lnSpc>
                <a:spcPct val="80000"/>
              </a:lnSpc>
            </a:pPr>
            <a:r>
              <a:rPr lang="fr-FR" sz="900">
                <a:solidFill>
                  <a:schemeClr val="bg1">
                    <a:alpha val="44000"/>
                  </a:schemeClr>
                </a:solidFill>
              </a:rPr>
              <a:t>323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643" y="1575615"/>
            <a:ext cx="3086773" cy="45107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44953" y="1583944"/>
            <a:ext cx="3194263" cy="45107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11554" y="1581314"/>
            <a:ext cx="3032445" cy="45107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36261" y="2324737"/>
            <a:ext cx="1561440" cy="15614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rot="0" spcFirstLastPara="0" vertOverflow="overflow" horzOverflow="overflow" vert="horz" wrap="square" lIns="0" tIns="540000" rIns="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1400" b="1" cap="all" dirty="0">
                <a:solidFill>
                  <a:schemeClr val="bg1"/>
                </a:solidFill>
              </a:rPr>
              <a:t>MODE AGENCE</a:t>
            </a:r>
          </a:p>
        </p:txBody>
      </p:sp>
      <p:sp>
        <p:nvSpPr>
          <p:cNvPr id="17" name="Donut 16"/>
          <p:cNvSpPr/>
          <p:nvPr/>
        </p:nvSpPr>
        <p:spPr>
          <a:xfrm>
            <a:off x="3677219" y="1877535"/>
            <a:ext cx="1819508" cy="1819508"/>
          </a:xfrm>
          <a:prstGeom prst="donut">
            <a:avLst>
              <a:gd name="adj" fmla="val 6135"/>
            </a:avLst>
          </a:prstGeom>
          <a:solidFill>
            <a:schemeClr val="bg1">
              <a:alpha val="16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10383" y="4047919"/>
            <a:ext cx="2434880" cy="1601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600"/>
              </a:spcBef>
            </a:pPr>
            <a:r>
              <a:rPr lang="fr-FR" sz="1400" b="1" dirty="0">
                <a:solidFill>
                  <a:schemeClr val="bg1"/>
                </a:solidFill>
              </a:rPr>
              <a:t>Abonnement mensuel</a:t>
            </a:r>
            <a:br>
              <a:rPr lang="fr-FR" sz="1400" b="1" dirty="0">
                <a:solidFill>
                  <a:schemeClr val="bg1"/>
                </a:solidFill>
              </a:rPr>
            </a:br>
            <a:r>
              <a:rPr lang="fr-FR" sz="1400" dirty="0">
                <a:solidFill>
                  <a:schemeClr val="bg1"/>
                </a:solidFill>
              </a:rPr>
              <a:t>de base en fonction du trafic du site et des services souhaités</a:t>
            </a:r>
          </a:p>
          <a:p>
            <a:pPr marL="0" lvl="1" algn="ctr">
              <a:lnSpc>
                <a:spcPct val="95000"/>
              </a:lnSpc>
              <a:spcBef>
                <a:spcPts val="600"/>
              </a:spcBef>
            </a:pPr>
            <a:r>
              <a:rPr lang="fr-FR" sz="1400" dirty="0">
                <a:solidFill>
                  <a:schemeClr val="bg1"/>
                </a:solidFill>
              </a:rPr>
              <a:t>Options</a:t>
            </a:r>
            <a:br>
              <a:rPr lang="fr-FR" sz="1400" dirty="0">
                <a:solidFill>
                  <a:schemeClr val="bg1"/>
                </a:solidFill>
              </a:rPr>
            </a:br>
            <a:r>
              <a:rPr lang="fr-FR" sz="1200" dirty="0">
                <a:solidFill>
                  <a:schemeClr val="bg1"/>
                </a:solidFill>
              </a:rPr>
              <a:t>(ex: accéder à une plateforme d’email </a:t>
            </a:r>
            <a:r>
              <a:rPr lang="fr-FR" sz="1200" dirty="0" err="1">
                <a:solidFill>
                  <a:schemeClr val="bg1"/>
                </a:solidFill>
              </a:rPr>
              <a:t>retargeting</a:t>
            </a:r>
            <a:r>
              <a:rPr lang="fr-FR" sz="1200" dirty="0">
                <a:solidFill>
                  <a:schemeClr val="bg1"/>
                </a:solidFill>
              </a:rPr>
              <a:t> partenaire)</a:t>
            </a:r>
          </a:p>
        </p:txBody>
      </p:sp>
      <p:sp>
        <p:nvSpPr>
          <p:cNvPr id="42" name="Oval 41"/>
          <p:cNvSpPr/>
          <p:nvPr/>
        </p:nvSpPr>
        <p:spPr>
          <a:xfrm>
            <a:off x="6938783" y="1913162"/>
            <a:ext cx="1561440" cy="156144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rot="0" spcFirstLastPara="0" vertOverflow="overflow" horzOverflow="overflow" vert="horz" wrap="none" lIns="0" tIns="540000" rIns="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1400" b="1" cap="all" dirty="0">
                <a:solidFill>
                  <a:schemeClr val="bg1"/>
                </a:solidFill>
              </a:rPr>
              <a:t>Mode </a:t>
            </a:r>
            <a:br>
              <a:rPr lang="fr-FR" sz="1400" b="1" cap="all" dirty="0">
                <a:solidFill>
                  <a:schemeClr val="bg1"/>
                </a:solidFill>
              </a:rPr>
            </a:br>
            <a:r>
              <a:rPr lang="fr-FR" sz="1400" b="1" cap="all" dirty="0">
                <a:solidFill>
                  <a:schemeClr val="bg1"/>
                </a:solidFill>
              </a:rPr>
              <a:t>DO IT YOURSELF</a:t>
            </a:r>
          </a:p>
        </p:txBody>
      </p:sp>
      <p:sp>
        <p:nvSpPr>
          <p:cNvPr id="43" name="Donut 42"/>
          <p:cNvSpPr/>
          <p:nvPr/>
        </p:nvSpPr>
        <p:spPr>
          <a:xfrm>
            <a:off x="6753225" y="1846998"/>
            <a:ext cx="1819508" cy="1819508"/>
          </a:xfrm>
          <a:prstGeom prst="donut">
            <a:avLst>
              <a:gd name="adj" fmla="val 6135"/>
            </a:avLst>
          </a:prstGeom>
          <a:solidFill>
            <a:schemeClr val="bg1">
              <a:alpha val="16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147794" y="4180189"/>
            <a:ext cx="2434880" cy="139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600"/>
              </a:spcBef>
            </a:pPr>
            <a:r>
              <a:rPr lang="fr-FR" sz="1400" dirty="0">
                <a:solidFill>
                  <a:schemeClr val="bg1"/>
                </a:solidFill>
              </a:rPr>
              <a:t>de </a:t>
            </a:r>
            <a:r>
              <a:rPr lang="fr-FR" sz="1400" b="1" dirty="0">
                <a:solidFill>
                  <a:schemeClr val="bg1"/>
                </a:solidFill>
              </a:rPr>
              <a:t>5 à 15</a:t>
            </a:r>
            <a:r>
              <a:rPr lang="fr-FR" sz="1050" b="1" dirty="0">
                <a:solidFill>
                  <a:schemeClr val="bg1"/>
                </a:solidFill>
              </a:rPr>
              <a:t>%</a:t>
            </a:r>
            <a:r>
              <a:rPr lang="fr-FR" sz="1400" b="1" dirty="0">
                <a:solidFill>
                  <a:schemeClr val="bg1"/>
                </a:solidFill>
              </a:rPr>
              <a:t> du montant des réservations </a:t>
            </a:r>
            <a:r>
              <a:rPr lang="fr-FR" sz="1400" dirty="0">
                <a:solidFill>
                  <a:schemeClr val="bg1"/>
                </a:solidFill>
              </a:rPr>
              <a:t>obtenues grâce aux leviers choisis activés et/ou </a:t>
            </a:r>
          </a:p>
          <a:p>
            <a:pPr marL="0" lvl="1" algn="ctr">
              <a:lnSpc>
                <a:spcPct val="95000"/>
              </a:lnSpc>
              <a:spcBef>
                <a:spcPts val="600"/>
              </a:spcBef>
            </a:pPr>
            <a:r>
              <a:rPr lang="fr-FR" sz="1400" dirty="0">
                <a:solidFill>
                  <a:schemeClr val="bg1"/>
                </a:solidFill>
              </a:rPr>
              <a:t>% </a:t>
            </a:r>
            <a:r>
              <a:rPr lang="fr-FR" sz="1400" b="1" dirty="0">
                <a:solidFill>
                  <a:schemeClr val="bg1"/>
                </a:solidFill>
              </a:rPr>
              <a:t>sur les rémunérations d’audience </a:t>
            </a:r>
            <a:r>
              <a:rPr lang="fr-FR" sz="1400" dirty="0">
                <a:solidFill>
                  <a:schemeClr val="bg1"/>
                </a:solidFill>
              </a:rPr>
              <a:t>obtenus</a:t>
            </a:r>
          </a:p>
        </p:txBody>
      </p:sp>
      <p:sp>
        <p:nvSpPr>
          <p:cNvPr id="29" name="Donut 28"/>
          <p:cNvSpPr/>
          <p:nvPr/>
        </p:nvSpPr>
        <p:spPr>
          <a:xfrm>
            <a:off x="535107" y="2078578"/>
            <a:ext cx="1819508" cy="1819508"/>
          </a:xfrm>
          <a:prstGeom prst="donut">
            <a:avLst>
              <a:gd name="adj" fmla="val 6135"/>
            </a:avLst>
          </a:prstGeom>
          <a:solidFill>
            <a:schemeClr val="bg1">
              <a:alpha val="16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34263" y="4196856"/>
            <a:ext cx="2434880" cy="501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600"/>
              </a:spcBef>
            </a:pPr>
            <a:r>
              <a:rPr lang="fr-FR" sz="1400" b="1" dirty="0" err="1">
                <a:solidFill>
                  <a:schemeClr val="bg1"/>
                </a:solidFill>
              </a:rPr>
              <a:t>Fee</a:t>
            </a:r>
            <a:r>
              <a:rPr lang="fr-FR" sz="1400" dirty="0">
                <a:solidFill>
                  <a:schemeClr val="bg1"/>
                </a:solidFill>
              </a:rPr>
              <a:t> sur les budget investis par l’hébergeur (9</a:t>
            </a:r>
            <a:r>
              <a:rPr lang="fr-FR" sz="1050" dirty="0">
                <a:solidFill>
                  <a:schemeClr val="bg1"/>
                </a:solidFill>
              </a:rPr>
              <a:t>%</a:t>
            </a:r>
            <a:r>
              <a:rPr lang="fr-FR" sz="1400" dirty="0">
                <a:solidFill>
                  <a:schemeClr val="bg1"/>
                </a:solidFill>
              </a:rPr>
              <a:t>)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201672" y="2474174"/>
            <a:ext cx="500062" cy="565153"/>
            <a:chOff x="3805238" y="2562225"/>
            <a:chExt cx="1536700" cy="1736726"/>
          </a:xfrm>
        </p:grpSpPr>
        <p:sp>
          <p:nvSpPr>
            <p:cNvPr id="23" name="Freeform 10"/>
            <p:cNvSpPr>
              <a:spLocks noEditPoints="1"/>
            </p:cNvSpPr>
            <p:nvPr/>
          </p:nvSpPr>
          <p:spPr bwMode="auto">
            <a:xfrm>
              <a:off x="3805238" y="2860675"/>
              <a:ext cx="596900" cy="1120775"/>
            </a:xfrm>
            <a:custGeom>
              <a:avLst/>
              <a:gdLst>
                <a:gd name="T0" fmla="*/ 95 w 158"/>
                <a:gd name="T1" fmla="*/ 15 h 297"/>
                <a:gd name="T2" fmla="*/ 38 w 158"/>
                <a:gd name="T3" fmla="*/ 0 h 297"/>
                <a:gd name="T4" fmla="*/ 37 w 158"/>
                <a:gd name="T5" fmla="*/ 0 h 297"/>
                <a:gd name="T6" fmla="*/ 35 w 158"/>
                <a:gd name="T7" fmla="*/ 1 h 297"/>
                <a:gd name="T8" fmla="*/ 35 w 158"/>
                <a:gd name="T9" fmla="*/ 3 h 297"/>
                <a:gd name="T10" fmla="*/ 37 w 158"/>
                <a:gd name="T11" fmla="*/ 4 h 297"/>
                <a:gd name="T12" fmla="*/ 85 w 158"/>
                <a:gd name="T13" fmla="*/ 17 h 297"/>
                <a:gd name="T14" fmla="*/ 73 w 158"/>
                <a:gd name="T15" fmla="*/ 24 h 297"/>
                <a:gd name="T16" fmla="*/ 39 w 158"/>
                <a:gd name="T17" fmla="*/ 144 h 297"/>
                <a:gd name="T18" fmla="*/ 42 w 158"/>
                <a:gd name="T19" fmla="*/ 149 h 297"/>
                <a:gd name="T20" fmla="*/ 37 w 158"/>
                <a:gd name="T21" fmla="*/ 152 h 297"/>
                <a:gd name="T22" fmla="*/ 23 w 158"/>
                <a:gd name="T23" fmla="*/ 163 h 297"/>
                <a:gd name="T24" fmla="*/ 0 w 158"/>
                <a:gd name="T25" fmla="*/ 219 h 297"/>
                <a:gd name="T26" fmla="*/ 23 w 158"/>
                <a:gd name="T27" fmla="*/ 274 h 297"/>
                <a:gd name="T28" fmla="*/ 79 w 158"/>
                <a:gd name="T29" fmla="*/ 297 h 297"/>
                <a:gd name="T30" fmla="*/ 134 w 158"/>
                <a:gd name="T31" fmla="*/ 274 h 297"/>
                <a:gd name="T32" fmla="*/ 158 w 158"/>
                <a:gd name="T33" fmla="*/ 219 h 297"/>
                <a:gd name="T34" fmla="*/ 134 w 158"/>
                <a:gd name="T35" fmla="*/ 163 h 297"/>
                <a:gd name="T36" fmla="*/ 51 w 158"/>
                <a:gd name="T37" fmla="*/ 145 h 297"/>
                <a:gd name="T38" fmla="*/ 46 w 158"/>
                <a:gd name="T39" fmla="*/ 147 h 297"/>
                <a:gd name="T40" fmla="*/ 43 w 158"/>
                <a:gd name="T41" fmla="*/ 142 h 297"/>
                <a:gd name="T42" fmla="*/ 79 w 158"/>
                <a:gd name="T43" fmla="*/ 25 h 297"/>
                <a:gd name="T44" fmla="*/ 92 w 158"/>
                <a:gd name="T45" fmla="*/ 18 h 297"/>
                <a:gd name="T46" fmla="*/ 77 w 158"/>
                <a:gd name="T47" fmla="*/ 74 h 297"/>
                <a:gd name="T48" fmla="*/ 77 w 158"/>
                <a:gd name="T49" fmla="*/ 75 h 297"/>
                <a:gd name="T50" fmla="*/ 79 w 158"/>
                <a:gd name="T51" fmla="*/ 76 h 297"/>
                <a:gd name="T52" fmla="*/ 81 w 158"/>
                <a:gd name="T53" fmla="*/ 75 h 297"/>
                <a:gd name="T54" fmla="*/ 96 w 158"/>
                <a:gd name="T55" fmla="*/ 18 h 297"/>
                <a:gd name="T56" fmla="*/ 96 w 158"/>
                <a:gd name="T57" fmla="*/ 16 h 297"/>
                <a:gd name="T58" fmla="*/ 95 w 158"/>
                <a:gd name="T59" fmla="*/ 15 h 297"/>
                <a:gd name="T60" fmla="*/ 79 w 158"/>
                <a:gd name="T61" fmla="*/ 144 h 297"/>
                <a:gd name="T62" fmla="*/ 132 w 158"/>
                <a:gd name="T63" fmla="*/ 166 h 297"/>
                <a:gd name="T64" fmla="*/ 153 w 158"/>
                <a:gd name="T65" fmla="*/ 219 h 297"/>
                <a:gd name="T66" fmla="*/ 137 w 158"/>
                <a:gd name="T67" fmla="*/ 265 h 297"/>
                <a:gd name="T68" fmla="*/ 134 w 158"/>
                <a:gd name="T69" fmla="*/ 269 h 297"/>
                <a:gd name="T70" fmla="*/ 129 w 158"/>
                <a:gd name="T71" fmla="*/ 267 h 297"/>
                <a:gd name="T72" fmla="*/ 93 w 158"/>
                <a:gd name="T73" fmla="*/ 257 h 297"/>
                <a:gd name="T74" fmla="*/ 87 w 158"/>
                <a:gd name="T75" fmla="*/ 256 h 297"/>
                <a:gd name="T76" fmla="*/ 90 w 158"/>
                <a:gd name="T77" fmla="*/ 237 h 297"/>
                <a:gd name="T78" fmla="*/ 92 w 158"/>
                <a:gd name="T79" fmla="*/ 236 h 297"/>
                <a:gd name="T80" fmla="*/ 95 w 158"/>
                <a:gd name="T81" fmla="*/ 233 h 297"/>
                <a:gd name="T82" fmla="*/ 96 w 158"/>
                <a:gd name="T83" fmla="*/ 218 h 297"/>
                <a:gd name="T84" fmla="*/ 96 w 158"/>
                <a:gd name="T85" fmla="*/ 219 h 297"/>
                <a:gd name="T86" fmla="*/ 99 w 158"/>
                <a:gd name="T87" fmla="*/ 198 h 297"/>
                <a:gd name="T88" fmla="*/ 96 w 158"/>
                <a:gd name="T89" fmla="*/ 184 h 297"/>
                <a:gd name="T90" fmla="*/ 62 w 158"/>
                <a:gd name="T91" fmla="*/ 184 h 297"/>
                <a:gd name="T92" fmla="*/ 59 w 158"/>
                <a:gd name="T93" fmla="*/ 197 h 297"/>
                <a:gd name="T94" fmla="*/ 61 w 158"/>
                <a:gd name="T95" fmla="*/ 218 h 297"/>
                <a:gd name="T96" fmla="*/ 61 w 158"/>
                <a:gd name="T97" fmla="*/ 218 h 297"/>
                <a:gd name="T98" fmla="*/ 63 w 158"/>
                <a:gd name="T99" fmla="*/ 233 h 297"/>
                <a:gd name="T100" fmla="*/ 65 w 158"/>
                <a:gd name="T101" fmla="*/ 236 h 297"/>
                <a:gd name="T102" fmla="*/ 68 w 158"/>
                <a:gd name="T103" fmla="*/ 237 h 297"/>
                <a:gd name="T104" fmla="*/ 70 w 158"/>
                <a:gd name="T105" fmla="*/ 256 h 297"/>
                <a:gd name="T106" fmla="*/ 64 w 158"/>
                <a:gd name="T107" fmla="*/ 257 h 297"/>
                <a:gd name="T108" fmla="*/ 28 w 158"/>
                <a:gd name="T109" fmla="*/ 267 h 297"/>
                <a:gd name="T110" fmla="*/ 24 w 158"/>
                <a:gd name="T111" fmla="*/ 269 h 297"/>
                <a:gd name="T112" fmla="*/ 21 w 158"/>
                <a:gd name="T113" fmla="*/ 265 h 297"/>
                <a:gd name="T114" fmla="*/ 4 w 158"/>
                <a:gd name="T115" fmla="*/ 219 h 297"/>
                <a:gd name="T116" fmla="*/ 26 w 158"/>
                <a:gd name="T117" fmla="*/ 166 h 297"/>
                <a:gd name="T118" fmla="*/ 79 w 158"/>
                <a:gd name="T119" fmla="*/ 14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8" h="297">
                  <a:moveTo>
                    <a:pt x="95" y="15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6" y="0"/>
                    <a:pt x="35" y="0"/>
                    <a:pt x="35" y="1"/>
                  </a:cubicBezTo>
                  <a:cubicBezTo>
                    <a:pt x="35" y="2"/>
                    <a:pt x="35" y="2"/>
                    <a:pt x="35" y="3"/>
                  </a:cubicBezTo>
                  <a:cubicBezTo>
                    <a:pt x="36" y="3"/>
                    <a:pt x="36" y="3"/>
                    <a:pt x="37" y="4"/>
                  </a:cubicBezTo>
                  <a:cubicBezTo>
                    <a:pt x="85" y="17"/>
                    <a:pt x="85" y="17"/>
                    <a:pt x="85" y="1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33" y="50"/>
                    <a:pt x="19" y="101"/>
                    <a:pt x="39" y="144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31" y="156"/>
                    <a:pt x="27" y="159"/>
                    <a:pt x="23" y="163"/>
                  </a:cubicBezTo>
                  <a:cubicBezTo>
                    <a:pt x="8" y="178"/>
                    <a:pt x="0" y="198"/>
                    <a:pt x="0" y="219"/>
                  </a:cubicBezTo>
                  <a:cubicBezTo>
                    <a:pt x="0" y="240"/>
                    <a:pt x="8" y="259"/>
                    <a:pt x="23" y="274"/>
                  </a:cubicBezTo>
                  <a:cubicBezTo>
                    <a:pt x="38" y="289"/>
                    <a:pt x="58" y="297"/>
                    <a:pt x="79" y="297"/>
                  </a:cubicBezTo>
                  <a:cubicBezTo>
                    <a:pt x="100" y="297"/>
                    <a:pt x="120" y="289"/>
                    <a:pt x="134" y="274"/>
                  </a:cubicBezTo>
                  <a:cubicBezTo>
                    <a:pt x="149" y="259"/>
                    <a:pt x="158" y="240"/>
                    <a:pt x="158" y="219"/>
                  </a:cubicBezTo>
                  <a:cubicBezTo>
                    <a:pt x="158" y="198"/>
                    <a:pt x="149" y="178"/>
                    <a:pt x="134" y="163"/>
                  </a:cubicBezTo>
                  <a:cubicBezTo>
                    <a:pt x="113" y="141"/>
                    <a:pt x="81" y="134"/>
                    <a:pt x="51" y="145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3" y="142"/>
                    <a:pt x="43" y="142"/>
                    <a:pt x="43" y="142"/>
                  </a:cubicBezTo>
                  <a:cubicBezTo>
                    <a:pt x="23" y="100"/>
                    <a:pt x="39" y="48"/>
                    <a:pt x="79" y="25"/>
                  </a:cubicBezTo>
                  <a:cubicBezTo>
                    <a:pt x="92" y="18"/>
                    <a:pt x="92" y="18"/>
                    <a:pt x="92" y="18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7" y="76"/>
                    <a:pt x="78" y="76"/>
                    <a:pt x="79" y="76"/>
                  </a:cubicBezTo>
                  <a:cubicBezTo>
                    <a:pt x="80" y="76"/>
                    <a:pt x="81" y="76"/>
                    <a:pt x="81" y="75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7" y="17"/>
                    <a:pt x="96" y="16"/>
                    <a:pt x="96" y="16"/>
                  </a:cubicBezTo>
                  <a:cubicBezTo>
                    <a:pt x="96" y="16"/>
                    <a:pt x="96" y="15"/>
                    <a:pt x="95" y="15"/>
                  </a:cubicBezTo>
                  <a:close/>
                  <a:moveTo>
                    <a:pt x="79" y="144"/>
                  </a:moveTo>
                  <a:cubicBezTo>
                    <a:pt x="99" y="144"/>
                    <a:pt x="117" y="152"/>
                    <a:pt x="132" y="166"/>
                  </a:cubicBezTo>
                  <a:cubicBezTo>
                    <a:pt x="146" y="180"/>
                    <a:pt x="153" y="199"/>
                    <a:pt x="153" y="219"/>
                  </a:cubicBezTo>
                  <a:cubicBezTo>
                    <a:pt x="153" y="236"/>
                    <a:pt x="148" y="252"/>
                    <a:pt x="137" y="265"/>
                  </a:cubicBezTo>
                  <a:cubicBezTo>
                    <a:pt x="134" y="269"/>
                    <a:pt x="134" y="269"/>
                    <a:pt x="134" y="269"/>
                  </a:cubicBezTo>
                  <a:cubicBezTo>
                    <a:pt x="129" y="267"/>
                    <a:pt x="129" y="267"/>
                    <a:pt x="129" y="267"/>
                  </a:cubicBezTo>
                  <a:cubicBezTo>
                    <a:pt x="118" y="262"/>
                    <a:pt x="106" y="258"/>
                    <a:pt x="93" y="257"/>
                  </a:cubicBezTo>
                  <a:cubicBezTo>
                    <a:pt x="87" y="256"/>
                    <a:pt x="87" y="256"/>
                    <a:pt x="87" y="256"/>
                  </a:cubicBezTo>
                  <a:cubicBezTo>
                    <a:pt x="90" y="237"/>
                    <a:pt x="90" y="237"/>
                    <a:pt x="90" y="237"/>
                  </a:cubicBezTo>
                  <a:cubicBezTo>
                    <a:pt x="92" y="236"/>
                    <a:pt x="92" y="236"/>
                    <a:pt x="92" y="236"/>
                  </a:cubicBezTo>
                  <a:cubicBezTo>
                    <a:pt x="94" y="235"/>
                    <a:pt x="95" y="234"/>
                    <a:pt x="95" y="233"/>
                  </a:cubicBezTo>
                  <a:cubicBezTo>
                    <a:pt x="96" y="218"/>
                    <a:pt x="96" y="218"/>
                    <a:pt x="96" y="218"/>
                  </a:cubicBezTo>
                  <a:cubicBezTo>
                    <a:pt x="96" y="219"/>
                    <a:pt x="96" y="219"/>
                    <a:pt x="96" y="219"/>
                  </a:cubicBezTo>
                  <a:cubicBezTo>
                    <a:pt x="99" y="198"/>
                    <a:pt x="99" y="198"/>
                    <a:pt x="99" y="198"/>
                  </a:cubicBezTo>
                  <a:cubicBezTo>
                    <a:pt x="99" y="192"/>
                    <a:pt x="99" y="187"/>
                    <a:pt x="96" y="184"/>
                  </a:cubicBezTo>
                  <a:cubicBezTo>
                    <a:pt x="88" y="177"/>
                    <a:pt x="69" y="177"/>
                    <a:pt x="62" y="184"/>
                  </a:cubicBezTo>
                  <a:cubicBezTo>
                    <a:pt x="58" y="187"/>
                    <a:pt x="58" y="193"/>
                    <a:pt x="59" y="197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3" y="233"/>
                    <a:pt x="63" y="233"/>
                    <a:pt x="63" y="233"/>
                  </a:cubicBezTo>
                  <a:cubicBezTo>
                    <a:pt x="63" y="234"/>
                    <a:pt x="64" y="235"/>
                    <a:pt x="65" y="236"/>
                  </a:cubicBezTo>
                  <a:cubicBezTo>
                    <a:pt x="68" y="237"/>
                    <a:pt x="68" y="237"/>
                    <a:pt x="68" y="237"/>
                  </a:cubicBezTo>
                  <a:cubicBezTo>
                    <a:pt x="70" y="256"/>
                    <a:pt x="70" y="256"/>
                    <a:pt x="70" y="256"/>
                  </a:cubicBezTo>
                  <a:cubicBezTo>
                    <a:pt x="64" y="257"/>
                    <a:pt x="64" y="257"/>
                    <a:pt x="64" y="257"/>
                  </a:cubicBezTo>
                  <a:cubicBezTo>
                    <a:pt x="52" y="258"/>
                    <a:pt x="40" y="262"/>
                    <a:pt x="28" y="267"/>
                  </a:cubicBezTo>
                  <a:cubicBezTo>
                    <a:pt x="24" y="269"/>
                    <a:pt x="24" y="269"/>
                    <a:pt x="24" y="269"/>
                  </a:cubicBezTo>
                  <a:cubicBezTo>
                    <a:pt x="21" y="265"/>
                    <a:pt x="21" y="265"/>
                    <a:pt x="21" y="265"/>
                  </a:cubicBezTo>
                  <a:cubicBezTo>
                    <a:pt x="10" y="252"/>
                    <a:pt x="4" y="236"/>
                    <a:pt x="4" y="219"/>
                  </a:cubicBezTo>
                  <a:cubicBezTo>
                    <a:pt x="4" y="199"/>
                    <a:pt x="12" y="180"/>
                    <a:pt x="26" y="166"/>
                  </a:cubicBezTo>
                  <a:cubicBezTo>
                    <a:pt x="40" y="152"/>
                    <a:pt x="59" y="144"/>
                    <a:pt x="79" y="1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/>
            <p:cNvSpPr>
              <a:spLocks noEditPoints="1"/>
            </p:cNvSpPr>
            <p:nvPr/>
          </p:nvSpPr>
          <p:spPr bwMode="auto">
            <a:xfrm>
              <a:off x="4246563" y="2562225"/>
              <a:ext cx="1095375" cy="720725"/>
            </a:xfrm>
            <a:custGeom>
              <a:avLst/>
              <a:gdLst>
                <a:gd name="T0" fmla="*/ 287 w 290"/>
                <a:gd name="T1" fmla="*/ 145 h 191"/>
                <a:gd name="T2" fmla="*/ 251 w 290"/>
                <a:gd name="T3" fmla="*/ 180 h 191"/>
                <a:gd name="T4" fmla="*/ 251 w 290"/>
                <a:gd name="T5" fmla="*/ 166 h 191"/>
                <a:gd name="T6" fmla="*/ 162 w 290"/>
                <a:gd name="T7" fmla="*/ 77 h 191"/>
                <a:gd name="T8" fmla="*/ 157 w 290"/>
                <a:gd name="T9" fmla="*/ 77 h 191"/>
                <a:gd name="T10" fmla="*/ 157 w 290"/>
                <a:gd name="T11" fmla="*/ 72 h 191"/>
                <a:gd name="T12" fmla="*/ 134 w 290"/>
                <a:gd name="T13" fmla="*/ 23 h 191"/>
                <a:gd name="T14" fmla="*/ 79 w 290"/>
                <a:gd name="T15" fmla="*/ 0 h 191"/>
                <a:gd name="T16" fmla="*/ 23 w 290"/>
                <a:gd name="T17" fmla="*/ 23 h 191"/>
                <a:gd name="T18" fmla="*/ 0 w 290"/>
                <a:gd name="T19" fmla="*/ 79 h 191"/>
                <a:gd name="T20" fmla="*/ 23 w 290"/>
                <a:gd name="T21" fmla="*/ 135 h 191"/>
                <a:gd name="T22" fmla="*/ 79 w 290"/>
                <a:gd name="T23" fmla="*/ 158 h 191"/>
                <a:gd name="T24" fmla="*/ 134 w 290"/>
                <a:gd name="T25" fmla="*/ 135 h 191"/>
                <a:gd name="T26" fmla="*/ 157 w 290"/>
                <a:gd name="T27" fmla="*/ 87 h 191"/>
                <a:gd name="T28" fmla="*/ 157 w 290"/>
                <a:gd name="T29" fmla="*/ 81 h 191"/>
                <a:gd name="T30" fmla="*/ 163 w 290"/>
                <a:gd name="T31" fmla="*/ 82 h 191"/>
                <a:gd name="T32" fmla="*/ 247 w 290"/>
                <a:gd name="T33" fmla="*/ 171 h 191"/>
                <a:gd name="T34" fmla="*/ 247 w 290"/>
                <a:gd name="T35" fmla="*/ 186 h 191"/>
                <a:gd name="T36" fmla="*/ 206 w 290"/>
                <a:gd name="T37" fmla="*/ 145 h 191"/>
                <a:gd name="T38" fmla="*/ 204 w 290"/>
                <a:gd name="T39" fmla="*/ 144 h 191"/>
                <a:gd name="T40" fmla="*/ 203 w 290"/>
                <a:gd name="T41" fmla="*/ 145 h 191"/>
                <a:gd name="T42" fmla="*/ 203 w 290"/>
                <a:gd name="T43" fmla="*/ 148 h 191"/>
                <a:gd name="T44" fmla="*/ 245 w 290"/>
                <a:gd name="T45" fmla="*/ 190 h 191"/>
                <a:gd name="T46" fmla="*/ 248 w 290"/>
                <a:gd name="T47" fmla="*/ 190 h 191"/>
                <a:gd name="T48" fmla="*/ 290 w 290"/>
                <a:gd name="T49" fmla="*/ 148 h 191"/>
                <a:gd name="T50" fmla="*/ 290 w 290"/>
                <a:gd name="T51" fmla="*/ 147 h 191"/>
                <a:gd name="T52" fmla="*/ 290 w 290"/>
                <a:gd name="T53" fmla="*/ 145 h 191"/>
                <a:gd name="T54" fmla="*/ 287 w 290"/>
                <a:gd name="T55" fmla="*/ 145 h 191"/>
                <a:gd name="T56" fmla="*/ 136 w 290"/>
                <a:gd name="T57" fmla="*/ 126 h 191"/>
                <a:gd name="T58" fmla="*/ 133 w 290"/>
                <a:gd name="T59" fmla="*/ 130 h 191"/>
                <a:gd name="T60" fmla="*/ 129 w 290"/>
                <a:gd name="T61" fmla="*/ 128 h 191"/>
                <a:gd name="T62" fmla="*/ 93 w 290"/>
                <a:gd name="T63" fmla="*/ 117 h 191"/>
                <a:gd name="T64" fmla="*/ 87 w 290"/>
                <a:gd name="T65" fmla="*/ 117 h 191"/>
                <a:gd name="T66" fmla="*/ 90 w 290"/>
                <a:gd name="T67" fmla="*/ 98 h 191"/>
                <a:gd name="T68" fmla="*/ 92 w 290"/>
                <a:gd name="T69" fmla="*/ 96 h 191"/>
                <a:gd name="T70" fmla="*/ 95 w 290"/>
                <a:gd name="T71" fmla="*/ 94 h 191"/>
                <a:gd name="T72" fmla="*/ 96 w 290"/>
                <a:gd name="T73" fmla="*/ 79 h 191"/>
                <a:gd name="T74" fmla="*/ 96 w 290"/>
                <a:gd name="T75" fmla="*/ 79 h 191"/>
                <a:gd name="T76" fmla="*/ 99 w 290"/>
                <a:gd name="T77" fmla="*/ 59 h 191"/>
                <a:gd name="T78" fmla="*/ 96 w 290"/>
                <a:gd name="T79" fmla="*/ 45 h 191"/>
                <a:gd name="T80" fmla="*/ 62 w 290"/>
                <a:gd name="T81" fmla="*/ 44 h 191"/>
                <a:gd name="T82" fmla="*/ 59 w 290"/>
                <a:gd name="T83" fmla="*/ 58 h 191"/>
                <a:gd name="T84" fmla="*/ 61 w 290"/>
                <a:gd name="T85" fmla="*/ 78 h 191"/>
                <a:gd name="T86" fmla="*/ 61 w 290"/>
                <a:gd name="T87" fmla="*/ 78 h 191"/>
                <a:gd name="T88" fmla="*/ 63 w 290"/>
                <a:gd name="T89" fmla="*/ 94 h 191"/>
                <a:gd name="T90" fmla="*/ 65 w 290"/>
                <a:gd name="T91" fmla="*/ 96 h 191"/>
                <a:gd name="T92" fmla="*/ 68 w 290"/>
                <a:gd name="T93" fmla="*/ 98 h 191"/>
                <a:gd name="T94" fmla="*/ 70 w 290"/>
                <a:gd name="T95" fmla="*/ 117 h 191"/>
                <a:gd name="T96" fmla="*/ 64 w 290"/>
                <a:gd name="T97" fmla="*/ 117 h 191"/>
                <a:gd name="T98" fmla="*/ 28 w 290"/>
                <a:gd name="T99" fmla="*/ 128 h 191"/>
                <a:gd name="T100" fmla="*/ 24 w 290"/>
                <a:gd name="T101" fmla="*/ 130 h 191"/>
                <a:gd name="T102" fmla="*/ 21 w 290"/>
                <a:gd name="T103" fmla="*/ 126 h 191"/>
                <a:gd name="T104" fmla="*/ 4 w 290"/>
                <a:gd name="T105" fmla="*/ 79 h 191"/>
                <a:gd name="T106" fmla="*/ 26 w 290"/>
                <a:gd name="T107" fmla="*/ 26 h 191"/>
                <a:gd name="T108" fmla="*/ 79 w 290"/>
                <a:gd name="T109" fmla="*/ 4 h 191"/>
                <a:gd name="T110" fmla="*/ 131 w 290"/>
                <a:gd name="T111" fmla="*/ 26 h 191"/>
                <a:gd name="T112" fmla="*/ 153 w 290"/>
                <a:gd name="T113" fmla="*/ 79 h 191"/>
                <a:gd name="T114" fmla="*/ 136 w 290"/>
                <a:gd name="T115" fmla="*/ 12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0" h="191">
                  <a:moveTo>
                    <a:pt x="287" y="145"/>
                  </a:moveTo>
                  <a:cubicBezTo>
                    <a:pt x="251" y="180"/>
                    <a:pt x="251" y="180"/>
                    <a:pt x="251" y="180"/>
                  </a:cubicBezTo>
                  <a:cubicBezTo>
                    <a:pt x="251" y="166"/>
                    <a:pt x="251" y="166"/>
                    <a:pt x="251" y="166"/>
                  </a:cubicBezTo>
                  <a:cubicBezTo>
                    <a:pt x="248" y="118"/>
                    <a:pt x="210" y="80"/>
                    <a:pt x="162" y="77"/>
                  </a:cubicBezTo>
                  <a:cubicBezTo>
                    <a:pt x="157" y="77"/>
                    <a:pt x="157" y="77"/>
                    <a:pt x="157" y="77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5" y="53"/>
                    <a:pt x="147" y="36"/>
                    <a:pt x="134" y="23"/>
                  </a:cubicBezTo>
                  <a:cubicBezTo>
                    <a:pt x="119" y="9"/>
                    <a:pt x="100" y="0"/>
                    <a:pt x="79" y="0"/>
                  </a:cubicBezTo>
                  <a:cubicBezTo>
                    <a:pt x="58" y="0"/>
                    <a:pt x="38" y="9"/>
                    <a:pt x="23" y="23"/>
                  </a:cubicBezTo>
                  <a:cubicBezTo>
                    <a:pt x="8" y="38"/>
                    <a:pt x="0" y="58"/>
                    <a:pt x="0" y="79"/>
                  </a:cubicBezTo>
                  <a:cubicBezTo>
                    <a:pt x="0" y="100"/>
                    <a:pt x="8" y="120"/>
                    <a:pt x="23" y="135"/>
                  </a:cubicBezTo>
                  <a:cubicBezTo>
                    <a:pt x="38" y="150"/>
                    <a:pt x="58" y="158"/>
                    <a:pt x="79" y="158"/>
                  </a:cubicBezTo>
                  <a:cubicBezTo>
                    <a:pt x="100" y="158"/>
                    <a:pt x="119" y="150"/>
                    <a:pt x="134" y="135"/>
                  </a:cubicBezTo>
                  <a:cubicBezTo>
                    <a:pt x="147" y="122"/>
                    <a:pt x="155" y="106"/>
                    <a:pt x="157" y="87"/>
                  </a:cubicBezTo>
                  <a:cubicBezTo>
                    <a:pt x="157" y="81"/>
                    <a:pt x="157" y="81"/>
                    <a:pt x="157" y="81"/>
                  </a:cubicBezTo>
                  <a:cubicBezTo>
                    <a:pt x="163" y="82"/>
                    <a:pt x="163" y="82"/>
                    <a:pt x="163" y="82"/>
                  </a:cubicBezTo>
                  <a:cubicBezTo>
                    <a:pt x="210" y="85"/>
                    <a:pt x="247" y="124"/>
                    <a:pt x="247" y="171"/>
                  </a:cubicBezTo>
                  <a:cubicBezTo>
                    <a:pt x="247" y="186"/>
                    <a:pt x="247" y="186"/>
                    <a:pt x="247" y="186"/>
                  </a:cubicBezTo>
                  <a:cubicBezTo>
                    <a:pt x="206" y="145"/>
                    <a:pt x="206" y="145"/>
                    <a:pt x="206" y="145"/>
                  </a:cubicBezTo>
                  <a:cubicBezTo>
                    <a:pt x="205" y="145"/>
                    <a:pt x="204" y="144"/>
                    <a:pt x="204" y="144"/>
                  </a:cubicBezTo>
                  <a:cubicBezTo>
                    <a:pt x="204" y="144"/>
                    <a:pt x="203" y="145"/>
                    <a:pt x="203" y="145"/>
                  </a:cubicBezTo>
                  <a:cubicBezTo>
                    <a:pt x="202" y="146"/>
                    <a:pt x="202" y="147"/>
                    <a:pt x="203" y="148"/>
                  </a:cubicBezTo>
                  <a:cubicBezTo>
                    <a:pt x="245" y="190"/>
                    <a:pt x="245" y="190"/>
                    <a:pt x="245" y="190"/>
                  </a:cubicBezTo>
                  <a:cubicBezTo>
                    <a:pt x="246" y="191"/>
                    <a:pt x="246" y="191"/>
                    <a:pt x="248" y="190"/>
                  </a:cubicBezTo>
                  <a:cubicBezTo>
                    <a:pt x="290" y="148"/>
                    <a:pt x="290" y="148"/>
                    <a:pt x="290" y="148"/>
                  </a:cubicBezTo>
                  <a:cubicBezTo>
                    <a:pt x="290" y="148"/>
                    <a:pt x="290" y="147"/>
                    <a:pt x="290" y="147"/>
                  </a:cubicBezTo>
                  <a:cubicBezTo>
                    <a:pt x="290" y="146"/>
                    <a:pt x="290" y="146"/>
                    <a:pt x="290" y="145"/>
                  </a:cubicBezTo>
                  <a:cubicBezTo>
                    <a:pt x="289" y="144"/>
                    <a:pt x="288" y="144"/>
                    <a:pt x="287" y="145"/>
                  </a:cubicBezTo>
                  <a:close/>
                  <a:moveTo>
                    <a:pt x="136" y="126"/>
                  </a:moveTo>
                  <a:cubicBezTo>
                    <a:pt x="133" y="130"/>
                    <a:pt x="133" y="130"/>
                    <a:pt x="133" y="130"/>
                  </a:cubicBezTo>
                  <a:cubicBezTo>
                    <a:pt x="129" y="128"/>
                    <a:pt x="129" y="128"/>
                    <a:pt x="129" y="128"/>
                  </a:cubicBezTo>
                  <a:cubicBezTo>
                    <a:pt x="118" y="122"/>
                    <a:pt x="105" y="119"/>
                    <a:pt x="93" y="117"/>
                  </a:cubicBezTo>
                  <a:cubicBezTo>
                    <a:pt x="87" y="117"/>
                    <a:pt x="87" y="117"/>
                    <a:pt x="87" y="117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4" y="95"/>
                    <a:pt x="94" y="94"/>
                    <a:pt x="95" y="94"/>
                  </a:cubicBezTo>
                  <a:cubicBezTo>
                    <a:pt x="96" y="79"/>
                    <a:pt x="96" y="79"/>
                    <a:pt x="96" y="79"/>
                  </a:cubicBezTo>
                  <a:cubicBezTo>
                    <a:pt x="96" y="79"/>
                    <a:pt x="96" y="79"/>
                    <a:pt x="96" y="79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9" y="53"/>
                    <a:pt x="99" y="48"/>
                    <a:pt x="96" y="45"/>
                  </a:cubicBezTo>
                  <a:cubicBezTo>
                    <a:pt x="88" y="37"/>
                    <a:pt x="69" y="37"/>
                    <a:pt x="62" y="44"/>
                  </a:cubicBezTo>
                  <a:cubicBezTo>
                    <a:pt x="58" y="48"/>
                    <a:pt x="58" y="53"/>
                    <a:pt x="59" y="5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3" y="94"/>
                    <a:pt x="63" y="94"/>
                    <a:pt x="63" y="94"/>
                  </a:cubicBezTo>
                  <a:cubicBezTo>
                    <a:pt x="63" y="94"/>
                    <a:pt x="64" y="95"/>
                    <a:pt x="65" y="96"/>
                  </a:cubicBezTo>
                  <a:cubicBezTo>
                    <a:pt x="68" y="98"/>
                    <a:pt x="68" y="98"/>
                    <a:pt x="68" y="98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52" y="119"/>
                    <a:pt x="40" y="122"/>
                    <a:pt x="28" y="128"/>
                  </a:cubicBezTo>
                  <a:cubicBezTo>
                    <a:pt x="24" y="130"/>
                    <a:pt x="24" y="130"/>
                    <a:pt x="24" y="130"/>
                  </a:cubicBezTo>
                  <a:cubicBezTo>
                    <a:pt x="21" y="126"/>
                    <a:pt x="21" y="126"/>
                    <a:pt x="21" y="126"/>
                  </a:cubicBezTo>
                  <a:cubicBezTo>
                    <a:pt x="10" y="112"/>
                    <a:pt x="4" y="96"/>
                    <a:pt x="4" y="79"/>
                  </a:cubicBezTo>
                  <a:cubicBezTo>
                    <a:pt x="4" y="59"/>
                    <a:pt x="12" y="40"/>
                    <a:pt x="26" y="26"/>
                  </a:cubicBezTo>
                  <a:cubicBezTo>
                    <a:pt x="40" y="12"/>
                    <a:pt x="59" y="4"/>
                    <a:pt x="79" y="4"/>
                  </a:cubicBezTo>
                  <a:cubicBezTo>
                    <a:pt x="99" y="4"/>
                    <a:pt x="117" y="12"/>
                    <a:pt x="131" y="26"/>
                  </a:cubicBezTo>
                  <a:cubicBezTo>
                    <a:pt x="146" y="40"/>
                    <a:pt x="153" y="59"/>
                    <a:pt x="153" y="79"/>
                  </a:cubicBezTo>
                  <a:cubicBezTo>
                    <a:pt x="153" y="96"/>
                    <a:pt x="147" y="112"/>
                    <a:pt x="136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2"/>
            <p:cNvSpPr>
              <a:spLocks noEditPoints="1"/>
            </p:cNvSpPr>
            <p:nvPr/>
          </p:nvSpPr>
          <p:spPr bwMode="auto">
            <a:xfrm>
              <a:off x="4364038" y="3389313"/>
              <a:ext cx="917575" cy="909638"/>
            </a:xfrm>
            <a:custGeom>
              <a:avLst/>
              <a:gdLst>
                <a:gd name="T0" fmla="*/ 59 w 243"/>
                <a:gd name="T1" fmla="*/ 164 h 241"/>
                <a:gd name="T2" fmla="*/ 1 w 243"/>
                <a:gd name="T3" fmla="*/ 179 h 241"/>
                <a:gd name="T4" fmla="*/ 0 w 243"/>
                <a:gd name="T5" fmla="*/ 182 h 241"/>
                <a:gd name="T6" fmla="*/ 15 w 243"/>
                <a:gd name="T7" fmla="*/ 239 h 241"/>
                <a:gd name="T8" fmla="*/ 18 w 243"/>
                <a:gd name="T9" fmla="*/ 241 h 241"/>
                <a:gd name="T10" fmla="*/ 19 w 243"/>
                <a:gd name="T11" fmla="*/ 238 h 241"/>
                <a:gd name="T12" fmla="*/ 6 w 243"/>
                <a:gd name="T13" fmla="*/ 190 h 241"/>
                <a:gd name="T14" fmla="*/ 19 w 243"/>
                <a:gd name="T15" fmla="*/ 196 h 241"/>
                <a:gd name="T16" fmla="*/ 62 w 243"/>
                <a:gd name="T17" fmla="*/ 207 h 241"/>
                <a:gd name="T18" fmla="*/ 143 w 243"/>
                <a:gd name="T19" fmla="*/ 161 h 241"/>
                <a:gd name="T20" fmla="*/ 144 w 243"/>
                <a:gd name="T21" fmla="*/ 155 h 241"/>
                <a:gd name="T22" fmla="*/ 150 w 243"/>
                <a:gd name="T23" fmla="*/ 156 h 241"/>
                <a:gd name="T24" fmla="*/ 165 w 243"/>
                <a:gd name="T25" fmla="*/ 157 h 241"/>
                <a:gd name="T26" fmla="*/ 220 w 243"/>
                <a:gd name="T27" fmla="*/ 134 h 241"/>
                <a:gd name="T28" fmla="*/ 243 w 243"/>
                <a:gd name="T29" fmla="*/ 79 h 241"/>
                <a:gd name="T30" fmla="*/ 220 w 243"/>
                <a:gd name="T31" fmla="*/ 23 h 241"/>
                <a:gd name="T32" fmla="*/ 165 w 243"/>
                <a:gd name="T33" fmla="*/ 0 h 241"/>
                <a:gd name="T34" fmla="*/ 109 w 243"/>
                <a:gd name="T35" fmla="*/ 23 h 241"/>
                <a:gd name="T36" fmla="*/ 86 w 243"/>
                <a:gd name="T37" fmla="*/ 79 h 241"/>
                <a:gd name="T38" fmla="*/ 109 w 243"/>
                <a:gd name="T39" fmla="*/ 134 h 241"/>
                <a:gd name="T40" fmla="*/ 135 w 243"/>
                <a:gd name="T41" fmla="*/ 152 h 241"/>
                <a:gd name="T42" fmla="*/ 142 w 243"/>
                <a:gd name="T43" fmla="*/ 154 h 241"/>
                <a:gd name="T44" fmla="*/ 138 w 243"/>
                <a:gd name="T45" fmla="*/ 161 h 241"/>
                <a:gd name="T46" fmla="*/ 62 w 243"/>
                <a:gd name="T47" fmla="*/ 203 h 241"/>
                <a:gd name="T48" fmla="*/ 16 w 243"/>
                <a:gd name="T49" fmla="*/ 191 h 241"/>
                <a:gd name="T50" fmla="*/ 4 w 243"/>
                <a:gd name="T51" fmla="*/ 183 h 241"/>
                <a:gd name="T52" fmla="*/ 60 w 243"/>
                <a:gd name="T53" fmla="*/ 168 h 241"/>
                <a:gd name="T54" fmla="*/ 61 w 243"/>
                <a:gd name="T55" fmla="*/ 167 h 241"/>
                <a:gd name="T56" fmla="*/ 61 w 243"/>
                <a:gd name="T57" fmla="*/ 166 h 241"/>
                <a:gd name="T58" fmla="*/ 59 w 243"/>
                <a:gd name="T59" fmla="*/ 164 h 241"/>
                <a:gd name="T60" fmla="*/ 114 w 243"/>
                <a:gd name="T61" fmla="*/ 127 h 241"/>
                <a:gd name="T62" fmla="*/ 110 w 243"/>
                <a:gd name="T63" fmla="*/ 129 h 241"/>
                <a:gd name="T64" fmla="*/ 107 w 243"/>
                <a:gd name="T65" fmla="*/ 125 h 241"/>
                <a:gd name="T66" fmla="*/ 90 w 243"/>
                <a:gd name="T67" fmla="*/ 79 h 241"/>
                <a:gd name="T68" fmla="*/ 112 w 243"/>
                <a:gd name="T69" fmla="*/ 26 h 241"/>
                <a:gd name="T70" fmla="*/ 165 w 243"/>
                <a:gd name="T71" fmla="*/ 4 h 241"/>
                <a:gd name="T72" fmla="*/ 217 w 243"/>
                <a:gd name="T73" fmla="*/ 26 h 241"/>
                <a:gd name="T74" fmla="*/ 239 w 243"/>
                <a:gd name="T75" fmla="*/ 79 h 241"/>
                <a:gd name="T76" fmla="*/ 222 w 243"/>
                <a:gd name="T77" fmla="*/ 125 h 241"/>
                <a:gd name="T78" fmla="*/ 219 w 243"/>
                <a:gd name="T79" fmla="*/ 129 h 241"/>
                <a:gd name="T80" fmla="*/ 215 w 243"/>
                <a:gd name="T81" fmla="*/ 127 h 241"/>
                <a:gd name="T82" fmla="*/ 179 w 243"/>
                <a:gd name="T83" fmla="*/ 117 h 241"/>
                <a:gd name="T84" fmla="*/ 173 w 243"/>
                <a:gd name="T85" fmla="*/ 116 h 241"/>
                <a:gd name="T86" fmla="*/ 176 w 243"/>
                <a:gd name="T87" fmla="*/ 97 h 241"/>
                <a:gd name="T88" fmla="*/ 178 w 243"/>
                <a:gd name="T89" fmla="*/ 96 h 241"/>
                <a:gd name="T90" fmla="*/ 180 w 243"/>
                <a:gd name="T91" fmla="*/ 93 h 241"/>
                <a:gd name="T92" fmla="*/ 182 w 243"/>
                <a:gd name="T93" fmla="*/ 78 h 241"/>
                <a:gd name="T94" fmla="*/ 182 w 243"/>
                <a:gd name="T95" fmla="*/ 79 h 241"/>
                <a:gd name="T96" fmla="*/ 185 w 243"/>
                <a:gd name="T97" fmla="*/ 58 h 241"/>
                <a:gd name="T98" fmla="*/ 182 w 243"/>
                <a:gd name="T99" fmla="*/ 44 h 241"/>
                <a:gd name="T100" fmla="*/ 148 w 243"/>
                <a:gd name="T101" fmla="*/ 44 h 241"/>
                <a:gd name="T102" fmla="*/ 144 w 243"/>
                <a:gd name="T103" fmla="*/ 57 h 241"/>
                <a:gd name="T104" fmla="*/ 147 w 243"/>
                <a:gd name="T105" fmla="*/ 78 h 241"/>
                <a:gd name="T106" fmla="*/ 147 w 243"/>
                <a:gd name="T107" fmla="*/ 78 h 241"/>
                <a:gd name="T108" fmla="*/ 148 w 243"/>
                <a:gd name="T109" fmla="*/ 84 h 241"/>
                <a:gd name="T110" fmla="*/ 149 w 243"/>
                <a:gd name="T111" fmla="*/ 93 h 241"/>
                <a:gd name="T112" fmla="*/ 151 w 243"/>
                <a:gd name="T113" fmla="*/ 96 h 241"/>
                <a:gd name="T114" fmla="*/ 154 w 243"/>
                <a:gd name="T115" fmla="*/ 97 h 241"/>
                <a:gd name="T116" fmla="*/ 156 w 243"/>
                <a:gd name="T117" fmla="*/ 116 h 241"/>
                <a:gd name="T118" fmla="*/ 150 w 243"/>
                <a:gd name="T119" fmla="*/ 117 h 241"/>
                <a:gd name="T120" fmla="*/ 114 w 243"/>
                <a:gd name="T121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3" h="241">
                  <a:moveTo>
                    <a:pt x="59" y="164"/>
                  </a:moveTo>
                  <a:cubicBezTo>
                    <a:pt x="1" y="179"/>
                    <a:pt x="1" y="179"/>
                    <a:pt x="1" y="179"/>
                  </a:cubicBezTo>
                  <a:cubicBezTo>
                    <a:pt x="0" y="180"/>
                    <a:pt x="0" y="181"/>
                    <a:pt x="0" y="182"/>
                  </a:cubicBezTo>
                  <a:cubicBezTo>
                    <a:pt x="15" y="239"/>
                    <a:pt x="15" y="239"/>
                    <a:pt x="15" y="239"/>
                  </a:cubicBezTo>
                  <a:cubicBezTo>
                    <a:pt x="16" y="241"/>
                    <a:pt x="17" y="241"/>
                    <a:pt x="18" y="241"/>
                  </a:cubicBezTo>
                  <a:cubicBezTo>
                    <a:pt x="19" y="240"/>
                    <a:pt x="19" y="239"/>
                    <a:pt x="19" y="238"/>
                  </a:cubicBezTo>
                  <a:cubicBezTo>
                    <a:pt x="6" y="190"/>
                    <a:pt x="6" y="190"/>
                    <a:pt x="6" y="190"/>
                  </a:cubicBezTo>
                  <a:cubicBezTo>
                    <a:pt x="19" y="196"/>
                    <a:pt x="19" y="196"/>
                    <a:pt x="19" y="196"/>
                  </a:cubicBezTo>
                  <a:cubicBezTo>
                    <a:pt x="32" y="203"/>
                    <a:pt x="47" y="207"/>
                    <a:pt x="62" y="207"/>
                  </a:cubicBezTo>
                  <a:cubicBezTo>
                    <a:pt x="95" y="207"/>
                    <a:pt x="126" y="189"/>
                    <a:pt x="143" y="161"/>
                  </a:cubicBezTo>
                  <a:cubicBezTo>
                    <a:pt x="144" y="155"/>
                    <a:pt x="144" y="155"/>
                    <a:pt x="144" y="155"/>
                  </a:cubicBezTo>
                  <a:cubicBezTo>
                    <a:pt x="150" y="156"/>
                    <a:pt x="150" y="156"/>
                    <a:pt x="150" y="156"/>
                  </a:cubicBezTo>
                  <a:cubicBezTo>
                    <a:pt x="155" y="157"/>
                    <a:pt x="160" y="157"/>
                    <a:pt x="165" y="157"/>
                  </a:cubicBezTo>
                  <a:cubicBezTo>
                    <a:pt x="186" y="157"/>
                    <a:pt x="205" y="149"/>
                    <a:pt x="220" y="134"/>
                  </a:cubicBezTo>
                  <a:cubicBezTo>
                    <a:pt x="235" y="119"/>
                    <a:pt x="243" y="100"/>
                    <a:pt x="243" y="79"/>
                  </a:cubicBezTo>
                  <a:cubicBezTo>
                    <a:pt x="243" y="58"/>
                    <a:pt x="235" y="38"/>
                    <a:pt x="220" y="23"/>
                  </a:cubicBezTo>
                  <a:cubicBezTo>
                    <a:pt x="205" y="8"/>
                    <a:pt x="186" y="0"/>
                    <a:pt x="165" y="0"/>
                  </a:cubicBezTo>
                  <a:cubicBezTo>
                    <a:pt x="144" y="0"/>
                    <a:pt x="124" y="8"/>
                    <a:pt x="109" y="23"/>
                  </a:cubicBezTo>
                  <a:cubicBezTo>
                    <a:pt x="94" y="38"/>
                    <a:pt x="86" y="58"/>
                    <a:pt x="86" y="79"/>
                  </a:cubicBezTo>
                  <a:cubicBezTo>
                    <a:pt x="86" y="100"/>
                    <a:pt x="94" y="119"/>
                    <a:pt x="109" y="134"/>
                  </a:cubicBezTo>
                  <a:cubicBezTo>
                    <a:pt x="116" y="142"/>
                    <a:pt x="125" y="148"/>
                    <a:pt x="135" y="152"/>
                  </a:cubicBezTo>
                  <a:cubicBezTo>
                    <a:pt x="142" y="154"/>
                    <a:pt x="142" y="154"/>
                    <a:pt x="142" y="154"/>
                  </a:cubicBezTo>
                  <a:cubicBezTo>
                    <a:pt x="138" y="161"/>
                    <a:pt x="138" y="161"/>
                    <a:pt x="138" y="161"/>
                  </a:cubicBezTo>
                  <a:cubicBezTo>
                    <a:pt x="121" y="187"/>
                    <a:pt x="93" y="203"/>
                    <a:pt x="62" y="203"/>
                  </a:cubicBezTo>
                  <a:cubicBezTo>
                    <a:pt x="46" y="203"/>
                    <a:pt x="30" y="199"/>
                    <a:pt x="16" y="191"/>
                  </a:cubicBezTo>
                  <a:cubicBezTo>
                    <a:pt x="4" y="183"/>
                    <a:pt x="4" y="183"/>
                    <a:pt x="4" y="183"/>
                  </a:cubicBezTo>
                  <a:cubicBezTo>
                    <a:pt x="60" y="168"/>
                    <a:pt x="60" y="168"/>
                    <a:pt x="60" y="168"/>
                  </a:cubicBezTo>
                  <a:cubicBezTo>
                    <a:pt x="61" y="168"/>
                    <a:pt x="61" y="167"/>
                    <a:pt x="61" y="167"/>
                  </a:cubicBezTo>
                  <a:cubicBezTo>
                    <a:pt x="61" y="167"/>
                    <a:pt x="62" y="166"/>
                    <a:pt x="61" y="166"/>
                  </a:cubicBezTo>
                  <a:cubicBezTo>
                    <a:pt x="61" y="164"/>
                    <a:pt x="60" y="164"/>
                    <a:pt x="59" y="164"/>
                  </a:cubicBezTo>
                  <a:close/>
                  <a:moveTo>
                    <a:pt x="114" y="127"/>
                  </a:moveTo>
                  <a:cubicBezTo>
                    <a:pt x="110" y="129"/>
                    <a:pt x="110" y="129"/>
                    <a:pt x="110" y="129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96" y="112"/>
                    <a:pt x="90" y="96"/>
                    <a:pt x="90" y="79"/>
                  </a:cubicBezTo>
                  <a:cubicBezTo>
                    <a:pt x="90" y="59"/>
                    <a:pt x="98" y="40"/>
                    <a:pt x="112" y="26"/>
                  </a:cubicBezTo>
                  <a:cubicBezTo>
                    <a:pt x="126" y="12"/>
                    <a:pt x="145" y="4"/>
                    <a:pt x="165" y="4"/>
                  </a:cubicBezTo>
                  <a:cubicBezTo>
                    <a:pt x="184" y="4"/>
                    <a:pt x="203" y="12"/>
                    <a:pt x="217" y="26"/>
                  </a:cubicBezTo>
                  <a:cubicBezTo>
                    <a:pt x="231" y="40"/>
                    <a:pt x="239" y="59"/>
                    <a:pt x="239" y="79"/>
                  </a:cubicBezTo>
                  <a:cubicBezTo>
                    <a:pt x="239" y="96"/>
                    <a:pt x="233" y="112"/>
                    <a:pt x="222" y="125"/>
                  </a:cubicBezTo>
                  <a:cubicBezTo>
                    <a:pt x="219" y="129"/>
                    <a:pt x="219" y="129"/>
                    <a:pt x="219" y="129"/>
                  </a:cubicBezTo>
                  <a:cubicBezTo>
                    <a:pt x="215" y="127"/>
                    <a:pt x="215" y="127"/>
                    <a:pt x="215" y="127"/>
                  </a:cubicBezTo>
                  <a:cubicBezTo>
                    <a:pt x="203" y="122"/>
                    <a:pt x="191" y="118"/>
                    <a:pt x="179" y="117"/>
                  </a:cubicBezTo>
                  <a:cubicBezTo>
                    <a:pt x="173" y="116"/>
                    <a:pt x="173" y="116"/>
                    <a:pt x="173" y="116"/>
                  </a:cubicBezTo>
                  <a:cubicBezTo>
                    <a:pt x="176" y="97"/>
                    <a:pt x="176" y="97"/>
                    <a:pt x="176" y="97"/>
                  </a:cubicBezTo>
                  <a:cubicBezTo>
                    <a:pt x="178" y="96"/>
                    <a:pt x="178" y="96"/>
                    <a:pt x="178" y="96"/>
                  </a:cubicBezTo>
                  <a:cubicBezTo>
                    <a:pt x="180" y="95"/>
                    <a:pt x="180" y="94"/>
                    <a:pt x="180" y="93"/>
                  </a:cubicBezTo>
                  <a:cubicBezTo>
                    <a:pt x="182" y="78"/>
                    <a:pt x="182" y="78"/>
                    <a:pt x="182" y="78"/>
                  </a:cubicBezTo>
                  <a:cubicBezTo>
                    <a:pt x="182" y="79"/>
                    <a:pt x="182" y="79"/>
                    <a:pt x="182" y="79"/>
                  </a:cubicBezTo>
                  <a:cubicBezTo>
                    <a:pt x="185" y="58"/>
                    <a:pt x="185" y="58"/>
                    <a:pt x="185" y="58"/>
                  </a:cubicBezTo>
                  <a:cubicBezTo>
                    <a:pt x="185" y="53"/>
                    <a:pt x="185" y="47"/>
                    <a:pt x="182" y="44"/>
                  </a:cubicBezTo>
                  <a:cubicBezTo>
                    <a:pt x="174" y="37"/>
                    <a:pt x="155" y="37"/>
                    <a:pt x="148" y="44"/>
                  </a:cubicBezTo>
                  <a:cubicBezTo>
                    <a:pt x="144" y="47"/>
                    <a:pt x="144" y="53"/>
                    <a:pt x="144" y="57"/>
                  </a:cubicBezTo>
                  <a:cubicBezTo>
                    <a:pt x="147" y="78"/>
                    <a:pt x="147" y="78"/>
                    <a:pt x="147" y="78"/>
                  </a:cubicBezTo>
                  <a:cubicBezTo>
                    <a:pt x="147" y="78"/>
                    <a:pt x="147" y="78"/>
                    <a:pt x="147" y="78"/>
                  </a:cubicBezTo>
                  <a:cubicBezTo>
                    <a:pt x="148" y="84"/>
                    <a:pt x="148" y="84"/>
                    <a:pt x="148" y="84"/>
                  </a:cubicBezTo>
                  <a:cubicBezTo>
                    <a:pt x="148" y="87"/>
                    <a:pt x="148" y="90"/>
                    <a:pt x="149" y="93"/>
                  </a:cubicBezTo>
                  <a:cubicBezTo>
                    <a:pt x="149" y="94"/>
                    <a:pt x="150" y="95"/>
                    <a:pt x="151" y="96"/>
                  </a:cubicBezTo>
                  <a:cubicBezTo>
                    <a:pt x="154" y="97"/>
                    <a:pt x="154" y="97"/>
                    <a:pt x="154" y="97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38" y="118"/>
                    <a:pt x="126" y="122"/>
                    <a:pt x="114" y="1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68" name="Straight Connector 67"/>
          <p:cNvCxnSpPr/>
          <p:nvPr/>
        </p:nvCxnSpPr>
        <p:spPr>
          <a:xfrm flipH="1">
            <a:off x="7058025" y="836712"/>
            <a:ext cx="796743" cy="44351"/>
          </a:xfrm>
          <a:prstGeom prst="line">
            <a:avLst/>
          </a:prstGeom>
          <a:ln cap="rnd">
            <a:solidFill>
              <a:schemeClr val="bg1">
                <a:alpha val="42000"/>
              </a:schemeClr>
            </a:solidFill>
            <a:round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7422473" y="2085309"/>
            <a:ext cx="481012" cy="449165"/>
            <a:chOff x="3633788" y="2576513"/>
            <a:chExt cx="1846263" cy="172402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633788" y="2576513"/>
              <a:ext cx="1846263" cy="1724025"/>
            </a:xfrm>
            <a:custGeom>
              <a:avLst/>
              <a:gdLst>
                <a:gd name="T0" fmla="*/ 154 w 490"/>
                <a:gd name="T1" fmla="*/ 241 h 457"/>
                <a:gd name="T2" fmla="*/ 79 w 490"/>
                <a:gd name="T3" fmla="*/ 343 h 457"/>
                <a:gd name="T4" fmla="*/ 103 w 490"/>
                <a:gd name="T5" fmla="*/ 443 h 457"/>
                <a:gd name="T6" fmla="*/ 244 w 490"/>
                <a:gd name="T7" fmla="*/ 331 h 457"/>
                <a:gd name="T8" fmla="*/ 441 w 490"/>
                <a:gd name="T9" fmla="*/ 432 h 457"/>
                <a:gd name="T10" fmla="*/ 441 w 490"/>
                <a:gd name="T11" fmla="*/ 335 h 457"/>
                <a:gd name="T12" fmla="*/ 407 w 490"/>
                <a:gd name="T13" fmla="*/ 109 h 457"/>
                <a:gd name="T14" fmla="*/ 454 w 490"/>
                <a:gd name="T15" fmla="*/ 101 h 457"/>
                <a:gd name="T16" fmla="*/ 490 w 490"/>
                <a:gd name="T17" fmla="*/ 60 h 457"/>
                <a:gd name="T18" fmla="*/ 447 w 490"/>
                <a:gd name="T19" fmla="*/ 12 h 457"/>
                <a:gd name="T20" fmla="*/ 397 w 490"/>
                <a:gd name="T21" fmla="*/ 44 h 457"/>
                <a:gd name="T22" fmla="*/ 390 w 490"/>
                <a:gd name="T23" fmla="*/ 91 h 457"/>
                <a:gd name="T24" fmla="*/ 250 w 490"/>
                <a:gd name="T25" fmla="*/ 145 h 457"/>
                <a:gd name="T26" fmla="*/ 217 w 490"/>
                <a:gd name="T27" fmla="*/ 35 h 457"/>
                <a:gd name="T28" fmla="*/ 88 w 490"/>
                <a:gd name="T29" fmla="*/ 7 h 457"/>
                <a:gd name="T30" fmla="*/ 83 w 490"/>
                <a:gd name="T31" fmla="*/ 27 h 457"/>
                <a:gd name="T32" fmla="*/ 129 w 490"/>
                <a:gd name="T33" fmla="*/ 120 h 457"/>
                <a:gd name="T34" fmla="*/ 37 w 490"/>
                <a:gd name="T35" fmla="*/ 74 h 457"/>
                <a:gd name="T36" fmla="*/ 16 w 490"/>
                <a:gd name="T37" fmla="*/ 79 h 457"/>
                <a:gd name="T38" fmla="*/ 150 w 490"/>
                <a:gd name="T39" fmla="*/ 242 h 457"/>
                <a:gd name="T40" fmla="*/ 439 w 490"/>
                <a:gd name="T41" fmla="*/ 38 h 457"/>
                <a:gd name="T42" fmla="*/ 437 w 490"/>
                <a:gd name="T43" fmla="*/ 84 h 457"/>
                <a:gd name="T44" fmla="*/ 415 w 490"/>
                <a:gd name="T45" fmla="*/ 84 h 457"/>
                <a:gd name="T46" fmla="*/ 415 w 490"/>
                <a:gd name="T47" fmla="*/ 62 h 457"/>
                <a:gd name="T48" fmla="*/ 103 w 490"/>
                <a:gd name="T49" fmla="*/ 419 h 457"/>
                <a:gd name="T50" fmla="*/ 96 w 490"/>
                <a:gd name="T51" fmla="*/ 360 h 457"/>
                <a:gd name="T52" fmla="*/ 226 w 490"/>
                <a:gd name="T53" fmla="*/ 315 h 457"/>
                <a:gd name="T54" fmla="*/ 33 w 490"/>
                <a:gd name="T55" fmla="*/ 105 h 457"/>
                <a:gd name="T56" fmla="*/ 92 w 490"/>
                <a:gd name="T57" fmla="*/ 156 h 457"/>
                <a:gd name="T58" fmla="*/ 151 w 490"/>
                <a:gd name="T59" fmla="*/ 133 h 457"/>
                <a:gd name="T60" fmla="*/ 162 w 490"/>
                <a:gd name="T61" fmla="*/ 71 h 457"/>
                <a:gd name="T62" fmla="*/ 133 w 490"/>
                <a:gd name="T63" fmla="*/ 24 h 457"/>
                <a:gd name="T64" fmla="*/ 225 w 490"/>
                <a:gd name="T65" fmla="*/ 145 h 457"/>
                <a:gd name="T66" fmla="*/ 423 w 490"/>
                <a:gd name="T67" fmla="*/ 352 h 457"/>
                <a:gd name="T68" fmla="*/ 423 w 490"/>
                <a:gd name="T69" fmla="*/ 414 h 457"/>
                <a:gd name="T70" fmla="*/ 362 w 490"/>
                <a:gd name="T71" fmla="*/ 414 h 457"/>
                <a:gd name="T72" fmla="*/ 154 w 490"/>
                <a:gd name="T73" fmla="*/ 216 h 457"/>
                <a:gd name="T74" fmla="*/ 33 w 490"/>
                <a:gd name="T75" fmla="*/ 124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0" h="457">
                  <a:moveTo>
                    <a:pt x="150" y="242"/>
                  </a:moveTo>
                  <a:cubicBezTo>
                    <a:pt x="154" y="241"/>
                    <a:pt x="154" y="241"/>
                    <a:pt x="154" y="241"/>
                  </a:cubicBezTo>
                  <a:cubicBezTo>
                    <a:pt x="167" y="255"/>
                    <a:pt x="167" y="255"/>
                    <a:pt x="167" y="255"/>
                  </a:cubicBezTo>
                  <a:cubicBezTo>
                    <a:pt x="79" y="343"/>
                    <a:pt x="79" y="343"/>
                    <a:pt x="79" y="343"/>
                  </a:cubicBezTo>
                  <a:cubicBezTo>
                    <a:pt x="52" y="370"/>
                    <a:pt x="47" y="408"/>
                    <a:pt x="69" y="430"/>
                  </a:cubicBezTo>
                  <a:cubicBezTo>
                    <a:pt x="78" y="438"/>
                    <a:pt x="90" y="443"/>
                    <a:pt x="103" y="443"/>
                  </a:cubicBezTo>
                  <a:cubicBezTo>
                    <a:pt x="122" y="443"/>
                    <a:pt x="141" y="435"/>
                    <a:pt x="156" y="420"/>
                  </a:cubicBezTo>
                  <a:cubicBezTo>
                    <a:pt x="244" y="331"/>
                    <a:pt x="244" y="331"/>
                    <a:pt x="244" y="331"/>
                  </a:cubicBezTo>
                  <a:cubicBezTo>
                    <a:pt x="344" y="432"/>
                    <a:pt x="344" y="432"/>
                    <a:pt x="344" y="432"/>
                  </a:cubicBezTo>
                  <a:cubicBezTo>
                    <a:pt x="370" y="457"/>
                    <a:pt x="415" y="457"/>
                    <a:pt x="441" y="432"/>
                  </a:cubicBezTo>
                  <a:cubicBezTo>
                    <a:pt x="454" y="419"/>
                    <a:pt x="461" y="401"/>
                    <a:pt x="461" y="383"/>
                  </a:cubicBezTo>
                  <a:cubicBezTo>
                    <a:pt x="461" y="365"/>
                    <a:pt x="454" y="348"/>
                    <a:pt x="441" y="335"/>
                  </a:cubicBezTo>
                  <a:cubicBezTo>
                    <a:pt x="311" y="205"/>
                    <a:pt x="311" y="205"/>
                    <a:pt x="311" y="205"/>
                  </a:cubicBezTo>
                  <a:cubicBezTo>
                    <a:pt x="407" y="109"/>
                    <a:pt x="407" y="109"/>
                    <a:pt x="407" y="109"/>
                  </a:cubicBezTo>
                  <a:cubicBezTo>
                    <a:pt x="412" y="110"/>
                    <a:pt x="412" y="110"/>
                    <a:pt x="412" y="110"/>
                  </a:cubicBezTo>
                  <a:cubicBezTo>
                    <a:pt x="427" y="116"/>
                    <a:pt x="443" y="112"/>
                    <a:pt x="454" y="101"/>
                  </a:cubicBezTo>
                  <a:cubicBezTo>
                    <a:pt x="487" y="69"/>
                    <a:pt x="487" y="69"/>
                    <a:pt x="487" y="69"/>
                  </a:cubicBezTo>
                  <a:cubicBezTo>
                    <a:pt x="489" y="66"/>
                    <a:pt x="490" y="63"/>
                    <a:pt x="490" y="60"/>
                  </a:cubicBezTo>
                  <a:cubicBezTo>
                    <a:pt x="490" y="57"/>
                    <a:pt x="489" y="54"/>
                    <a:pt x="487" y="51"/>
                  </a:cubicBezTo>
                  <a:cubicBezTo>
                    <a:pt x="447" y="12"/>
                    <a:pt x="447" y="12"/>
                    <a:pt x="447" y="12"/>
                  </a:cubicBezTo>
                  <a:cubicBezTo>
                    <a:pt x="443" y="7"/>
                    <a:pt x="434" y="7"/>
                    <a:pt x="430" y="12"/>
                  </a:cubicBezTo>
                  <a:cubicBezTo>
                    <a:pt x="397" y="44"/>
                    <a:pt x="397" y="44"/>
                    <a:pt x="397" y="44"/>
                  </a:cubicBezTo>
                  <a:cubicBezTo>
                    <a:pt x="386" y="55"/>
                    <a:pt x="383" y="72"/>
                    <a:pt x="388" y="87"/>
                  </a:cubicBezTo>
                  <a:cubicBezTo>
                    <a:pt x="390" y="91"/>
                    <a:pt x="390" y="91"/>
                    <a:pt x="390" y="91"/>
                  </a:cubicBezTo>
                  <a:cubicBezTo>
                    <a:pt x="293" y="188"/>
                    <a:pt x="293" y="188"/>
                    <a:pt x="293" y="188"/>
                  </a:cubicBezTo>
                  <a:cubicBezTo>
                    <a:pt x="250" y="145"/>
                    <a:pt x="250" y="145"/>
                    <a:pt x="250" y="145"/>
                  </a:cubicBezTo>
                  <a:cubicBezTo>
                    <a:pt x="251" y="141"/>
                    <a:pt x="251" y="141"/>
                    <a:pt x="251" y="141"/>
                  </a:cubicBezTo>
                  <a:cubicBezTo>
                    <a:pt x="257" y="102"/>
                    <a:pt x="244" y="63"/>
                    <a:pt x="217" y="35"/>
                  </a:cubicBezTo>
                  <a:cubicBezTo>
                    <a:pt x="194" y="12"/>
                    <a:pt x="163" y="0"/>
                    <a:pt x="131" y="0"/>
                  </a:cubicBezTo>
                  <a:cubicBezTo>
                    <a:pt x="116" y="0"/>
                    <a:pt x="102" y="2"/>
                    <a:pt x="88" y="7"/>
                  </a:cubicBezTo>
                  <a:cubicBezTo>
                    <a:pt x="84" y="9"/>
                    <a:pt x="81" y="12"/>
                    <a:pt x="80" y="16"/>
                  </a:cubicBezTo>
                  <a:cubicBezTo>
                    <a:pt x="79" y="20"/>
                    <a:pt x="80" y="24"/>
                    <a:pt x="83" y="27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93" y="130"/>
                    <a:pt x="93" y="130"/>
                    <a:pt x="93" y="130"/>
                  </a:cubicBezTo>
                  <a:cubicBezTo>
                    <a:pt x="37" y="74"/>
                    <a:pt x="37" y="74"/>
                    <a:pt x="37" y="74"/>
                  </a:cubicBezTo>
                  <a:cubicBezTo>
                    <a:pt x="34" y="71"/>
                    <a:pt x="29" y="70"/>
                    <a:pt x="25" y="71"/>
                  </a:cubicBezTo>
                  <a:cubicBezTo>
                    <a:pt x="21" y="72"/>
                    <a:pt x="18" y="75"/>
                    <a:pt x="16" y="79"/>
                  </a:cubicBezTo>
                  <a:cubicBezTo>
                    <a:pt x="0" y="123"/>
                    <a:pt x="11" y="174"/>
                    <a:pt x="44" y="208"/>
                  </a:cubicBezTo>
                  <a:cubicBezTo>
                    <a:pt x="72" y="235"/>
                    <a:pt x="112" y="248"/>
                    <a:pt x="150" y="242"/>
                  </a:cubicBezTo>
                  <a:close/>
                  <a:moveTo>
                    <a:pt x="415" y="62"/>
                  </a:moveTo>
                  <a:cubicBezTo>
                    <a:pt x="439" y="38"/>
                    <a:pt x="439" y="38"/>
                    <a:pt x="439" y="38"/>
                  </a:cubicBezTo>
                  <a:cubicBezTo>
                    <a:pt x="461" y="60"/>
                    <a:pt x="461" y="60"/>
                    <a:pt x="461" y="60"/>
                  </a:cubicBezTo>
                  <a:cubicBezTo>
                    <a:pt x="437" y="84"/>
                    <a:pt x="437" y="84"/>
                    <a:pt x="437" y="84"/>
                  </a:cubicBezTo>
                  <a:cubicBezTo>
                    <a:pt x="433" y="88"/>
                    <a:pt x="430" y="89"/>
                    <a:pt x="426" y="89"/>
                  </a:cubicBezTo>
                  <a:cubicBezTo>
                    <a:pt x="422" y="89"/>
                    <a:pt x="418" y="88"/>
                    <a:pt x="415" y="84"/>
                  </a:cubicBezTo>
                  <a:cubicBezTo>
                    <a:pt x="412" y="81"/>
                    <a:pt x="412" y="81"/>
                    <a:pt x="412" y="81"/>
                  </a:cubicBezTo>
                  <a:cubicBezTo>
                    <a:pt x="409" y="75"/>
                    <a:pt x="409" y="67"/>
                    <a:pt x="415" y="62"/>
                  </a:cubicBezTo>
                  <a:close/>
                  <a:moveTo>
                    <a:pt x="138" y="403"/>
                  </a:moveTo>
                  <a:cubicBezTo>
                    <a:pt x="128" y="413"/>
                    <a:pt x="115" y="419"/>
                    <a:pt x="103" y="419"/>
                  </a:cubicBezTo>
                  <a:cubicBezTo>
                    <a:pt x="96" y="419"/>
                    <a:pt x="90" y="416"/>
                    <a:pt x="86" y="412"/>
                  </a:cubicBezTo>
                  <a:cubicBezTo>
                    <a:pt x="76" y="402"/>
                    <a:pt x="78" y="379"/>
                    <a:pt x="96" y="360"/>
                  </a:cubicBezTo>
                  <a:cubicBezTo>
                    <a:pt x="184" y="273"/>
                    <a:pt x="184" y="273"/>
                    <a:pt x="184" y="273"/>
                  </a:cubicBezTo>
                  <a:cubicBezTo>
                    <a:pt x="226" y="315"/>
                    <a:pt x="226" y="315"/>
                    <a:pt x="226" y="315"/>
                  </a:cubicBezTo>
                  <a:lnTo>
                    <a:pt x="138" y="403"/>
                  </a:lnTo>
                  <a:close/>
                  <a:moveTo>
                    <a:pt x="33" y="105"/>
                  </a:moveTo>
                  <a:cubicBezTo>
                    <a:pt x="80" y="152"/>
                    <a:pt x="80" y="152"/>
                    <a:pt x="80" y="152"/>
                  </a:cubicBezTo>
                  <a:cubicBezTo>
                    <a:pt x="83" y="156"/>
                    <a:pt x="88" y="157"/>
                    <a:pt x="92" y="156"/>
                  </a:cubicBezTo>
                  <a:cubicBezTo>
                    <a:pt x="143" y="142"/>
                    <a:pt x="143" y="142"/>
                    <a:pt x="143" y="142"/>
                  </a:cubicBezTo>
                  <a:cubicBezTo>
                    <a:pt x="147" y="141"/>
                    <a:pt x="150" y="138"/>
                    <a:pt x="151" y="133"/>
                  </a:cubicBezTo>
                  <a:cubicBezTo>
                    <a:pt x="165" y="83"/>
                    <a:pt x="165" y="83"/>
                    <a:pt x="165" y="83"/>
                  </a:cubicBezTo>
                  <a:cubicBezTo>
                    <a:pt x="166" y="79"/>
                    <a:pt x="165" y="74"/>
                    <a:pt x="162" y="71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58" y="25"/>
                    <a:pt x="182" y="35"/>
                    <a:pt x="199" y="53"/>
                  </a:cubicBezTo>
                  <a:cubicBezTo>
                    <a:pt x="224" y="77"/>
                    <a:pt x="233" y="112"/>
                    <a:pt x="225" y="145"/>
                  </a:cubicBezTo>
                  <a:cubicBezTo>
                    <a:pt x="224" y="150"/>
                    <a:pt x="225" y="154"/>
                    <a:pt x="228" y="157"/>
                  </a:cubicBezTo>
                  <a:cubicBezTo>
                    <a:pt x="423" y="352"/>
                    <a:pt x="423" y="352"/>
                    <a:pt x="423" y="352"/>
                  </a:cubicBezTo>
                  <a:cubicBezTo>
                    <a:pt x="432" y="361"/>
                    <a:pt x="436" y="372"/>
                    <a:pt x="436" y="383"/>
                  </a:cubicBezTo>
                  <a:cubicBezTo>
                    <a:pt x="436" y="395"/>
                    <a:pt x="432" y="406"/>
                    <a:pt x="423" y="414"/>
                  </a:cubicBezTo>
                  <a:cubicBezTo>
                    <a:pt x="415" y="422"/>
                    <a:pt x="404" y="427"/>
                    <a:pt x="392" y="427"/>
                  </a:cubicBezTo>
                  <a:cubicBezTo>
                    <a:pt x="381" y="427"/>
                    <a:pt x="369" y="422"/>
                    <a:pt x="362" y="414"/>
                  </a:cubicBezTo>
                  <a:cubicBezTo>
                    <a:pt x="166" y="219"/>
                    <a:pt x="166" y="219"/>
                    <a:pt x="166" y="219"/>
                  </a:cubicBezTo>
                  <a:cubicBezTo>
                    <a:pt x="163" y="216"/>
                    <a:pt x="159" y="214"/>
                    <a:pt x="154" y="216"/>
                  </a:cubicBezTo>
                  <a:cubicBezTo>
                    <a:pt x="122" y="224"/>
                    <a:pt x="85" y="214"/>
                    <a:pt x="62" y="190"/>
                  </a:cubicBezTo>
                  <a:cubicBezTo>
                    <a:pt x="44" y="172"/>
                    <a:pt x="34" y="149"/>
                    <a:pt x="33" y="124"/>
                  </a:cubicBezTo>
                  <a:lnTo>
                    <a:pt x="33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5068888" y="3971926"/>
              <a:ext cx="68263" cy="68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4" name="Oval 27">
            <a:extLst>
              <a:ext uri="{FF2B5EF4-FFF2-40B4-BE49-F238E27FC236}">
                <a16:creationId xmlns:a16="http://schemas.microsoft.com/office/drawing/2014/main" id="{E374B4AA-DF71-0344-AC6A-36030DAAB99B}"/>
              </a:ext>
            </a:extLst>
          </p:cNvPr>
          <p:cNvSpPr/>
          <p:nvPr/>
        </p:nvSpPr>
        <p:spPr>
          <a:xfrm>
            <a:off x="3849337" y="1980686"/>
            <a:ext cx="1567072" cy="152526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rot="0" spcFirstLastPara="0" vertOverflow="overflow" horzOverflow="overflow" vert="horz" wrap="square" lIns="0" tIns="540000" rIns="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1400" b="1" cap="all" dirty="0">
                <a:solidFill>
                  <a:schemeClr val="bg1"/>
                </a:solidFill>
              </a:rPr>
              <a:t>Mode </a:t>
            </a:r>
            <a:br>
              <a:rPr lang="fr-FR" sz="1400" b="1" cap="all" dirty="0">
                <a:solidFill>
                  <a:schemeClr val="bg1"/>
                </a:solidFill>
              </a:rPr>
            </a:br>
            <a:r>
              <a:rPr lang="fr-FR" sz="1400" b="1" cap="all" dirty="0">
                <a:solidFill>
                  <a:schemeClr val="bg1"/>
                </a:solidFill>
              </a:rPr>
              <a:t>A LA </a:t>
            </a:r>
            <a:br>
              <a:rPr lang="fr-FR" sz="1400" b="1" cap="all" dirty="0">
                <a:solidFill>
                  <a:schemeClr val="bg1"/>
                </a:solidFill>
              </a:rPr>
            </a:br>
            <a:r>
              <a:rPr lang="fr-FR" sz="1200" b="1" cap="all" dirty="0">
                <a:solidFill>
                  <a:schemeClr val="bg1"/>
                </a:solidFill>
              </a:rPr>
              <a:t>PERFORMANCE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4255387" y="2160577"/>
            <a:ext cx="476084" cy="465831"/>
            <a:chOff x="3744913" y="2605088"/>
            <a:chExt cx="1695450" cy="1658938"/>
          </a:xfrm>
        </p:grpSpPr>
        <p:sp>
          <p:nvSpPr>
            <p:cNvPr id="47" name="Freeform 16"/>
            <p:cNvSpPr>
              <a:spLocks noEditPoints="1"/>
            </p:cNvSpPr>
            <p:nvPr/>
          </p:nvSpPr>
          <p:spPr bwMode="auto">
            <a:xfrm>
              <a:off x="3744913" y="2605088"/>
              <a:ext cx="1695450" cy="1658938"/>
            </a:xfrm>
            <a:custGeom>
              <a:avLst/>
              <a:gdLst>
                <a:gd name="T0" fmla="*/ 383 w 449"/>
                <a:gd name="T1" fmla="*/ 0 h 439"/>
                <a:gd name="T2" fmla="*/ 157 w 449"/>
                <a:gd name="T3" fmla="*/ 150 h 439"/>
                <a:gd name="T4" fmla="*/ 150 w 449"/>
                <a:gd name="T5" fmla="*/ 154 h 439"/>
                <a:gd name="T6" fmla="*/ 2 w 449"/>
                <a:gd name="T7" fmla="*/ 242 h 439"/>
                <a:gd name="T8" fmla="*/ 18 w 449"/>
                <a:gd name="T9" fmla="*/ 258 h 439"/>
                <a:gd name="T10" fmla="*/ 108 w 449"/>
                <a:gd name="T11" fmla="*/ 256 h 439"/>
                <a:gd name="T12" fmla="*/ 71 w 449"/>
                <a:gd name="T13" fmla="*/ 366 h 439"/>
                <a:gd name="T14" fmla="*/ 173 w 449"/>
                <a:gd name="T15" fmla="*/ 338 h 439"/>
                <a:gd name="T16" fmla="*/ 186 w 449"/>
                <a:gd name="T17" fmla="*/ 342 h 439"/>
                <a:gd name="T18" fmla="*/ 183 w 449"/>
                <a:gd name="T19" fmla="*/ 434 h 439"/>
                <a:gd name="T20" fmla="*/ 243 w 449"/>
                <a:gd name="T21" fmla="*/ 406 h 439"/>
                <a:gd name="T22" fmla="*/ 284 w 449"/>
                <a:gd name="T23" fmla="*/ 283 h 439"/>
                <a:gd name="T24" fmla="*/ 363 w 449"/>
                <a:gd name="T25" fmla="*/ 229 h 439"/>
                <a:gd name="T26" fmla="*/ 425 w 449"/>
                <a:gd name="T27" fmla="*/ 4 h 439"/>
                <a:gd name="T28" fmla="*/ 91 w 449"/>
                <a:gd name="T29" fmla="*/ 364 h 439"/>
                <a:gd name="T30" fmla="*/ 75 w 449"/>
                <a:gd name="T31" fmla="*/ 363 h 439"/>
                <a:gd name="T32" fmla="*/ 109 w 449"/>
                <a:gd name="T33" fmla="*/ 262 h 439"/>
                <a:gd name="T34" fmla="*/ 118 w 449"/>
                <a:gd name="T35" fmla="*/ 261 h 439"/>
                <a:gd name="T36" fmla="*/ 136 w 449"/>
                <a:gd name="T37" fmla="*/ 271 h 439"/>
                <a:gd name="T38" fmla="*/ 139 w 449"/>
                <a:gd name="T39" fmla="*/ 290 h 439"/>
                <a:gd name="T40" fmla="*/ 164 w 449"/>
                <a:gd name="T41" fmla="*/ 303 h 439"/>
                <a:gd name="T42" fmla="*/ 170 w 449"/>
                <a:gd name="T43" fmla="*/ 306 h 439"/>
                <a:gd name="T44" fmla="*/ 180 w 449"/>
                <a:gd name="T45" fmla="*/ 325 h 439"/>
                <a:gd name="T46" fmla="*/ 346 w 449"/>
                <a:gd name="T47" fmla="*/ 212 h 439"/>
                <a:gd name="T48" fmla="*/ 258 w 449"/>
                <a:gd name="T49" fmla="*/ 278 h 439"/>
                <a:gd name="T50" fmla="*/ 214 w 449"/>
                <a:gd name="T51" fmla="*/ 401 h 439"/>
                <a:gd name="T52" fmla="*/ 184 w 449"/>
                <a:gd name="T53" fmla="*/ 283 h 439"/>
                <a:gd name="T54" fmla="*/ 167 w 449"/>
                <a:gd name="T55" fmla="*/ 278 h 439"/>
                <a:gd name="T56" fmla="*/ 161 w 449"/>
                <a:gd name="T57" fmla="*/ 271 h 439"/>
                <a:gd name="T58" fmla="*/ 155 w 449"/>
                <a:gd name="T59" fmla="*/ 254 h 439"/>
                <a:gd name="T60" fmla="*/ 38 w 449"/>
                <a:gd name="T61" fmla="*/ 225 h 439"/>
                <a:gd name="T62" fmla="*/ 160 w 449"/>
                <a:gd name="T63" fmla="*/ 181 h 439"/>
                <a:gd name="T64" fmla="*/ 227 w 449"/>
                <a:gd name="T65" fmla="*/ 93 h 439"/>
                <a:gd name="T66" fmla="*/ 411 w 449"/>
                <a:gd name="T67" fmla="*/ 27 h 439"/>
                <a:gd name="T68" fmla="*/ 346 w 449"/>
                <a:gd name="T69" fmla="*/ 212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9" h="439">
                  <a:moveTo>
                    <a:pt x="425" y="4"/>
                  </a:moveTo>
                  <a:cubicBezTo>
                    <a:pt x="411" y="2"/>
                    <a:pt x="397" y="0"/>
                    <a:pt x="383" y="0"/>
                  </a:cubicBezTo>
                  <a:cubicBezTo>
                    <a:pt x="321" y="0"/>
                    <a:pt x="257" y="28"/>
                    <a:pt x="209" y="75"/>
                  </a:cubicBezTo>
                  <a:cubicBezTo>
                    <a:pt x="188" y="97"/>
                    <a:pt x="170" y="122"/>
                    <a:pt x="157" y="150"/>
                  </a:cubicBezTo>
                  <a:cubicBezTo>
                    <a:pt x="155" y="155"/>
                    <a:pt x="155" y="155"/>
                    <a:pt x="155" y="155"/>
                  </a:cubicBezTo>
                  <a:cubicBezTo>
                    <a:pt x="150" y="154"/>
                    <a:pt x="150" y="154"/>
                    <a:pt x="150" y="154"/>
                  </a:cubicBezTo>
                  <a:cubicBezTo>
                    <a:pt x="106" y="150"/>
                    <a:pt x="63" y="165"/>
                    <a:pt x="33" y="196"/>
                  </a:cubicBezTo>
                  <a:cubicBezTo>
                    <a:pt x="19" y="209"/>
                    <a:pt x="9" y="224"/>
                    <a:pt x="2" y="242"/>
                  </a:cubicBezTo>
                  <a:cubicBezTo>
                    <a:pt x="0" y="247"/>
                    <a:pt x="1" y="252"/>
                    <a:pt x="4" y="255"/>
                  </a:cubicBezTo>
                  <a:cubicBezTo>
                    <a:pt x="8" y="259"/>
                    <a:pt x="13" y="260"/>
                    <a:pt x="18" y="258"/>
                  </a:cubicBezTo>
                  <a:cubicBezTo>
                    <a:pt x="42" y="248"/>
                    <a:pt x="70" y="246"/>
                    <a:pt x="96" y="253"/>
                  </a:cubicBezTo>
                  <a:cubicBezTo>
                    <a:pt x="108" y="256"/>
                    <a:pt x="108" y="256"/>
                    <a:pt x="108" y="256"/>
                  </a:cubicBezTo>
                  <a:cubicBezTo>
                    <a:pt x="100" y="265"/>
                    <a:pt x="100" y="265"/>
                    <a:pt x="100" y="265"/>
                  </a:cubicBezTo>
                  <a:cubicBezTo>
                    <a:pt x="76" y="295"/>
                    <a:pt x="65" y="331"/>
                    <a:pt x="71" y="366"/>
                  </a:cubicBezTo>
                  <a:cubicBezTo>
                    <a:pt x="71" y="367"/>
                    <a:pt x="72" y="368"/>
                    <a:pt x="73" y="368"/>
                  </a:cubicBezTo>
                  <a:cubicBezTo>
                    <a:pt x="108" y="374"/>
                    <a:pt x="145" y="363"/>
                    <a:pt x="173" y="338"/>
                  </a:cubicBezTo>
                  <a:cubicBezTo>
                    <a:pt x="183" y="331"/>
                    <a:pt x="183" y="331"/>
                    <a:pt x="183" y="331"/>
                  </a:cubicBezTo>
                  <a:cubicBezTo>
                    <a:pt x="186" y="342"/>
                    <a:pt x="186" y="342"/>
                    <a:pt x="186" y="342"/>
                  </a:cubicBezTo>
                  <a:cubicBezTo>
                    <a:pt x="192" y="368"/>
                    <a:pt x="191" y="396"/>
                    <a:pt x="180" y="421"/>
                  </a:cubicBezTo>
                  <a:cubicBezTo>
                    <a:pt x="178" y="425"/>
                    <a:pt x="179" y="431"/>
                    <a:pt x="183" y="434"/>
                  </a:cubicBezTo>
                  <a:cubicBezTo>
                    <a:pt x="187" y="438"/>
                    <a:pt x="192" y="439"/>
                    <a:pt x="197" y="437"/>
                  </a:cubicBezTo>
                  <a:cubicBezTo>
                    <a:pt x="214" y="430"/>
                    <a:pt x="230" y="419"/>
                    <a:pt x="243" y="406"/>
                  </a:cubicBezTo>
                  <a:cubicBezTo>
                    <a:pt x="274" y="375"/>
                    <a:pt x="289" y="332"/>
                    <a:pt x="284" y="289"/>
                  </a:cubicBezTo>
                  <a:cubicBezTo>
                    <a:pt x="284" y="283"/>
                    <a:pt x="284" y="283"/>
                    <a:pt x="284" y="283"/>
                  </a:cubicBezTo>
                  <a:cubicBezTo>
                    <a:pt x="289" y="281"/>
                    <a:pt x="289" y="281"/>
                    <a:pt x="289" y="281"/>
                  </a:cubicBezTo>
                  <a:cubicBezTo>
                    <a:pt x="316" y="268"/>
                    <a:pt x="342" y="251"/>
                    <a:pt x="363" y="229"/>
                  </a:cubicBezTo>
                  <a:cubicBezTo>
                    <a:pt x="422" y="171"/>
                    <a:pt x="449" y="88"/>
                    <a:pt x="434" y="14"/>
                  </a:cubicBezTo>
                  <a:cubicBezTo>
                    <a:pt x="433" y="9"/>
                    <a:pt x="430" y="5"/>
                    <a:pt x="425" y="4"/>
                  </a:cubicBezTo>
                  <a:close/>
                  <a:moveTo>
                    <a:pt x="176" y="329"/>
                  </a:moveTo>
                  <a:cubicBezTo>
                    <a:pt x="152" y="352"/>
                    <a:pt x="122" y="364"/>
                    <a:pt x="91" y="364"/>
                  </a:cubicBezTo>
                  <a:cubicBezTo>
                    <a:pt x="88" y="364"/>
                    <a:pt x="85" y="364"/>
                    <a:pt x="81" y="364"/>
                  </a:cubicBezTo>
                  <a:cubicBezTo>
                    <a:pt x="75" y="363"/>
                    <a:pt x="75" y="363"/>
                    <a:pt x="75" y="363"/>
                  </a:cubicBezTo>
                  <a:cubicBezTo>
                    <a:pt x="75" y="357"/>
                    <a:pt x="75" y="357"/>
                    <a:pt x="75" y="357"/>
                  </a:cubicBezTo>
                  <a:cubicBezTo>
                    <a:pt x="71" y="324"/>
                    <a:pt x="84" y="289"/>
                    <a:pt x="109" y="262"/>
                  </a:cubicBezTo>
                  <a:cubicBezTo>
                    <a:pt x="113" y="259"/>
                    <a:pt x="113" y="259"/>
                    <a:pt x="113" y="259"/>
                  </a:cubicBezTo>
                  <a:cubicBezTo>
                    <a:pt x="118" y="261"/>
                    <a:pt x="118" y="261"/>
                    <a:pt x="118" y="261"/>
                  </a:cubicBezTo>
                  <a:cubicBezTo>
                    <a:pt x="123" y="263"/>
                    <a:pt x="128" y="266"/>
                    <a:pt x="133" y="269"/>
                  </a:cubicBezTo>
                  <a:cubicBezTo>
                    <a:pt x="136" y="271"/>
                    <a:pt x="136" y="271"/>
                    <a:pt x="136" y="271"/>
                  </a:cubicBezTo>
                  <a:cubicBezTo>
                    <a:pt x="136" y="274"/>
                    <a:pt x="136" y="274"/>
                    <a:pt x="136" y="274"/>
                  </a:cubicBezTo>
                  <a:cubicBezTo>
                    <a:pt x="137" y="280"/>
                    <a:pt x="137" y="285"/>
                    <a:pt x="139" y="290"/>
                  </a:cubicBezTo>
                  <a:cubicBezTo>
                    <a:pt x="140" y="295"/>
                    <a:pt x="143" y="299"/>
                    <a:pt x="148" y="300"/>
                  </a:cubicBezTo>
                  <a:cubicBezTo>
                    <a:pt x="153" y="301"/>
                    <a:pt x="159" y="302"/>
                    <a:pt x="164" y="303"/>
                  </a:cubicBezTo>
                  <a:cubicBezTo>
                    <a:pt x="168" y="303"/>
                    <a:pt x="168" y="303"/>
                    <a:pt x="168" y="303"/>
                  </a:cubicBezTo>
                  <a:cubicBezTo>
                    <a:pt x="170" y="306"/>
                    <a:pt x="170" y="306"/>
                    <a:pt x="170" y="306"/>
                  </a:cubicBezTo>
                  <a:cubicBezTo>
                    <a:pt x="173" y="311"/>
                    <a:pt x="175" y="315"/>
                    <a:pt x="178" y="320"/>
                  </a:cubicBezTo>
                  <a:cubicBezTo>
                    <a:pt x="180" y="325"/>
                    <a:pt x="180" y="325"/>
                    <a:pt x="180" y="325"/>
                  </a:cubicBezTo>
                  <a:lnTo>
                    <a:pt x="176" y="329"/>
                  </a:lnTo>
                  <a:close/>
                  <a:moveTo>
                    <a:pt x="346" y="212"/>
                  </a:moveTo>
                  <a:cubicBezTo>
                    <a:pt x="323" y="235"/>
                    <a:pt x="296" y="252"/>
                    <a:pt x="265" y="264"/>
                  </a:cubicBezTo>
                  <a:cubicBezTo>
                    <a:pt x="260" y="266"/>
                    <a:pt x="256" y="272"/>
                    <a:pt x="258" y="278"/>
                  </a:cubicBezTo>
                  <a:cubicBezTo>
                    <a:pt x="266" y="317"/>
                    <a:pt x="254" y="358"/>
                    <a:pt x="227" y="386"/>
                  </a:cubicBezTo>
                  <a:cubicBezTo>
                    <a:pt x="214" y="401"/>
                    <a:pt x="214" y="401"/>
                    <a:pt x="214" y="401"/>
                  </a:cubicBezTo>
                  <a:cubicBezTo>
                    <a:pt x="215" y="381"/>
                    <a:pt x="215" y="381"/>
                    <a:pt x="215" y="381"/>
                  </a:cubicBezTo>
                  <a:cubicBezTo>
                    <a:pt x="216" y="346"/>
                    <a:pt x="205" y="311"/>
                    <a:pt x="184" y="283"/>
                  </a:cubicBezTo>
                  <a:cubicBezTo>
                    <a:pt x="182" y="281"/>
                    <a:pt x="179" y="279"/>
                    <a:pt x="175" y="279"/>
                  </a:cubicBezTo>
                  <a:cubicBezTo>
                    <a:pt x="173" y="278"/>
                    <a:pt x="170" y="278"/>
                    <a:pt x="167" y="278"/>
                  </a:cubicBezTo>
                  <a:cubicBezTo>
                    <a:pt x="161" y="277"/>
                    <a:pt x="161" y="277"/>
                    <a:pt x="161" y="277"/>
                  </a:cubicBezTo>
                  <a:cubicBezTo>
                    <a:pt x="161" y="271"/>
                    <a:pt x="161" y="271"/>
                    <a:pt x="161" y="271"/>
                  </a:cubicBezTo>
                  <a:cubicBezTo>
                    <a:pt x="161" y="269"/>
                    <a:pt x="160" y="266"/>
                    <a:pt x="160" y="263"/>
                  </a:cubicBezTo>
                  <a:cubicBezTo>
                    <a:pt x="160" y="260"/>
                    <a:pt x="158" y="256"/>
                    <a:pt x="155" y="254"/>
                  </a:cubicBezTo>
                  <a:cubicBezTo>
                    <a:pt x="128" y="233"/>
                    <a:pt x="93" y="222"/>
                    <a:pt x="58" y="224"/>
                  </a:cubicBezTo>
                  <a:cubicBezTo>
                    <a:pt x="38" y="225"/>
                    <a:pt x="38" y="225"/>
                    <a:pt x="38" y="225"/>
                  </a:cubicBezTo>
                  <a:cubicBezTo>
                    <a:pt x="53" y="211"/>
                    <a:pt x="53" y="211"/>
                    <a:pt x="53" y="211"/>
                  </a:cubicBezTo>
                  <a:cubicBezTo>
                    <a:pt x="81" y="184"/>
                    <a:pt x="122" y="173"/>
                    <a:pt x="160" y="181"/>
                  </a:cubicBezTo>
                  <a:cubicBezTo>
                    <a:pt x="166" y="182"/>
                    <a:pt x="172" y="179"/>
                    <a:pt x="175" y="173"/>
                  </a:cubicBezTo>
                  <a:cubicBezTo>
                    <a:pt x="186" y="143"/>
                    <a:pt x="204" y="116"/>
                    <a:pt x="227" y="93"/>
                  </a:cubicBezTo>
                  <a:cubicBezTo>
                    <a:pt x="276" y="44"/>
                    <a:pt x="343" y="19"/>
                    <a:pt x="406" y="26"/>
                  </a:cubicBezTo>
                  <a:cubicBezTo>
                    <a:pt x="411" y="27"/>
                    <a:pt x="411" y="27"/>
                    <a:pt x="411" y="27"/>
                  </a:cubicBezTo>
                  <a:cubicBezTo>
                    <a:pt x="412" y="33"/>
                    <a:pt x="412" y="33"/>
                    <a:pt x="412" y="33"/>
                  </a:cubicBezTo>
                  <a:cubicBezTo>
                    <a:pt x="420" y="96"/>
                    <a:pt x="395" y="163"/>
                    <a:pt x="346" y="2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17"/>
            <p:cNvSpPr>
              <a:spLocks noEditPoints="1"/>
            </p:cNvSpPr>
            <p:nvPr/>
          </p:nvSpPr>
          <p:spPr bwMode="auto">
            <a:xfrm>
              <a:off x="4768851" y="2903538"/>
              <a:ext cx="334963" cy="333375"/>
            </a:xfrm>
            <a:custGeom>
              <a:avLst/>
              <a:gdLst>
                <a:gd name="T0" fmla="*/ 47 w 89"/>
                <a:gd name="T1" fmla="*/ 0 h 88"/>
                <a:gd name="T2" fmla="*/ 17 w 89"/>
                <a:gd name="T3" fmla="*/ 12 h 88"/>
                <a:gd name="T4" fmla="*/ 17 w 89"/>
                <a:gd name="T5" fmla="*/ 72 h 88"/>
                <a:gd name="T6" fmla="*/ 77 w 89"/>
                <a:gd name="T7" fmla="*/ 72 h 88"/>
                <a:gd name="T8" fmla="*/ 89 w 89"/>
                <a:gd name="T9" fmla="*/ 42 h 88"/>
                <a:gd name="T10" fmla="*/ 77 w 89"/>
                <a:gd name="T11" fmla="*/ 12 h 88"/>
                <a:gd name="T12" fmla="*/ 47 w 89"/>
                <a:gd name="T13" fmla="*/ 0 h 88"/>
                <a:gd name="T14" fmla="*/ 73 w 89"/>
                <a:gd name="T15" fmla="*/ 68 h 88"/>
                <a:gd name="T16" fmla="*/ 47 w 89"/>
                <a:gd name="T17" fmla="*/ 79 h 88"/>
                <a:gd name="T18" fmla="*/ 21 w 89"/>
                <a:gd name="T19" fmla="*/ 68 h 88"/>
                <a:gd name="T20" fmla="*/ 20 w 89"/>
                <a:gd name="T21" fmla="*/ 15 h 88"/>
                <a:gd name="T22" fmla="*/ 73 w 89"/>
                <a:gd name="T23" fmla="*/ 15 h 88"/>
                <a:gd name="T24" fmla="*/ 84 w 89"/>
                <a:gd name="T25" fmla="*/ 42 h 88"/>
                <a:gd name="T26" fmla="*/ 73 w 89"/>
                <a:gd name="T27" fmla="*/ 6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9" h="88">
                  <a:moveTo>
                    <a:pt x="47" y="0"/>
                  </a:moveTo>
                  <a:cubicBezTo>
                    <a:pt x="35" y="0"/>
                    <a:pt x="25" y="4"/>
                    <a:pt x="17" y="12"/>
                  </a:cubicBezTo>
                  <a:cubicBezTo>
                    <a:pt x="0" y="28"/>
                    <a:pt x="0" y="55"/>
                    <a:pt x="17" y="72"/>
                  </a:cubicBezTo>
                  <a:cubicBezTo>
                    <a:pt x="33" y="88"/>
                    <a:pt x="61" y="88"/>
                    <a:pt x="77" y="72"/>
                  </a:cubicBezTo>
                  <a:cubicBezTo>
                    <a:pt x="85" y="64"/>
                    <a:pt x="89" y="53"/>
                    <a:pt x="89" y="42"/>
                  </a:cubicBezTo>
                  <a:cubicBezTo>
                    <a:pt x="89" y="30"/>
                    <a:pt x="85" y="20"/>
                    <a:pt x="77" y="12"/>
                  </a:cubicBezTo>
                  <a:cubicBezTo>
                    <a:pt x="69" y="4"/>
                    <a:pt x="58" y="0"/>
                    <a:pt x="47" y="0"/>
                  </a:cubicBezTo>
                  <a:close/>
                  <a:moveTo>
                    <a:pt x="73" y="68"/>
                  </a:moveTo>
                  <a:cubicBezTo>
                    <a:pt x="67" y="75"/>
                    <a:pt x="57" y="79"/>
                    <a:pt x="47" y="79"/>
                  </a:cubicBezTo>
                  <a:cubicBezTo>
                    <a:pt x="37" y="79"/>
                    <a:pt x="27" y="75"/>
                    <a:pt x="21" y="68"/>
                  </a:cubicBezTo>
                  <a:cubicBezTo>
                    <a:pt x="6" y="53"/>
                    <a:pt x="6" y="30"/>
                    <a:pt x="20" y="15"/>
                  </a:cubicBezTo>
                  <a:cubicBezTo>
                    <a:pt x="35" y="1"/>
                    <a:pt x="59" y="1"/>
                    <a:pt x="73" y="15"/>
                  </a:cubicBezTo>
                  <a:cubicBezTo>
                    <a:pt x="80" y="22"/>
                    <a:pt x="84" y="32"/>
                    <a:pt x="84" y="42"/>
                  </a:cubicBezTo>
                  <a:cubicBezTo>
                    <a:pt x="84" y="52"/>
                    <a:pt x="80" y="61"/>
                    <a:pt x="73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503749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156"/>
          <p:cNvSpPr/>
          <p:nvPr/>
        </p:nvSpPr>
        <p:spPr>
          <a:xfrm>
            <a:off x="0" y="-5423"/>
            <a:ext cx="9143999" cy="15865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rot="0" spcFirstLastPara="0" vertOverflow="overflow" horzOverflow="overflow" vert="horz" wrap="square" lIns="540000" tIns="72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r-FR" sz="3600" kern="0" dirty="0">
                <a:solidFill>
                  <a:schemeClr val="bg1">
                    <a:lumMod val="85000"/>
                  </a:schemeClr>
                </a:solidFill>
                <a:latin typeface="Franklin Gothic Demi" panose="020B0703020102020204" pitchFamily="34" charset="0"/>
              </a:rPr>
              <a:t>Le Pire ennemi de l’Hôtelier:</a:t>
            </a:r>
          </a:p>
          <a:p>
            <a:pPr lvl="0">
              <a:lnSpc>
                <a:spcPct val="80000"/>
              </a:lnSpc>
              <a:defRPr/>
            </a:pPr>
            <a:r>
              <a:rPr lang="fr-FR" sz="3600" kern="0" dirty="0">
                <a:solidFill>
                  <a:schemeClr val="bg1"/>
                </a:solidFill>
                <a:latin typeface="Franklin Gothic Demi" panose="020B0703020102020204" pitchFamily="34" charset="0"/>
              </a:rPr>
              <a:t>Lui-Même</a:t>
            </a:r>
            <a:br>
              <a:rPr lang="fr-FR" sz="3600" kern="0" dirty="0">
                <a:solidFill>
                  <a:schemeClr val="bg1"/>
                </a:solidFill>
                <a:latin typeface="Franklin Gothic Demi" panose="020B0703020102020204" pitchFamily="34" charset="0"/>
              </a:rPr>
            </a:br>
            <a:endParaRPr lang="fr-FR" sz="3400" kern="0" dirty="0">
              <a:solidFill>
                <a:schemeClr val="accent2"/>
              </a:solidFill>
            </a:endParaRPr>
          </a:p>
        </p:txBody>
      </p:sp>
      <p:cxnSp>
        <p:nvCxnSpPr>
          <p:cNvPr id="661" name="Straight Connector 660"/>
          <p:cNvCxnSpPr/>
          <p:nvPr/>
        </p:nvCxnSpPr>
        <p:spPr>
          <a:xfrm flipH="1">
            <a:off x="7973810" y="1040610"/>
            <a:ext cx="186424" cy="545963"/>
          </a:xfrm>
          <a:prstGeom prst="line">
            <a:avLst/>
          </a:prstGeom>
          <a:ln cap="rnd">
            <a:solidFill>
              <a:schemeClr val="bg1">
                <a:alpha val="55000"/>
              </a:schemeClr>
            </a:solidFill>
            <a:round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540721" y="0"/>
            <a:ext cx="1812579" cy="1581150"/>
          </a:xfrm>
          <a:prstGeom prst="line">
            <a:avLst/>
          </a:prstGeom>
          <a:ln cap="rnd">
            <a:solidFill>
              <a:schemeClr val="bg1">
                <a:alpha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0" name="Straight Connector 659"/>
          <p:cNvCxnSpPr/>
          <p:nvPr/>
        </p:nvCxnSpPr>
        <p:spPr>
          <a:xfrm flipV="1">
            <a:off x="7709498" y="0"/>
            <a:ext cx="393354" cy="257175"/>
          </a:xfrm>
          <a:prstGeom prst="line">
            <a:avLst/>
          </a:prstGeom>
          <a:ln cap="rnd">
            <a:solidFill>
              <a:schemeClr val="bg1"/>
            </a:solidFill>
            <a:round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3" name="TextBox 662"/>
          <p:cNvSpPr txBox="1"/>
          <p:nvPr/>
        </p:nvSpPr>
        <p:spPr>
          <a:xfrm>
            <a:off x="8338888" y="936340"/>
            <a:ext cx="449267" cy="3370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900" dirty="0">
                <a:solidFill>
                  <a:schemeClr val="bg1">
                    <a:alpha val="20000"/>
                  </a:schemeClr>
                </a:solidFill>
              </a:rPr>
              <a:t>1#278</a:t>
            </a:r>
            <a:br>
              <a:rPr lang="fr-FR" sz="900" dirty="0">
                <a:solidFill>
                  <a:schemeClr val="bg1">
                    <a:alpha val="20000"/>
                  </a:schemeClr>
                </a:solidFill>
              </a:rPr>
            </a:br>
            <a:r>
              <a:rPr lang="fr-FR" sz="900" dirty="0">
                <a:solidFill>
                  <a:schemeClr val="bg1">
                    <a:alpha val="20000"/>
                  </a:schemeClr>
                </a:solidFill>
              </a:rPr>
              <a:t>6.8/3655</a:t>
            </a:r>
          </a:p>
          <a:p>
            <a:pPr>
              <a:lnSpc>
                <a:spcPct val="80000"/>
              </a:lnSpc>
            </a:pPr>
            <a:r>
              <a:rPr lang="fr-FR" sz="900" dirty="0">
                <a:solidFill>
                  <a:schemeClr val="bg1">
                    <a:alpha val="20000"/>
                  </a:schemeClr>
                </a:solidFill>
              </a:rPr>
              <a:t>7563./56</a:t>
            </a:r>
          </a:p>
        </p:txBody>
      </p:sp>
      <p:sp>
        <p:nvSpPr>
          <p:cNvPr id="665" name="TextBox 664"/>
          <p:cNvSpPr txBox="1"/>
          <p:nvPr/>
        </p:nvSpPr>
        <p:spPr>
          <a:xfrm>
            <a:off x="7798797" y="416457"/>
            <a:ext cx="385134" cy="4478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900">
                <a:solidFill>
                  <a:schemeClr val="bg1">
                    <a:alpha val="77000"/>
                  </a:schemeClr>
                </a:solidFill>
              </a:rPr>
              <a:t>562341</a:t>
            </a:r>
          </a:p>
          <a:p>
            <a:pPr>
              <a:lnSpc>
                <a:spcPct val="80000"/>
              </a:lnSpc>
            </a:pPr>
            <a:r>
              <a:rPr lang="fr-FR" sz="900">
                <a:solidFill>
                  <a:schemeClr val="bg1">
                    <a:alpha val="77000"/>
                  </a:schemeClr>
                </a:solidFill>
              </a:rPr>
              <a:t>4.2</a:t>
            </a:r>
          </a:p>
          <a:p>
            <a:pPr>
              <a:lnSpc>
                <a:spcPct val="80000"/>
              </a:lnSpc>
            </a:pPr>
            <a:r>
              <a:rPr lang="fr-FR" sz="900">
                <a:solidFill>
                  <a:schemeClr val="bg1">
                    <a:alpha val="77000"/>
                  </a:schemeClr>
                </a:solidFill>
              </a:rPr>
              <a:t>9.33</a:t>
            </a:r>
          </a:p>
          <a:p>
            <a:pPr>
              <a:lnSpc>
                <a:spcPct val="80000"/>
              </a:lnSpc>
            </a:pPr>
            <a:r>
              <a:rPr lang="fr-FR" sz="900">
                <a:solidFill>
                  <a:schemeClr val="bg1">
                    <a:alpha val="77000"/>
                  </a:schemeClr>
                </a:solidFill>
              </a:rPr>
              <a:t>5</a:t>
            </a:r>
          </a:p>
        </p:txBody>
      </p:sp>
      <p:sp>
        <p:nvSpPr>
          <p:cNvPr id="28" name="Text To Outline"/>
          <p:cNvSpPr/>
          <p:nvPr/>
        </p:nvSpPr>
        <p:spPr>
          <a:xfrm flipH="1" flipV="1">
            <a:off x="7055567" y="4988366"/>
            <a:ext cx="390153" cy="256784"/>
          </a:xfrm>
          <a:custGeom>
            <a:avLst/>
            <a:gdLst/>
            <a:ahLst/>
            <a:cxnLst/>
            <a:rect l="l" t="t" r="r" b="b"/>
            <a:pathLst>
              <a:path w="390153" h="256784">
                <a:moveTo>
                  <a:pt x="366266" y="1493"/>
                </a:moveTo>
                <a:lnTo>
                  <a:pt x="366266" y="20403"/>
                </a:lnTo>
                <a:cubicBezTo>
                  <a:pt x="332758" y="39645"/>
                  <a:pt x="310696" y="56897"/>
                  <a:pt x="300080" y="72158"/>
                </a:cubicBezTo>
                <a:cubicBezTo>
                  <a:pt x="289463" y="87419"/>
                  <a:pt x="284155" y="105334"/>
                  <a:pt x="284155" y="125904"/>
                </a:cubicBezTo>
                <a:cubicBezTo>
                  <a:pt x="284155" y="135193"/>
                  <a:pt x="285980" y="142160"/>
                  <a:pt x="289629" y="146805"/>
                </a:cubicBezTo>
                <a:cubicBezTo>
                  <a:pt x="293278" y="151449"/>
                  <a:pt x="297094" y="153772"/>
                  <a:pt x="301075" y="153772"/>
                </a:cubicBezTo>
                <a:cubicBezTo>
                  <a:pt x="304724" y="153772"/>
                  <a:pt x="310198" y="152445"/>
                  <a:pt x="317497" y="149791"/>
                </a:cubicBezTo>
                <a:cubicBezTo>
                  <a:pt x="324796" y="147136"/>
                  <a:pt x="332095" y="145809"/>
                  <a:pt x="339393" y="145809"/>
                </a:cubicBezTo>
                <a:cubicBezTo>
                  <a:pt x="352996" y="145809"/>
                  <a:pt x="364856" y="150703"/>
                  <a:pt x="374975" y="160490"/>
                </a:cubicBezTo>
                <a:cubicBezTo>
                  <a:pt x="385094" y="170277"/>
                  <a:pt x="390153" y="182303"/>
                  <a:pt x="390153" y="196569"/>
                </a:cubicBezTo>
                <a:cubicBezTo>
                  <a:pt x="390153" y="212826"/>
                  <a:pt x="383767" y="226925"/>
                  <a:pt x="370994" y="238869"/>
                </a:cubicBezTo>
                <a:cubicBezTo>
                  <a:pt x="358221" y="250812"/>
                  <a:pt x="342545" y="256784"/>
                  <a:pt x="323966" y="256784"/>
                </a:cubicBezTo>
                <a:cubicBezTo>
                  <a:pt x="302070" y="256784"/>
                  <a:pt x="282330" y="247329"/>
                  <a:pt x="264747" y="228418"/>
                </a:cubicBezTo>
                <a:cubicBezTo>
                  <a:pt x="247163" y="209508"/>
                  <a:pt x="238372" y="185953"/>
                  <a:pt x="238372" y="157753"/>
                </a:cubicBezTo>
                <a:cubicBezTo>
                  <a:pt x="238372" y="122918"/>
                  <a:pt x="249486" y="91152"/>
                  <a:pt x="271714" y="62454"/>
                </a:cubicBezTo>
                <a:cubicBezTo>
                  <a:pt x="293942" y="33757"/>
                  <a:pt x="325459" y="13436"/>
                  <a:pt x="366266" y="1493"/>
                </a:cubicBezTo>
                <a:close/>
                <a:moveTo>
                  <a:pt x="128890" y="0"/>
                </a:moveTo>
                <a:lnTo>
                  <a:pt x="128890" y="20403"/>
                </a:lnTo>
                <a:cubicBezTo>
                  <a:pt x="99695" y="35664"/>
                  <a:pt x="78794" y="51589"/>
                  <a:pt x="66187" y="68177"/>
                </a:cubicBezTo>
                <a:cubicBezTo>
                  <a:pt x="53580" y="84765"/>
                  <a:pt x="47277" y="102846"/>
                  <a:pt x="47277" y="122420"/>
                </a:cubicBezTo>
                <a:cubicBezTo>
                  <a:pt x="47277" y="134032"/>
                  <a:pt x="48935" y="141994"/>
                  <a:pt x="52253" y="146307"/>
                </a:cubicBezTo>
                <a:cubicBezTo>
                  <a:pt x="55239" y="150952"/>
                  <a:pt x="58888" y="153274"/>
                  <a:pt x="63201" y="153274"/>
                </a:cubicBezTo>
                <a:cubicBezTo>
                  <a:pt x="67514" y="153274"/>
                  <a:pt x="73320" y="152030"/>
                  <a:pt x="80619" y="149542"/>
                </a:cubicBezTo>
                <a:cubicBezTo>
                  <a:pt x="87918" y="147054"/>
                  <a:pt x="94553" y="145809"/>
                  <a:pt x="100524" y="145809"/>
                </a:cubicBezTo>
                <a:cubicBezTo>
                  <a:pt x="114127" y="145809"/>
                  <a:pt x="125987" y="150869"/>
                  <a:pt x="136106" y="160988"/>
                </a:cubicBezTo>
                <a:cubicBezTo>
                  <a:pt x="146225" y="171106"/>
                  <a:pt x="151284" y="183465"/>
                  <a:pt x="151284" y="198062"/>
                </a:cubicBezTo>
                <a:cubicBezTo>
                  <a:pt x="151284" y="213987"/>
                  <a:pt x="145147" y="227672"/>
                  <a:pt x="132871" y="239118"/>
                </a:cubicBezTo>
                <a:cubicBezTo>
                  <a:pt x="120596" y="250564"/>
                  <a:pt x="105335" y="256286"/>
                  <a:pt x="87088" y="256286"/>
                </a:cubicBezTo>
                <a:cubicBezTo>
                  <a:pt x="64860" y="256286"/>
                  <a:pt x="44788" y="246665"/>
                  <a:pt x="26873" y="227423"/>
                </a:cubicBezTo>
                <a:cubicBezTo>
                  <a:pt x="8958" y="208181"/>
                  <a:pt x="0" y="184460"/>
                  <a:pt x="0" y="156260"/>
                </a:cubicBezTo>
                <a:cubicBezTo>
                  <a:pt x="0" y="123084"/>
                  <a:pt x="11032" y="92147"/>
                  <a:pt x="33094" y="63449"/>
                </a:cubicBezTo>
                <a:cubicBezTo>
                  <a:pt x="55156" y="34752"/>
                  <a:pt x="87088" y="13602"/>
                  <a:pt x="128890" y="0"/>
                </a:cubicBezTo>
                <a:close/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7399362" y="1410494"/>
            <a:ext cx="375103" cy="110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900" dirty="0">
                <a:solidFill>
                  <a:schemeClr val="bg1">
                    <a:alpha val="20000"/>
                  </a:schemeClr>
                </a:solidFill>
              </a:rPr>
              <a:t>001258</a:t>
            </a:r>
          </a:p>
        </p:txBody>
      </p:sp>
      <p:pic>
        <p:nvPicPr>
          <p:cNvPr id="2050" name="Picture 2" descr="Image result for worst enemy">
            <a:extLst>
              <a:ext uri="{FF2B5EF4-FFF2-40B4-BE49-F238E27FC236}">
                <a16:creationId xmlns:a16="http://schemas.microsoft.com/office/drawing/2014/main" id="{09160DE1-CA05-1042-8D93-1E315D3ED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854" y="2339163"/>
            <a:ext cx="4790853" cy="319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F4C8717-28BC-5C46-A09A-D5FE42F821E5}"/>
              </a:ext>
            </a:extLst>
          </p:cNvPr>
          <p:cNvSpPr/>
          <p:nvPr/>
        </p:nvSpPr>
        <p:spPr>
          <a:xfrm>
            <a:off x="4571999" y="1581149"/>
            <a:ext cx="4572001" cy="26163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br>
              <a:rPr lang="fr-FR" sz="2000" dirty="0">
                <a:solidFill>
                  <a:schemeClr val="bg1"/>
                </a:solidFill>
              </a:rPr>
            </a:br>
            <a:r>
              <a:rPr lang="fr-FR" sz="2000" dirty="0">
                <a:solidFill>
                  <a:schemeClr val="bg1"/>
                </a:solidFill>
              </a:rPr>
              <a:t>Les hébergeurs laissent les OTA se positionner sur leurs mots clés « Marque », les laissant pirater et détourner un trafic qui devait leur revenir, cette pratique est nommée </a:t>
            </a:r>
            <a:r>
              <a:rPr lang="fr-FR" sz="2000" b="1" dirty="0">
                <a:solidFill>
                  <a:schemeClr val="bg1"/>
                </a:solidFill>
              </a:rPr>
              <a:t>BRANDJACKING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2CD6EF-6703-2F46-AF44-25B35FA3D6AA}"/>
              </a:ext>
            </a:extLst>
          </p:cNvPr>
          <p:cNvSpPr/>
          <p:nvPr/>
        </p:nvSpPr>
        <p:spPr>
          <a:xfrm>
            <a:off x="4579494" y="4165403"/>
            <a:ext cx="4572001" cy="26551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les hôteliers </a:t>
            </a:r>
            <a:r>
              <a:rPr lang="fr-FR" sz="2000" b="1" dirty="0">
                <a:solidFill>
                  <a:schemeClr val="bg1"/>
                </a:solidFill>
              </a:rPr>
              <a:t>monitorent</a:t>
            </a:r>
            <a:r>
              <a:rPr lang="fr-FR" sz="2000" dirty="0">
                <a:solidFill>
                  <a:schemeClr val="bg1"/>
                </a:solidFill>
              </a:rPr>
              <a:t> mal leur prix sur leurs OTA au détriment de leur marge en positionnant des offres plus avantageuses sur les OTA que sur leur site</a:t>
            </a:r>
          </a:p>
        </p:txBody>
      </p:sp>
    </p:spTree>
    <p:extLst>
      <p:ext uri="{BB962C8B-B14F-4D97-AF65-F5344CB8AC3E}">
        <p14:creationId xmlns:p14="http://schemas.microsoft.com/office/powerpoint/2010/main" val="1805470030"/>
      </p:ext>
    </p:extLst>
  </p:cSld>
  <p:clrMapOvr>
    <a:masterClrMapping/>
  </p:clrMapOvr>
</p:sld>
</file>

<file path=ppt/theme/theme1.xml><?xml version="1.0" encoding="utf-8"?>
<a:theme xmlns:a="http://schemas.openxmlformats.org/drawingml/2006/main" name="360&amp;1">
  <a:themeElements>
    <a:clrScheme name="360&amp;1">
      <a:dk1>
        <a:srgbClr val="1E2328"/>
      </a:dk1>
      <a:lt1>
        <a:sysClr val="window" lastClr="FFFFFF"/>
      </a:lt1>
      <a:dk2>
        <a:srgbClr val="8497B0"/>
      </a:dk2>
      <a:lt2>
        <a:srgbClr val="AD0064"/>
      </a:lt2>
      <a:accent1>
        <a:srgbClr val="072C62"/>
      </a:accent1>
      <a:accent2>
        <a:srgbClr val="005DAA"/>
      </a:accent2>
      <a:accent3>
        <a:srgbClr val="A0A5AF"/>
      </a:accent3>
      <a:accent4>
        <a:srgbClr val="06BEE1"/>
      </a:accent4>
      <a:accent5>
        <a:srgbClr val="7EBEC5"/>
      </a:accent5>
      <a:accent6>
        <a:srgbClr val="8094CE"/>
      </a:accent6>
      <a:hlink>
        <a:srgbClr val="072C62"/>
      </a:hlink>
      <a:folHlink>
        <a:srgbClr val="072C62"/>
      </a:folHlink>
    </a:clrScheme>
    <a:fontScheme name="360&amp;1">
      <a:majorFont>
        <a:latin typeface="Franklin Gothic Boo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err="1" smtClean="0">
            <a:solidFill>
              <a:schemeClr val="bg1"/>
            </a:solidFill>
          </a:defRPr>
        </a:defPPr>
      </a:lstStyle>
    </a:spDef>
    <a:lnDef>
      <a:spPr>
        <a:ln cap="rnd"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360&amp;1" id="{C59A0899-8132-4585-B988-F33200D29FE3}" vid="{43FA951C-3AE8-4356-B248-5921C05BA01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360&amp;1">
    <a:dk1>
      <a:srgbClr val="1E2328"/>
    </a:dk1>
    <a:lt1>
      <a:sysClr val="window" lastClr="FFFFFF"/>
    </a:lt1>
    <a:dk2>
      <a:srgbClr val="8497B0"/>
    </a:dk2>
    <a:lt2>
      <a:srgbClr val="AD0064"/>
    </a:lt2>
    <a:accent1>
      <a:srgbClr val="072C62"/>
    </a:accent1>
    <a:accent2>
      <a:srgbClr val="005DAA"/>
    </a:accent2>
    <a:accent3>
      <a:srgbClr val="A0A5AF"/>
    </a:accent3>
    <a:accent4>
      <a:srgbClr val="06BEE1"/>
    </a:accent4>
    <a:accent5>
      <a:srgbClr val="7EBEC5"/>
    </a:accent5>
    <a:accent6>
      <a:srgbClr val="8094CE"/>
    </a:accent6>
    <a:hlink>
      <a:srgbClr val="072C62"/>
    </a:hlink>
    <a:folHlink>
      <a:srgbClr val="072C62"/>
    </a:folHlink>
  </a:clrScheme>
  <a:fontScheme name="360&amp;1">
    <a:majorFont>
      <a:latin typeface="Franklin Gothic Book"/>
      <a:ea typeface=""/>
      <a:cs typeface=""/>
    </a:majorFont>
    <a:minorFont>
      <a:latin typeface="Segoe U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360&amp;1">
    <a:dk1>
      <a:srgbClr val="1E2328"/>
    </a:dk1>
    <a:lt1>
      <a:sysClr val="window" lastClr="FFFFFF"/>
    </a:lt1>
    <a:dk2>
      <a:srgbClr val="8497B0"/>
    </a:dk2>
    <a:lt2>
      <a:srgbClr val="AD0064"/>
    </a:lt2>
    <a:accent1>
      <a:srgbClr val="072C62"/>
    </a:accent1>
    <a:accent2>
      <a:srgbClr val="005DAA"/>
    </a:accent2>
    <a:accent3>
      <a:srgbClr val="A0A5AF"/>
    </a:accent3>
    <a:accent4>
      <a:srgbClr val="06BEE1"/>
    </a:accent4>
    <a:accent5>
      <a:srgbClr val="7EBEC5"/>
    </a:accent5>
    <a:accent6>
      <a:srgbClr val="8094CE"/>
    </a:accent6>
    <a:hlink>
      <a:srgbClr val="072C62"/>
    </a:hlink>
    <a:folHlink>
      <a:srgbClr val="072C62"/>
    </a:folHlink>
  </a:clrScheme>
  <a:fontScheme name="360&amp;1">
    <a:majorFont>
      <a:latin typeface="Franklin Gothic Book"/>
      <a:ea typeface=""/>
      <a:cs typeface=""/>
    </a:majorFont>
    <a:minorFont>
      <a:latin typeface="Segoe U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360&amp;1</Template>
  <TotalTime>8288</TotalTime>
  <Words>991</Words>
  <Application>Microsoft Office PowerPoint</Application>
  <PresentationFormat>Affichage à l'écran (4:3)</PresentationFormat>
  <Paragraphs>348</Paragraphs>
  <Slides>25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4" baseType="lpstr">
      <vt:lpstr>Arial</vt:lpstr>
      <vt:lpstr>Calibri</vt:lpstr>
      <vt:lpstr>Franklin Gothic Book</vt:lpstr>
      <vt:lpstr>Franklin Gothic Demi</vt:lpstr>
      <vt:lpstr>Franklin Gothic Medium</vt:lpstr>
      <vt:lpstr>Segoe UI</vt:lpstr>
      <vt:lpstr>Tw Cen MT</vt:lpstr>
      <vt:lpstr>Wingdings</vt:lpstr>
      <vt:lpstr>360&amp;1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Benjamin Cazanova</Manager>
  <Company>Microsoft</Company>
  <LinksUpToDate>false</LinksUpToDate>
  <SharedDoc>false</SharedDoc>
  <HyperlinkBase>www.novaty.com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Novaty Agency</dc:creator>
  <cp:keywords>PowerPoint Design</cp:keywords>
  <cp:lastModifiedBy>IC</cp:lastModifiedBy>
  <cp:revision>139</cp:revision>
  <cp:lastPrinted>2019-05-16T15:43:22Z</cp:lastPrinted>
  <dcterms:created xsi:type="dcterms:W3CDTF">2016-09-20T11:36:32Z</dcterms:created>
  <dcterms:modified xsi:type="dcterms:W3CDTF">2019-05-24T20:41:34Z</dcterms:modified>
  <cp:category>www.novaty.com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4436749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S8.2.2</vt:lpwstr>
  </property>
</Properties>
</file>