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 id="2147483732" r:id="rId2"/>
    <p:sldMasterId id="2147483720" r:id="rId3"/>
  </p:sldMasterIdLst>
  <p:notesMasterIdLst>
    <p:notesMasterId r:id="rId20"/>
  </p:notesMasterIdLst>
  <p:handoutMasterIdLst>
    <p:handoutMasterId r:id="rId21"/>
  </p:handoutMasterIdLst>
  <p:sldIdLst>
    <p:sldId id="256" r:id="rId4"/>
    <p:sldId id="267" r:id="rId5"/>
    <p:sldId id="257" r:id="rId6"/>
    <p:sldId id="258" r:id="rId7"/>
    <p:sldId id="285" r:id="rId8"/>
    <p:sldId id="259" r:id="rId9"/>
    <p:sldId id="284" r:id="rId10"/>
    <p:sldId id="286" r:id="rId11"/>
    <p:sldId id="283" r:id="rId12"/>
    <p:sldId id="260" r:id="rId13"/>
    <p:sldId id="261" r:id="rId14"/>
    <p:sldId id="271" r:id="rId15"/>
    <p:sldId id="288" r:id="rId16"/>
    <p:sldId id="289" r:id="rId17"/>
    <p:sldId id="287" r:id="rId18"/>
    <p:sldId id="290"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7" autoAdjust="0"/>
    <p:restoredTop sz="94629" autoAdjust="0"/>
  </p:normalViewPr>
  <p:slideViewPr>
    <p:cSldViewPr>
      <p:cViewPr varScale="1">
        <p:scale>
          <a:sx n="67" d="100"/>
          <a:sy n="67" d="100"/>
        </p:scale>
        <p:origin x="1600"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524"/>
    </p:cViewPr>
  </p:sorterViewPr>
  <p:notesViewPr>
    <p:cSldViewPr>
      <p:cViewPr varScale="1">
        <p:scale>
          <a:sx n="52" d="100"/>
          <a:sy n="52" d="100"/>
        </p:scale>
        <p:origin x="-2664" y="-6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6F7C7C0-6547-4E75-AA26-E03AC604FBF9}" type="datetimeFigureOut">
              <a:rPr lang="fr-FR" smtClean="0"/>
              <a:t>06/05/2019</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2C9050E-D322-4913-B7ED-E2A624E04215}" type="slidenum">
              <a:rPr lang="fr-FR" smtClean="0"/>
              <a:t>‹N°›</a:t>
            </a:fld>
            <a:endParaRPr lang="fr-FR"/>
          </a:p>
        </p:txBody>
      </p:sp>
    </p:spTree>
    <p:extLst>
      <p:ext uri="{BB962C8B-B14F-4D97-AF65-F5344CB8AC3E}">
        <p14:creationId xmlns:p14="http://schemas.microsoft.com/office/powerpoint/2010/main" val="30521323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FB7753-254A-47BD-9D86-B38328BEE411}" type="datetimeFigureOut">
              <a:rPr lang="fr-FR" smtClean="0"/>
              <a:t>06/05/2019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2413F1-47A2-4889-84F0-41911F3D705E}" type="slidenum">
              <a:rPr lang="fr-FR" smtClean="0"/>
              <a:t>‹N°›</a:t>
            </a:fld>
            <a:endParaRPr lang="fr-FR"/>
          </a:p>
        </p:txBody>
      </p:sp>
    </p:spTree>
    <p:extLst>
      <p:ext uri="{BB962C8B-B14F-4D97-AF65-F5344CB8AC3E}">
        <p14:creationId xmlns:p14="http://schemas.microsoft.com/office/powerpoint/2010/main" val="7708311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Cette</a:t>
            </a:r>
            <a:r>
              <a:rPr lang="fr-FR" baseline="0" dirty="0"/>
              <a:t> définition résulte de la loi n°2012-954 du 6 août 2012,  qui </a:t>
            </a:r>
            <a:r>
              <a:rPr lang="fr-FR" sz="1200" b="0" i="0" kern="1200" dirty="0">
                <a:solidFill>
                  <a:schemeClr val="tx1"/>
                </a:solidFill>
                <a:effectLst/>
                <a:latin typeface="+mn-lt"/>
                <a:ea typeface="+mn-ea"/>
                <a:cs typeface="+mn-cs"/>
              </a:rPr>
              <a:t>visait</a:t>
            </a:r>
            <a:r>
              <a:rPr lang="fr-FR" sz="1200" b="0" i="0" kern="1200" baseline="0" dirty="0">
                <a:solidFill>
                  <a:schemeClr val="tx1"/>
                </a:solidFill>
                <a:effectLst/>
                <a:latin typeface="+mn-lt"/>
                <a:ea typeface="+mn-ea"/>
                <a:cs typeface="+mn-cs"/>
              </a:rPr>
              <a:t> </a:t>
            </a:r>
            <a:r>
              <a:rPr lang="fr-FR" sz="1200" b="0" i="0" kern="1200" dirty="0">
                <a:solidFill>
                  <a:schemeClr val="tx1"/>
                </a:solidFill>
                <a:effectLst/>
                <a:latin typeface="+mn-lt"/>
                <a:ea typeface="+mn-ea"/>
                <a:cs typeface="+mn-cs"/>
              </a:rPr>
              <a:t>à combler le vide juridique créé par la décision du Conseil constitutionnel datée du 4 mai 2012 qui avait invalidé les articles du code pénal traitant du harcèlement sexuel en raison d’une définition du délit jugée trop imprécise. Cette décision avait mis fin à toutes les procédures en cours. </a:t>
            </a:r>
            <a:br>
              <a:rPr lang="fr-FR" dirty="0"/>
            </a:br>
            <a:endParaRPr lang="fr-F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fr-FR" sz="1200" b="0" i="0" kern="1200" baseline="0" dirty="0">
                <a:solidFill>
                  <a:schemeClr val="tx1"/>
                </a:solidFill>
                <a:effectLst/>
                <a:latin typeface="+mn-lt"/>
                <a:ea typeface="+mn-ea"/>
                <a:cs typeface="+mn-cs"/>
              </a:rPr>
              <a:t>Le harcèlement sexuel était auparavant définit comme : </a:t>
            </a:r>
            <a:r>
              <a:rPr lang="fr-FR" baseline="0" dirty="0"/>
              <a:t> « </a:t>
            </a:r>
            <a:r>
              <a:rPr lang="fr-FR" sz="1200" b="0" i="0" kern="1200" dirty="0">
                <a:solidFill>
                  <a:schemeClr val="tx1"/>
                </a:solidFill>
                <a:effectLst/>
                <a:latin typeface="+mn-lt"/>
                <a:ea typeface="+mn-ea"/>
                <a:cs typeface="+mn-cs"/>
              </a:rPr>
              <a:t>Les agissements de harcèlement de toute personne dans le but d'obtenir des faveurs de nature sexuelle à son profit ou au profit d'un tiers ».</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0" i="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200" b="0" i="0" kern="1200" dirty="0">
                <a:solidFill>
                  <a:schemeClr val="tx1"/>
                </a:solidFill>
                <a:effectLst/>
                <a:latin typeface="+mn-lt"/>
                <a:ea typeface="+mn-ea"/>
                <a:cs typeface="+mn-cs"/>
              </a:rPr>
              <a:t>La définition</a:t>
            </a:r>
            <a:r>
              <a:rPr lang="fr-FR" sz="1200" b="0" i="0" kern="1200" baseline="0" dirty="0">
                <a:solidFill>
                  <a:schemeClr val="tx1"/>
                </a:solidFill>
                <a:effectLst/>
                <a:latin typeface="+mn-lt"/>
                <a:ea typeface="+mn-ea"/>
                <a:cs typeface="+mn-cs"/>
              </a:rPr>
              <a:t> de « l’agissement sexiste » :</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0" i="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La loi du 17 août 2015 relative au dialogue social a inséré à l'article L 1142-2-1 du Code du travail une protection des salariés contre les agissements </a:t>
            </a:r>
            <a:r>
              <a:rPr lang="fr-FR" sz="1200" kern="1200" dirty="0" err="1">
                <a:solidFill>
                  <a:schemeClr val="tx1"/>
                </a:solidFill>
                <a:effectLst/>
                <a:latin typeface="+mn-lt"/>
                <a:ea typeface="+mn-ea"/>
                <a:cs typeface="+mn-cs"/>
              </a:rPr>
              <a:t>sexistes,définis</a:t>
            </a:r>
            <a:r>
              <a:rPr lang="fr-FR" sz="1200" kern="1200" dirty="0">
                <a:solidFill>
                  <a:schemeClr val="tx1"/>
                </a:solidFill>
                <a:effectLst/>
                <a:latin typeface="+mn-lt"/>
                <a:ea typeface="+mn-ea"/>
                <a:cs typeface="+mn-cs"/>
              </a:rPr>
              <a:t> comme étant ceux liés au sexe d'une personne et ayant pour objet ou pour effet de porter atteinte à sa dignité ou de créer un environnement intimidant, hostile, dégradant, humiliant ou offensant. </a:t>
            </a:r>
            <a:r>
              <a:rPr lang="fr-FR" sz="1200" b="1" kern="1200" dirty="0">
                <a:solidFill>
                  <a:schemeClr val="tx1"/>
                </a:solidFill>
                <a:effectLst/>
                <a:latin typeface="+mn-lt"/>
                <a:ea typeface="+mn-ea"/>
                <a:cs typeface="+mn-cs"/>
              </a:rPr>
              <a:t>De tels faits sont assimilés à une discrimination</a:t>
            </a:r>
            <a:r>
              <a:rPr lang="fr-FR" sz="1200" kern="1200" dirty="0">
                <a:solidFill>
                  <a:schemeClr val="tx1"/>
                </a:solidFill>
                <a:effectLst/>
                <a:latin typeface="+mn-lt"/>
                <a:ea typeface="+mn-ea"/>
                <a:cs typeface="+mn-cs"/>
              </a:rPr>
              <a:t>.</a:t>
            </a:r>
            <a:br>
              <a:rPr lang="fr-FR" sz="1200" kern="1200" dirty="0">
                <a:solidFill>
                  <a:schemeClr val="tx1"/>
                </a:solidFill>
                <a:effectLst/>
                <a:latin typeface="+mn-lt"/>
                <a:ea typeface="+mn-ea"/>
                <a:cs typeface="+mn-cs"/>
              </a:rPr>
            </a:br>
            <a:r>
              <a:rPr lang="fr-FR" sz="1200" kern="1200" dirty="0">
                <a:solidFill>
                  <a:schemeClr val="tx1"/>
                </a:solidFill>
                <a:effectLst/>
                <a:latin typeface="+mn-lt"/>
                <a:ea typeface="+mn-ea"/>
                <a:cs typeface="+mn-cs"/>
              </a:rPr>
              <a:t>La loi Travail assortit ce principe général d'une obligation de prévention pesant sur l'employeur, avec l'aide éventuelle des représentants du personnel</a:t>
            </a:r>
            <a:endParaRPr lang="fr-FR" sz="1200" b="0" i="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0" i="0" kern="1200" dirty="0">
              <a:solidFill>
                <a:schemeClr val="tx1"/>
              </a:solidFill>
              <a:effectLst/>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fr-FR" sz="2900" dirty="0"/>
              <a:t>La loi Travail assortit ce principe général d’une obligation de </a:t>
            </a:r>
            <a:r>
              <a:rPr lang="fr-FR" sz="2900" b="1" dirty="0"/>
              <a:t>prévention : </a:t>
            </a:r>
            <a:r>
              <a:rPr lang="fr-FR" sz="2900" dirty="0"/>
              <a:t>.L'employeur est tenu d'intégrer dans la </a:t>
            </a:r>
            <a:r>
              <a:rPr lang="fr-FR" sz="2900" b="1" dirty="0"/>
              <a:t>planification des risques professionnels</a:t>
            </a:r>
            <a:r>
              <a:rPr lang="fr-FR" sz="2900" dirty="0"/>
              <a:t> la prévention des agissements sexistes. Il doit ainsi tenir compte de ce risque, au même titre que le risque lié au harcèlement moral ou sexuel, notamment dans l'organisation du travail, les conditions de travail et les relations sociales (C. </a:t>
            </a:r>
            <a:r>
              <a:rPr lang="fr-FR" sz="2900" dirty="0" err="1"/>
              <a:t>trav</a:t>
            </a:r>
            <a:r>
              <a:rPr lang="fr-FR" sz="2900" dirty="0"/>
              <a:t>. art. L 4121-2 modifié).</a:t>
            </a:r>
          </a:p>
          <a:p>
            <a:pPr marL="0" marR="0" lvl="1" indent="0" algn="l" defTabSz="914400" rtl="0" eaLnBrk="1" fontAlgn="auto" latinLnBrk="0" hangingPunct="1">
              <a:lnSpc>
                <a:spcPct val="100000"/>
              </a:lnSpc>
              <a:spcBef>
                <a:spcPts val="0"/>
              </a:spcBef>
              <a:spcAft>
                <a:spcPts val="0"/>
              </a:spcAft>
              <a:buClrTx/>
              <a:buSzTx/>
              <a:buFontTx/>
              <a:buNone/>
              <a:tabLst/>
              <a:defRPr/>
            </a:pPr>
            <a:endParaRPr lang="fr-FR" sz="2900" dirty="0"/>
          </a:p>
          <a:p>
            <a:pPr marL="0" marR="0" lvl="1"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Le </a:t>
            </a:r>
            <a:r>
              <a:rPr lang="fr-FR" sz="1200" b="1" kern="1200" dirty="0">
                <a:solidFill>
                  <a:schemeClr val="tx1"/>
                </a:solidFill>
                <a:effectLst/>
                <a:latin typeface="+mn-lt"/>
                <a:ea typeface="+mn-ea"/>
                <a:cs typeface="+mn-cs"/>
              </a:rPr>
              <a:t>CHSCT,</a:t>
            </a:r>
            <a:r>
              <a:rPr lang="fr-FR" sz="1200" kern="1200" dirty="0">
                <a:solidFill>
                  <a:schemeClr val="tx1"/>
                </a:solidFill>
                <a:effectLst/>
                <a:latin typeface="+mn-lt"/>
                <a:ea typeface="+mn-ea"/>
                <a:cs typeface="+mn-cs"/>
              </a:rPr>
              <a:t> dans le cadre de son rôle de prévention des risques professionnels, peut proposer des actions de prévention des agissements sexistes. Si l'employeur oppose un refus aux actions proposées, il doit le motiver (C. </a:t>
            </a:r>
            <a:r>
              <a:rPr lang="fr-FR" sz="1200" kern="1200" dirty="0" err="1">
                <a:solidFill>
                  <a:schemeClr val="tx1"/>
                </a:solidFill>
                <a:effectLst/>
                <a:latin typeface="+mn-lt"/>
                <a:ea typeface="+mn-ea"/>
                <a:cs typeface="+mn-cs"/>
              </a:rPr>
              <a:t>trav</a:t>
            </a:r>
            <a:r>
              <a:rPr lang="fr-FR" sz="1200" kern="1200" dirty="0">
                <a:solidFill>
                  <a:schemeClr val="tx1"/>
                </a:solidFill>
                <a:effectLst/>
                <a:latin typeface="+mn-lt"/>
                <a:ea typeface="+mn-ea"/>
                <a:cs typeface="+mn-cs"/>
              </a:rPr>
              <a:t>. art. L 4612-3 modifié</a:t>
            </a:r>
            <a:endParaRPr lang="fr-FR" sz="5100" dirty="0"/>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0" i="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0" i="0" kern="1200" dirty="0">
              <a:solidFill>
                <a:schemeClr val="tx1"/>
              </a:solidFill>
              <a:effectLst/>
              <a:latin typeface="+mn-lt"/>
              <a:ea typeface="+mn-ea"/>
              <a:cs typeface="+mn-cs"/>
            </a:endParaRPr>
          </a:p>
          <a:p>
            <a:endParaRPr lang="fr-FR"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16B00D2-3552-490E-ABF7-723BAA8B05C4}" type="slidenum">
              <a:rPr lang="fr-FR" smtClean="0"/>
              <a:pPr/>
              <a:t>12</a:t>
            </a:fld>
            <a:endParaRPr lang="fr-FR"/>
          </a:p>
        </p:txBody>
      </p:sp>
    </p:spTree>
    <p:extLst>
      <p:ext uri="{BB962C8B-B14F-4D97-AF65-F5344CB8AC3E}">
        <p14:creationId xmlns:p14="http://schemas.microsoft.com/office/powerpoint/2010/main" val="1461631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Cette</a:t>
            </a:r>
            <a:r>
              <a:rPr lang="fr-FR" baseline="0" dirty="0"/>
              <a:t> définition résulte de la loi n°2012-954 du 6 août 2012,  qui </a:t>
            </a:r>
            <a:r>
              <a:rPr lang="fr-FR" sz="1200" b="0" i="0" kern="1200" dirty="0">
                <a:solidFill>
                  <a:schemeClr val="tx1"/>
                </a:solidFill>
                <a:effectLst/>
                <a:latin typeface="+mn-lt"/>
                <a:ea typeface="+mn-ea"/>
                <a:cs typeface="+mn-cs"/>
              </a:rPr>
              <a:t>visait</a:t>
            </a:r>
            <a:r>
              <a:rPr lang="fr-FR" sz="1200" b="0" i="0" kern="1200" baseline="0" dirty="0">
                <a:solidFill>
                  <a:schemeClr val="tx1"/>
                </a:solidFill>
                <a:effectLst/>
                <a:latin typeface="+mn-lt"/>
                <a:ea typeface="+mn-ea"/>
                <a:cs typeface="+mn-cs"/>
              </a:rPr>
              <a:t> </a:t>
            </a:r>
            <a:r>
              <a:rPr lang="fr-FR" sz="1200" b="0" i="0" kern="1200" dirty="0">
                <a:solidFill>
                  <a:schemeClr val="tx1"/>
                </a:solidFill>
                <a:effectLst/>
                <a:latin typeface="+mn-lt"/>
                <a:ea typeface="+mn-ea"/>
                <a:cs typeface="+mn-cs"/>
              </a:rPr>
              <a:t>à combler le vide juridique créé par la décision du Conseil constitutionnel datée du 4 mai 2012 qui avait invalidé les articles du code pénal traitant du harcèlement sexuel en raison d’une définition du délit jugée trop imprécise. Cette décision avait mis fin à toutes les procédures en cours. </a:t>
            </a:r>
            <a:br>
              <a:rPr lang="fr-FR" dirty="0"/>
            </a:br>
            <a:endParaRPr lang="fr-F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fr-FR" sz="1200" b="0" i="0" kern="1200" baseline="0" dirty="0">
                <a:solidFill>
                  <a:schemeClr val="tx1"/>
                </a:solidFill>
                <a:effectLst/>
                <a:latin typeface="+mn-lt"/>
                <a:ea typeface="+mn-ea"/>
                <a:cs typeface="+mn-cs"/>
              </a:rPr>
              <a:t>Le harcèlement sexuel était auparavant définit comme : </a:t>
            </a:r>
            <a:r>
              <a:rPr lang="fr-FR" baseline="0" dirty="0"/>
              <a:t> « </a:t>
            </a:r>
            <a:r>
              <a:rPr lang="fr-FR" sz="1200" b="0" i="0" kern="1200" dirty="0">
                <a:solidFill>
                  <a:schemeClr val="tx1"/>
                </a:solidFill>
                <a:effectLst/>
                <a:latin typeface="+mn-lt"/>
                <a:ea typeface="+mn-ea"/>
                <a:cs typeface="+mn-cs"/>
              </a:rPr>
              <a:t>Les agissements de harcèlement de toute personne dans le but d'obtenir des faveurs de nature sexuelle à son profit ou au profit d'un tiers ».</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0" i="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200" b="0" i="0" kern="1200" dirty="0">
                <a:solidFill>
                  <a:schemeClr val="tx1"/>
                </a:solidFill>
                <a:effectLst/>
                <a:latin typeface="+mn-lt"/>
                <a:ea typeface="+mn-ea"/>
                <a:cs typeface="+mn-cs"/>
              </a:rPr>
              <a:t>La définition</a:t>
            </a:r>
            <a:r>
              <a:rPr lang="fr-FR" sz="1200" b="0" i="0" kern="1200" baseline="0" dirty="0">
                <a:solidFill>
                  <a:schemeClr val="tx1"/>
                </a:solidFill>
                <a:effectLst/>
                <a:latin typeface="+mn-lt"/>
                <a:ea typeface="+mn-ea"/>
                <a:cs typeface="+mn-cs"/>
              </a:rPr>
              <a:t> de « l’agissement sexiste » :</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0" i="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La loi du 17 août 2015 relative au dialogue social a inséré à l'article L 1142-2-1 du Code du travail une protection des salariés contre les agissements </a:t>
            </a:r>
            <a:r>
              <a:rPr lang="fr-FR" sz="1200" kern="1200" dirty="0" err="1">
                <a:solidFill>
                  <a:schemeClr val="tx1"/>
                </a:solidFill>
                <a:effectLst/>
                <a:latin typeface="+mn-lt"/>
                <a:ea typeface="+mn-ea"/>
                <a:cs typeface="+mn-cs"/>
              </a:rPr>
              <a:t>sexistes,définis</a:t>
            </a:r>
            <a:r>
              <a:rPr lang="fr-FR" sz="1200" kern="1200" dirty="0">
                <a:solidFill>
                  <a:schemeClr val="tx1"/>
                </a:solidFill>
                <a:effectLst/>
                <a:latin typeface="+mn-lt"/>
                <a:ea typeface="+mn-ea"/>
                <a:cs typeface="+mn-cs"/>
              </a:rPr>
              <a:t> comme étant ceux liés au sexe d'une personne et ayant pour objet ou pour effet de porter atteinte à sa dignité ou de créer un environnement intimidant, hostile, dégradant, humiliant ou offensant. </a:t>
            </a:r>
            <a:r>
              <a:rPr lang="fr-FR" sz="1200" b="1" kern="1200" dirty="0">
                <a:solidFill>
                  <a:schemeClr val="tx1"/>
                </a:solidFill>
                <a:effectLst/>
                <a:latin typeface="+mn-lt"/>
                <a:ea typeface="+mn-ea"/>
                <a:cs typeface="+mn-cs"/>
              </a:rPr>
              <a:t>De tels faits sont assimilés à une discrimination</a:t>
            </a:r>
            <a:r>
              <a:rPr lang="fr-FR" sz="1200" kern="1200" dirty="0">
                <a:solidFill>
                  <a:schemeClr val="tx1"/>
                </a:solidFill>
                <a:effectLst/>
                <a:latin typeface="+mn-lt"/>
                <a:ea typeface="+mn-ea"/>
                <a:cs typeface="+mn-cs"/>
              </a:rPr>
              <a:t>.</a:t>
            </a:r>
            <a:br>
              <a:rPr lang="fr-FR" sz="1200" kern="1200" dirty="0">
                <a:solidFill>
                  <a:schemeClr val="tx1"/>
                </a:solidFill>
                <a:effectLst/>
                <a:latin typeface="+mn-lt"/>
                <a:ea typeface="+mn-ea"/>
                <a:cs typeface="+mn-cs"/>
              </a:rPr>
            </a:br>
            <a:r>
              <a:rPr lang="fr-FR" sz="1200" kern="1200" dirty="0">
                <a:solidFill>
                  <a:schemeClr val="tx1"/>
                </a:solidFill>
                <a:effectLst/>
                <a:latin typeface="+mn-lt"/>
                <a:ea typeface="+mn-ea"/>
                <a:cs typeface="+mn-cs"/>
              </a:rPr>
              <a:t>La loi Travail assortit ce principe général d'une obligation de prévention pesant sur l'employeur, avec l'aide éventuelle des représentants du personnel</a:t>
            </a:r>
            <a:endParaRPr lang="fr-FR" sz="1200" b="0" i="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0" i="0" kern="1200" dirty="0">
              <a:solidFill>
                <a:schemeClr val="tx1"/>
              </a:solidFill>
              <a:effectLst/>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fr-FR" sz="2900" dirty="0"/>
              <a:t>La loi Travail assortit ce principe général d’une obligation de </a:t>
            </a:r>
            <a:r>
              <a:rPr lang="fr-FR" sz="2900" b="1" dirty="0"/>
              <a:t>prévention : </a:t>
            </a:r>
            <a:r>
              <a:rPr lang="fr-FR" sz="2900" dirty="0"/>
              <a:t>.L'employeur est tenu d'intégrer dans la </a:t>
            </a:r>
            <a:r>
              <a:rPr lang="fr-FR" sz="2900" b="1" dirty="0"/>
              <a:t>planification des risques professionnels</a:t>
            </a:r>
            <a:r>
              <a:rPr lang="fr-FR" sz="2900" dirty="0"/>
              <a:t> la prévention des agissements sexistes. Il doit ainsi tenir compte de ce risque, au même titre que le risque lié au harcèlement moral ou sexuel, notamment dans l'organisation du travail, les conditions de travail et les relations sociales (C. </a:t>
            </a:r>
            <a:r>
              <a:rPr lang="fr-FR" sz="2900" dirty="0" err="1"/>
              <a:t>trav</a:t>
            </a:r>
            <a:r>
              <a:rPr lang="fr-FR" sz="2900" dirty="0"/>
              <a:t>. art. L 4121-2 modifié).</a:t>
            </a:r>
          </a:p>
          <a:p>
            <a:pPr marL="0" marR="0" lvl="1" indent="0" algn="l" defTabSz="914400" rtl="0" eaLnBrk="1" fontAlgn="auto" latinLnBrk="0" hangingPunct="1">
              <a:lnSpc>
                <a:spcPct val="100000"/>
              </a:lnSpc>
              <a:spcBef>
                <a:spcPts val="0"/>
              </a:spcBef>
              <a:spcAft>
                <a:spcPts val="0"/>
              </a:spcAft>
              <a:buClrTx/>
              <a:buSzTx/>
              <a:buFontTx/>
              <a:buNone/>
              <a:tabLst/>
              <a:defRPr/>
            </a:pPr>
            <a:endParaRPr lang="fr-FR" sz="2900" dirty="0"/>
          </a:p>
          <a:p>
            <a:pPr marL="0" marR="0" lvl="1"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Le </a:t>
            </a:r>
            <a:r>
              <a:rPr lang="fr-FR" sz="1200" b="1" kern="1200" dirty="0">
                <a:solidFill>
                  <a:schemeClr val="tx1"/>
                </a:solidFill>
                <a:effectLst/>
                <a:latin typeface="+mn-lt"/>
                <a:ea typeface="+mn-ea"/>
                <a:cs typeface="+mn-cs"/>
              </a:rPr>
              <a:t>CHSCT,</a:t>
            </a:r>
            <a:r>
              <a:rPr lang="fr-FR" sz="1200" kern="1200" dirty="0">
                <a:solidFill>
                  <a:schemeClr val="tx1"/>
                </a:solidFill>
                <a:effectLst/>
                <a:latin typeface="+mn-lt"/>
                <a:ea typeface="+mn-ea"/>
                <a:cs typeface="+mn-cs"/>
              </a:rPr>
              <a:t> dans le cadre de son rôle de prévention des risques professionnels, peut proposer des actions de prévention des agissements sexistes. Si l'employeur oppose un refus aux actions proposées, il doit le motiver (C. </a:t>
            </a:r>
            <a:r>
              <a:rPr lang="fr-FR" sz="1200" kern="1200" dirty="0" err="1">
                <a:solidFill>
                  <a:schemeClr val="tx1"/>
                </a:solidFill>
                <a:effectLst/>
                <a:latin typeface="+mn-lt"/>
                <a:ea typeface="+mn-ea"/>
                <a:cs typeface="+mn-cs"/>
              </a:rPr>
              <a:t>trav</a:t>
            </a:r>
            <a:r>
              <a:rPr lang="fr-FR" sz="1200" kern="1200" dirty="0">
                <a:solidFill>
                  <a:schemeClr val="tx1"/>
                </a:solidFill>
                <a:effectLst/>
                <a:latin typeface="+mn-lt"/>
                <a:ea typeface="+mn-ea"/>
                <a:cs typeface="+mn-cs"/>
              </a:rPr>
              <a:t>. art. L 4612-3 modifié</a:t>
            </a:r>
            <a:endParaRPr lang="fr-FR" sz="5100" dirty="0"/>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0" i="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0" i="0" kern="1200" dirty="0">
              <a:solidFill>
                <a:schemeClr val="tx1"/>
              </a:solidFill>
              <a:effectLst/>
              <a:latin typeface="+mn-lt"/>
              <a:ea typeface="+mn-ea"/>
              <a:cs typeface="+mn-cs"/>
            </a:endParaRPr>
          </a:p>
          <a:p>
            <a:endParaRPr lang="fr-FR"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16B00D2-3552-490E-ABF7-723BAA8B05C4}" type="slidenum">
              <a:rPr lang="fr-FR" smtClean="0"/>
              <a:pPr/>
              <a:t>15</a:t>
            </a:fld>
            <a:endParaRPr lang="fr-FR"/>
          </a:p>
        </p:txBody>
      </p:sp>
    </p:spTree>
    <p:extLst>
      <p:ext uri="{BB962C8B-B14F-4D97-AF65-F5344CB8AC3E}">
        <p14:creationId xmlns:p14="http://schemas.microsoft.com/office/powerpoint/2010/main" val="1461631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bwMode="black">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fr-FR"/>
              <a:t>Modifiez le style du titre</a:t>
            </a:r>
            <a:endParaRPr kumimoji="0" lang="en-US"/>
          </a:p>
        </p:txBody>
      </p:sp>
      <p:sp>
        <p:nvSpPr>
          <p:cNvPr id="3" name="Sous-titr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fr-FR"/>
              <a:t>Modifiez le style des sous-titres du masque</a:t>
            </a:r>
            <a:endParaRPr kumimoji="0" lang="en-US"/>
          </a:p>
        </p:txBody>
      </p:sp>
      <p:sp>
        <p:nvSpPr>
          <p:cNvPr id="4" name="Espace réservé de la date 3"/>
          <p:cNvSpPr>
            <a:spLocks noGrp="1"/>
          </p:cNvSpPr>
          <p:nvPr>
            <p:ph type="dt" sz="half" idx="10"/>
          </p:nvPr>
        </p:nvSpPr>
        <p:spPr/>
        <p:txBody>
          <a:bodyPr/>
          <a:lstStyle/>
          <a:p>
            <a:fld id="{FC9A9BE5-4E2B-4F06-B798-1107E6768DCE}" type="datetime1">
              <a:rPr lang="fr-FR" smtClean="0"/>
              <a:t>06/05/2019</a:t>
            </a:fld>
            <a:endParaRPr lang="fr-FR"/>
          </a:p>
        </p:txBody>
      </p:sp>
      <p:sp>
        <p:nvSpPr>
          <p:cNvPr id="5" name="Espace réservé du pied de page 4"/>
          <p:cNvSpPr>
            <a:spLocks noGrp="1"/>
          </p:cNvSpPr>
          <p:nvPr>
            <p:ph type="ftr" sz="quarter" idx="11"/>
          </p:nvPr>
        </p:nvSpPr>
        <p:spPr/>
        <p:txBody>
          <a:bodyPr/>
          <a:lstStyle/>
          <a:p>
            <a:r>
              <a:rPr lang="fr-FR"/>
              <a:t>DaemPartners</a:t>
            </a:r>
          </a:p>
        </p:txBody>
      </p:sp>
      <p:sp>
        <p:nvSpPr>
          <p:cNvPr id="6" name="Espace réservé du numéro de diapositive 5"/>
          <p:cNvSpPr>
            <a:spLocks noGrp="1"/>
          </p:cNvSpPr>
          <p:nvPr>
            <p:ph type="sldNum" sz="quarter" idx="12"/>
          </p:nvPr>
        </p:nvSpPr>
        <p:spPr/>
        <p:txBody>
          <a:bodyPr/>
          <a:lstStyle/>
          <a:p>
            <a:fld id="{448EA7B3-9E94-4019-8B82-33EAA500A596}" type="slidenum">
              <a:rPr lang="fr-FR" smtClean="0"/>
              <a:t>‹N°›</a:t>
            </a:fld>
            <a:endParaRPr lang="fr-FR"/>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6273A7AB-D474-409A-8CF2-CED52D78FEB8}" type="datetime1">
              <a:rPr lang="fr-FR" smtClean="0"/>
              <a:t>06/05/2019</a:t>
            </a:fld>
            <a:endParaRPr lang="fr-FR"/>
          </a:p>
        </p:txBody>
      </p:sp>
      <p:sp>
        <p:nvSpPr>
          <p:cNvPr id="5" name="Espace réservé du pied de page 4"/>
          <p:cNvSpPr>
            <a:spLocks noGrp="1"/>
          </p:cNvSpPr>
          <p:nvPr>
            <p:ph type="ftr" sz="quarter" idx="11"/>
          </p:nvPr>
        </p:nvSpPr>
        <p:spPr/>
        <p:txBody>
          <a:bodyPr/>
          <a:lstStyle/>
          <a:p>
            <a:r>
              <a:rPr lang="fr-FR"/>
              <a:t>DaemPartners</a:t>
            </a:r>
          </a:p>
        </p:txBody>
      </p:sp>
      <p:sp>
        <p:nvSpPr>
          <p:cNvPr id="6" name="Espace réservé du numéro de diapositive 5"/>
          <p:cNvSpPr>
            <a:spLocks noGrp="1"/>
          </p:cNvSpPr>
          <p:nvPr>
            <p:ph type="sldNum" sz="quarter" idx="12"/>
          </p:nvPr>
        </p:nvSpPr>
        <p:spPr/>
        <p:txBody>
          <a:bodyPr/>
          <a:lstStyle/>
          <a:p>
            <a:fld id="{448EA7B3-9E94-4019-8B82-33EAA500A596}"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vertical 1"/>
          <p:cNvSpPr>
            <a:spLocks noGrp="1"/>
          </p:cNvSpPr>
          <p:nvPr>
            <p:ph type="title" orient="vert"/>
          </p:nvPr>
        </p:nvSpPr>
        <p:spPr>
          <a:xfrm>
            <a:off x="6781800" y="274640"/>
            <a:ext cx="1905000" cy="5851525"/>
          </a:xfrm>
        </p:spPr>
        <p:txBody>
          <a:bodyPr vert="eaVert"/>
          <a:lstStyle/>
          <a:p>
            <a:r>
              <a:rPr kumimoji="0" lang="fr-FR"/>
              <a:t>Modifiez le style du titre</a:t>
            </a:r>
            <a:endParaRPr kumimoji="0" lang="en-US"/>
          </a:p>
        </p:txBody>
      </p:sp>
      <p:sp>
        <p:nvSpPr>
          <p:cNvPr id="3" name="Espace réservé du texte vertical 2"/>
          <p:cNvSpPr>
            <a:spLocks noGrp="1"/>
          </p:cNvSpPr>
          <p:nvPr>
            <p:ph type="body" orient="vert" idx="1"/>
          </p:nvPr>
        </p:nvSpPr>
        <p:spPr>
          <a:xfrm>
            <a:off x="457200" y="304800"/>
            <a:ext cx="6019800" cy="5851525"/>
          </a:xfrm>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8EEC2412-F156-4F7B-BAF8-7B83EF9528BD}" type="datetime1">
              <a:rPr lang="fr-FR" smtClean="0"/>
              <a:t>06/05/2019</a:t>
            </a:fld>
            <a:endParaRPr lang="fr-FR"/>
          </a:p>
        </p:txBody>
      </p:sp>
      <p:sp>
        <p:nvSpPr>
          <p:cNvPr id="5" name="Espace réservé du pied de page 4"/>
          <p:cNvSpPr>
            <a:spLocks noGrp="1"/>
          </p:cNvSpPr>
          <p:nvPr>
            <p:ph type="ftr" sz="quarter" idx="11"/>
          </p:nvPr>
        </p:nvSpPr>
        <p:spPr>
          <a:xfrm>
            <a:off x="2640597" y="6377459"/>
            <a:ext cx="3836404" cy="365125"/>
          </a:xfrm>
        </p:spPr>
        <p:txBody>
          <a:bodyPr/>
          <a:lstStyle/>
          <a:p>
            <a:r>
              <a:rPr lang="fr-FR"/>
              <a:t>DaemPartners</a:t>
            </a:r>
          </a:p>
        </p:txBody>
      </p:sp>
      <p:sp>
        <p:nvSpPr>
          <p:cNvPr id="6" name="Espace réservé du numéro de diapositive 5"/>
          <p:cNvSpPr>
            <a:spLocks noGrp="1"/>
          </p:cNvSpPr>
          <p:nvPr>
            <p:ph type="sldNum" sz="quarter" idx="12"/>
          </p:nvPr>
        </p:nvSpPr>
        <p:spPr/>
        <p:txBody>
          <a:bodyPr/>
          <a:lstStyle/>
          <a:p>
            <a:fld id="{448EA7B3-9E94-4019-8B82-33EAA500A596}" type="slidenum">
              <a:rPr lang="fr-FR" smtClean="0"/>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23ACB725-E16D-4286-A15B-BD05A210591E}" type="datetime1">
              <a:rPr lang="fr-FR" smtClean="0"/>
              <a:t>06/05/2019</a:t>
            </a:fld>
            <a:endParaRPr lang="fr-FR"/>
          </a:p>
        </p:txBody>
      </p:sp>
      <p:sp>
        <p:nvSpPr>
          <p:cNvPr id="5" name="Espace réservé du pied de page 4"/>
          <p:cNvSpPr>
            <a:spLocks noGrp="1"/>
          </p:cNvSpPr>
          <p:nvPr>
            <p:ph type="ftr" sz="quarter" idx="11"/>
          </p:nvPr>
        </p:nvSpPr>
        <p:spPr/>
        <p:txBody>
          <a:bodyPr/>
          <a:lstStyle/>
          <a:p>
            <a:r>
              <a:rPr lang="fr-FR"/>
              <a:t>DaemPartners</a:t>
            </a:r>
          </a:p>
        </p:txBody>
      </p:sp>
      <p:sp>
        <p:nvSpPr>
          <p:cNvPr id="6" name="Espace réservé du numéro de diapositive 5"/>
          <p:cNvSpPr>
            <a:spLocks noGrp="1"/>
          </p:cNvSpPr>
          <p:nvPr>
            <p:ph type="sldNum" sz="quarter" idx="12"/>
          </p:nvPr>
        </p:nvSpPr>
        <p:spPr/>
        <p:txBody>
          <a:bodyPr/>
          <a:lstStyle/>
          <a:p>
            <a:fld id="{675AF98D-B4D2-4868-9A42-41E588F17A0C}" type="slidenum">
              <a:rPr lang="fr-FR" smtClean="0"/>
              <a:t>‹N°›</a:t>
            </a:fld>
            <a:endParaRPr lang="fr-FR"/>
          </a:p>
        </p:txBody>
      </p:sp>
    </p:spTree>
    <p:extLst>
      <p:ext uri="{BB962C8B-B14F-4D97-AF65-F5344CB8AC3E}">
        <p14:creationId xmlns:p14="http://schemas.microsoft.com/office/powerpoint/2010/main" val="34928209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E5D85CF-C35C-4CE3-9A30-DD4296E6B640}" type="datetime1">
              <a:rPr lang="fr-FR" smtClean="0"/>
              <a:t>06/05/2019</a:t>
            </a:fld>
            <a:endParaRPr lang="fr-FR"/>
          </a:p>
        </p:txBody>
      </p:sp>
      <p:sp>
        <p:nvSpPr>
          <p:cNvPr id="5" name="Espace réservé du pied de page 4"/>
          <p:cNvSpPr>
            <a:spLocks noGrp="1"/>
          </p:cNvSpPr>
          <p:nvPr>
            <p:ph type="ftr" sz="quarter" idx="11"/>
          </p:nvPr>
        </p:nvSpPr>
        <p:spPr/>
        <p:txBody>
          <a:bodyPr/>
          <a:lstStyle/>
          <a:p>
            <a:r>
              <a:rPr lang="fr-FR"/>
              <a:t>DaemPartners</a:t>
            </a:r>
          </a:p>
        </p:txBody>
      </p:sp>
      <p:sp>
        <p:nvSpPr>
          <p:cNvPr id="6" name="Espace réservé du numéro de diapositive 5"/>
          <p:cNvSpPr>
            <a:spLocks noGrp="1"/>
          </p:cNvSpPr>
          <p:nvPr>
            <p:ph type="sldNum" sz="quarter" idx="12"/>
          </p:nvPr>
        </p:nvSpPr>
        <p:spPr/>
        <p:txBody>
          <a:bodyPr/>
          <a:lstStyle/>
          <a:p>
            <a:fld id="{675AF98D-B4D2-4868-9A42-41E588F17A0C}" type="slidenum">
              <a:rPr lang="fr-FR" smtClean="0"/>
              <a:t>‹N°›</a:t>
            </a:fld>
            <a:endParaRPr lang="fr-FR"/>
          </a:p>
        </p:txBody>
      </p:sp>
    </p:spTree>
    <p:extLst>
      <p:ext uri="{BB962C8B-B14F-4D97-AF65-F5344CB8AC3E}">
        <p14:creationId xmlns:p14="http://schemas.microsoft.com/office/powerpoint/2010/main" val="32643561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4B195793-4567-4CBC-96A3-203A82F26774}" type="datetime1">
              <a:rPr lang="fr-FR" smtClean="0"/>
              <a:t>06/05/2019</a:t>
            </a:fld>
            <a:endParaRPr lang="fr-FR"/>
          </a:p>
        </p:txBody>
      </p:sp>
      <p:sp>
        <p:nvSpPr>
          <p:cNvPr id="5" name="Espace réservé du pied de page 4"/>
          <p:cNvSpPr>
            <a:spLocks noGrp="1"/>
          </p:cNvSpPr>
          <p:nvPr>
            <p:ph type="ftr" sz="quarter" idx="11"/>
          </p:nvPr>
        </p:nvSpPr>
        <p:spPr/>
        <p:txBody>
          <a:bodyPr/>
          <a:lstStyle/>
          <a:p>
            <a:r>
              <a:rPr lang="fr-FR"/>
              <a:t>DaemPartners</a:t>
            </a:r>
          </a:p>
        </p:txBody>
      </p:sp>
      <p:sp>
        <p:nvSpPr>
          <p:cNvPr id="6" name="Espace réservé du numéro de diapositive 5"/>
          <p:cNvSpPr>
            <a:spLocks noGrp="1"/>
          </p:cNvSpPr>
          <p:nvPr>
            <p:ph type="sldNum" sz="quarter" idx="12"/>
          </p:nvPr>
        </p:nvSpPr>
        <p:spPr/>
        <p:txBody>
          <a:bodyPr/>
          <a:lstStyle/>
          <a:p>
            <a:fld id="{675AF98D-B4D2-4868-9A42-41E588F17A0C}" type="slidenum">
              <a:rPr lang="fr-FR" smtClean="0"/>
              <a:t>‹N°›</a:t>
            </a:fld>
            <a:endParaRPr lang="fr-FR"/>
          </a:p>
        </p:txBody>
      </p:sp>
    </p:spTree>
    <p:extLst>
      <p:ext uri="{BB962C8B-B14F-4D97-AF65-F5344CB8AC3E}">
        <p14:creationId xmlns:p14="http://schemas.microsoft.com/office/powerpoint/2010/main" val="32635868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C8AEDE52-6391-4C41-BEEB-77B9DE6B6179}" type="datetime1">
              <a:rPr lang="fr-FR" smtClean="0"/>
              <a:t>06/05/2019</a:t>
            </a:fld>
            <a:endParaRPr lang="fr-FR"/>
          </a:p>
        </p:txBody>
      </p:sp>
      <p:sp>
        <p:nvSpPr>
          <p:cNvPr id="6" name="Espace réservé du pied de page 5"/>
          <p:cNvSpPr>
            <a:spLocks noGrp="1"/>
          </p:cNvSpPr>
          <p:nvPr>
            <p:ph type="ftr" sz="quarter" idx="11"/>
          </p:nvPr>
        </p:nvSpPr>
        <p:spPr/>
        <p:txBody>
          <a:bodyPr/>
          <a:lstStyle/>
          <a:p>
            <a:r>
              <a:rPr lang="fr-FR"/>
              <a:t>DaemPartners</a:t>
            </a:r>
          </a:p>
        </p:txBody>
      </p:sp>
      <p:sp>
        <p:nvSpPr>
          <p:cNvPr id="7" name="Espace réservé du numéro de diapositive 6"/>
          <p:cNvSpPr>
            <a:spLocks noGrp="1"/>
          </p:cNvSpPr>
          <p:nvPr>
            <p:ph type="sldNum" sz="quarter" idx="12"/>
          </p:nvPr>
        </p:nvSpPr>
        <p:spPr/>
        <p:txBody>
          <a:bodyPr/>
          <a:lstStyle/>
          <a:p>
            <a:fld id="{675AF98D-B4D2-4868-9A42-41E588F17A0C}" type="slidenum">
              <a:rPr lang="fr-FR" smtClean="0"/>
              <a:t>‹N°›</a:t>
            </a:fld>
            <a:endParaRPr lang="fr-FR"/>
          </a:p>
        </p:txBody>
      </p:sp>
    </p:spTree>
    <p:extLst>
      <p:ext uri="{BB962C8B-B14F-4D97-AF65-F5344CB8AC3E}">
        <p14:creationId xmlns:p14="http://schemas.microsoft.com/office/powerpoint/2010/main" val="5613150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1425306E-2364-4DD6-8F60-C1218E98A189}" type="datetime1">
              <a:rPr lang="fr-FR" smtClean="0"/>
              <a:t>06/05/2019</a:t>
            </a:fld>
            <a:endParaRPr lang="fr-FR"/>
          </a:p>
        </p:txBody>
      </p:sp>
      <p:sp>
        <p:nvSpPr>
          <p:cNvPr id="8" name="Espace réservé du pied de page 7"/>
          <p:cNvSpPr>
            <a:spLocks noGrp="1"/>
          </p:cNvSpPr>
          <p:nvPr>
            <p:ph type="ftr" sz="quarter" idx="11"/>
          </p:nvPr>
        </p:nvSpPr>
        <p:spPr/>
        <p:txBody>
          <a:bodyPr/>
          <a:lstStyle/>
          <a:p>
            <a:r>
              <a:rPr lang="fr-FR"/>
              <a:t>DaemPartners</a:t>
            </a:r>
          </a:p>
        </p:txBody>
      </p:sp>
      <p:sp>
        <p:nvSpPr>
          <p:cNvPr id="9" name="Espace réservé du numéro de diapositive 8"/>
          <p:cNvSpPr>
            <a:spLocks noGrp="1"/>
          </p:cNvSpPr>
          <p:nvPr>
            <p:ph type="sldNum" sz="quarter" idx="12"/>
          </p:nvPr>
        </p:nvSpPr>
        <p:spPr/>
        <p:txBody>
          <a:bodyPr/>
          <a:lstStyle/>
          <a:p>
            <a:fld id="{675AF98D-B4D2-4868-9A42-41E588F17A0C}" type="slidenum">
              <a:rPr lang="fr-FR" smtClean="0"/>
              <a:t>‹N°›</a:t>
            </a:fld>
            <a:endParaRPr lang="fr-FR"/>
          </a:p>
        </p:txBody>
      </p:sp>
    </p:spTree>
    <p:extLst>
      <p:ext uri="{BB962C8B-B14F-4D97-AF65-F5344CB8AC3E}">
        <p14:creationId xmlns:p14="http://schemas.microsoft.com/office/powerpoint/2010/main" val="14540178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777E5052-2CBE-4800-AA7A-D16907654FA9}" type="datetime1">
              <a:rPr lang="fr-FR" smtClean="0"/>
              <a:t>06/05/2019</a:t>
            </a:fld>
            <a:endParaRPr lang="fr-FR"/>
          </a:p>
        </p:txBody>
      </p:sp>
      <p:sp>
        <p:nvSpPr>
          <p:cNvPr id="4" name="Espace réservé du pied de page 3"/>
          <p:cNvSpPr>
            <a:spLocks noGrp="1"/>
          </p:cNvSpPr>
          <p:nvPr>
            <p:ph type="ftr" sz="quarter" idx="11"/>
          </p:nvPr>
        </p:nvSpPr>
        <p:spPr/>
        <p:txBody>
          <a:bodyPr/>
          <a:lstStyle/>
          <a:p>
            <a:r>
              <a:rPr lang="fr-FR"/>
              <a:t>DaemPartners</a:t>
            </a:r>
          </a:p>
        </p:txBody>
      </p:sp>
      <p:sp>
        <p:nvSpPr>
          <p:cNvPr id="5" name="Espace réservé du numéro de diapositive 4"/>
          <p:cNvSpPr>
            <a:spLocks noGrp="1"/>
          </p:cNvSpPr>
          <p:nvPr>
            <p:ph type="sldNum" sz="quarter" idx="12"/>
          </p:nvPr>
        </p:nvSpPr>
        <p:spPr/>
        <p:txBody>
          <a:bodyPr/>
          <a:lstStyle/>
          <a:p>
            <a:fld id="{675AF98D-B4D2-4868-9A42-41E588F17A0C}" type="slidenum">
              <a:rPr lang="fr-FR" smtClean="0"/>
              <a:t>‹N°›</a:t>
            </a:fld>
            <a:endParaRPr lang="fr-FR"/>
          </a:p>
        </p:txBody>
      </p:sp>
    </p:spTree>
    <p:extLst>
      <p:ext uri="{BB962C8B-B14F-4D97-AF65-F5344CB8AC3E}">
        <p14:creationId xmlns:p14="http://schemas.microsoft.com/office/powerpoint/2010/main" val="14360683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0FAC105-4041-4DA1-83CA-87F9C8627337}" type="datetime1">
              <a:rPr lang="fr-FR" smtClean="0"/>
              <a:t>06/05/2019</a:t>
            </a:fld>
            <a:endParaRPr lang="fr-FR"/>
          </a:p>
        </p:txBody>
      </p:sp>
      <p:sp>
        <p:nvSpPr>
          <p:cNvPr id="3" name="Espace réservé du pied de page 2"/>
          <p:cNvSpPr>
            <a:spLocks noGrp="1"/>
          </p:cNvSpPr>
          <p:nvPr>
            <p:ph type="ftr" sz="quarter" idx="11"/>
          </p:nvPr>
        </p:nvSpPr>
        <p:spPr/>
        <p:txBody>
          <a:bodyPr/>
          <a:lstStyle/>
          <a:p>
            <a:r>
              <a:rPr lang="fr-FR"/>
              <a:t>DaemPartners</a:t>
            </a:r>
          </a:p>
        </p:txBody>
      </p:sp>
      <p:sp>
        <p:nvSpPr>
          <p:cNvPr id="4" name="Espace réservé du numéro de diapositive 3"/>
          <p:cNvSpPr>
            <a:spLocks noGrp="1"/>
          </p:cNvSpPr>
          <p:nvPr>
            <p:ph type="sldNum" sz="quarter" idx="12"/>
          </p:nvPr>
        </p:nvSpPr>
        <p:spPr/>
        <p:txBody>
          <a:bodyPr/>
          <a:lstStyle/>
          <a:p>
            <a:fld id="{675AF98D-B4D2-4868-9A42-41E588F17A0C}" type="slidenum">
              <a:rPr lang="fr-FR" smtClean="0"/>
              <a:t>‹N°›</a:t>
            </a:fld>
            <a:endParaRPr lang="fr-FR"/>
          </a:p>
        </p:txBody>
      </p:sp>
    </p:spTree>
    <p:extLst>
      <p:ext uri="{BB962C8B-B14F-4D97-AF65-F5344CB8AC3E}">
        <p14:creationId xmlns:p14="http://schemas.microsoft.com/office/powerpoint/2010/main" val="36869689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11C06C48-0485-48C6-A0E5-45CE22EC2787}" type="datetime1">
              <a:rPr lang="fr-FR" smtClean="0"/>
              <a:t>06/05/2019</a:t>
            </a:fld>
            <a:endParaRPr lang="fr-FR"/>
          </a:p>
        </p:txBody>
      </p:sp>
      <p:sp>
        <p:nvSpPr>
          <p:cNvPr id="6" name="Espace réservé du pied de page 5"/>
          <p:cNvSpPr>
            <a:spLocks noGrp="1"/>
          </p:cNvSpPr>
          <p:nvPr>
            <p:ph type="ftr" sz="quarter" idx="11"/>
          </p:nvPr>
        </p:nvSpPr>
        <p:spPr/>
        <p:txBody>
          <a:bodyPr/>
          <a:lstStyle/>
          <a:p>
            <a:r>
              <a:rPr lang="fr-FR"/>
              <a:t>DaemPartners</a:t>
            </a:r>
          </a:p>
        </p:txBody>
      </p:sp>
      <p:sp>
        <p:nvSpPr>
          <p:cNvPr id="7" name="Espace réservé du numéro de diapositive 6"/>
          <p:cNvSpPr>
            <a:spLocks noGrp="1"/>
          </p:cNvSpPr>
          <p:nvPr>
            <p:ph type="sldNum" sz="quarter" idx="12"/>
          </p:nvPr>
        </p:nvSpPr>
        <p:spPr/>
        <p:txBody>
          <a:bodyPr/>
          <a:lstStyle/>
          <a:p>
            <a:fld id="{675AF98D-B4D2-4868-9A42-41E588F17A0C}" type="slidenum">
              <a:rPr lang="fr-FR" smtClean="0"/>
              <a:t>‹N°›</a:t>
            </a:fld>
            <a:endParaRPr lang="fr-FR"/>
          </a:p>
        </p:txBody>
      </p:sp>
    </p:spTree>
    <p:extLst>
      <p:ext uri="{BB962C8B-B14F-4D97-AF65-F5344CB8AC3E}">
        <p14:creationId xmlns:p14="http://schemas.microsoft.com/office/powerpoint/2010/main" val="4160952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155448"/>
            <a:ext cx="8229600" cy="1252728"/>
          </a:xfrm>
        </p:spPr>
        <p:txBody>
          <a:bodyPr/>
          <a:lstStyle/>
          <a:p>
            <a:r>
              <a:rPr kumimoji="0" lang="fr-FR"/>
              <a:t>Modifiez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A3280EDD-6F8E-4B3F-A936-47A0C14BD6BF}" type="datetime1">
              <a:rPr lang="fr-FR" smtClean="0"/>
              <a:t>06/05/2019</a:t>
            </a:fld>
            <a:endParaRPr lang="fr-FR"/>
          </a:p>
        </p:txBody>
      </p:sp>
      <p:sp>
        <p:nvSpPr>
          <p:cNvPr id="5" name="Espace réservé du pied de page 4"/>
          <p:cNvSpPr>
            <a:spLocks noGrp="1"/>
          </p:cNvSpPr>
          <p:nvPr>
            <p:ph type="ftr" sz="quarter" idx="11"/>
          </p:nvPr>
        </p:nvSpPr>
        <p:spPr/>
        <p:txBody>
          <a:bodyPr/>
          <a:lstStyle/>
          <a:p>
            <a:r>
              <a:rPr lang="fr-FR"/>
              <a:t>DaemPartners</a:t>
            </a:r>
          </a:p>
        </p:txBody>
      </p:sp>
      <p:sp>
        <p:nvSpPr>
          <p:cNvPr id="6" name="Espace réservé du numéro de diapositive 5"/>
          <p:cNvSpPr>
            <a:spLocks noGrp="1"/>
          </p:cNvSpPr>
          <p:nvPr>
            <p:ph type="sldNum" sz="quarter" idx="12"/>
          </p:nvPr>
        </p:nvSpPr>
        <p:spPr/>
        <p:txBody>
          <a:bodyPr/>
          <a:lstStyle/>
          <a:p>
            <a:fld id="{448EA7B3-9E94-4019-8B82-33EAA500A596}" type="slidenum">
              <a:rPr lang="fr-FR" smtClean="0"/>
              <a:t>‹N°›</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DBF6B164-D4B4-4F08-9FB2-F099B42D5B39}" type="datetime1">
              <a:rPr lang="fr-FR" smtClean="0"/>
              <a:t>06/05/2019</a:t>
            </a:fld>
            <a:endParaRPr lang="fr-FR"/>
          </a:p>
        </p:txBody>
      </p:sp>
      <p:sp>
        <p:nvSpPr>
          <p:cNvPr id="6" name="Espace réservé du pied de page 5"/>
          <p:cNvSpPr>
            <a:spLocks noGrp="1"/>
          </p:cNvSpPr>
          <p:nvPr>
            <p:ph type="ftr" sz="quarter" idx="11"/>
          </p:nvPr>
        </p:nvSpPr>
        <p:spPr/>
        <p:txBody>
          <a:bodyPr/>
          <a:lstStyle/>
          <a:p>
            <a:r>
              <a:rPr lang="fr-FR"/>
              <a:t>DaemPartners</a:t>
            </a:r>
          </a:p>
        </p:txBody>
      </p:sp>
      <p:sp>
        <p:nvSpPr>
          <p:cNvPr id="7" name="Espace réservé du numéro de diapositive 6"/>
          <p:cNvSpPr>
            <a:spLocks noGrp="1"/>
          </p:cNvSpPr>
          <p:nvPr>
            <p:ph type="sldNum" sz="quarter" idx="12"/>
          </p:nvPr>
        </p:nvSpPr>
        <p:spPr/>
        <p:txBody>
          <a:bodyPr/>
          <a:lstStyle/>
          <a:p>
            <a:fld id="{675AF98D-B4D2-4868-9A42-41E588F17A0C}" type="slidenum">
              <a:rPr lang="fr-FR" smtClean="0"/>
              <a:t>‹N°›</a:t>
            </a:fld>
            <a:endParaRPr lang="fr-FR"/>
          </a:p>
        </p:txBody>
      </p:sp>
    </p:spTree>
    <p:extLst>
      <p:ext uri="{BB962C8B-B14F-4D97-AF65-F5344CB8AC3E}">
        <p14:creationId xmlns:p14="http://schemas.microsoft.com/office/powerpoint/2010/main" val="39082077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2315667-6403-4B01-9F90-4E6C1A91293E}" type="datetime1">
              <a:rPr lang="fr-FR" smtClean="0"/>
              <a:t>06/05/2019</a:t>
            </a:fld>
            <a:endParaRPr lang="fr-FR"/>
          </a:p>
        </p:txBody>
      </p:sp>
      <p:sp>
        <p:nvSpPr>
          <p:cNvPr id="5" name="Espace réservé du pied de page 4"/>
          <p:cNvSpPr>
            <a:spLocks noGrp="1"/>
          </p:cNvSpPr>
          <p:nvPr>
            <p:ph type="ftr" sz="quarter" idx="11"/>
          </p:nvPr>
        </p:nvSpPr>
        <p:spPr/>
        <p:txBody>
          <a:bodyPr/>
          <a:lstStyle/>
          <a:p>
            <a:r>
              <a:rPr lang="fr-FR"/>
              <a:t>DaemPartners</a:t>
            </a:r>
          </a:p>
        </p:txBody>
      </p:sp>
      <p:sp>
        <p:nvSpPr>
          <p:cNvPr id="6" name="Espace réservé du numéro de diapositive 5"/>
          <p:cNvSpPr>
            <a:spLocks noGrp="1"/>
          </p:cNvSpPr>
          <p:nvPr>
            <p:ph type="sldNum" sz="quarter" idx="12"/>
          </p:nvPr>
        </p:nvSpPr>
        <p:spPr/>
        <p:txBody>
          <a:bodyPr/>
          <a:lstStyle/>
          <a:p>
            <a:fld id="{675AF98D-B4D2-4868-9A42-41E588F17A0C}" type="slidenum">
              <a:rPr lang="fr-FR" smtClean="0"/>
              <a:t>‹N°›</a:t>
            </a:fld>
            <a:endParaRPr lang="fr-FR"/>
          </a:p>
        </p:txBody>
      </p:sp>
    </p:spTree>
    <p:extLst>
      <p:ext uri="{BB962C8B-B14F-4D97-AF65-F5344CB8AC3E}">
        <p14:creationId xmlns:p14="http://schemas.microsoft.com/office/powerpoint/2010/main" val="15366001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D05B196-8F78-4A77-8D3D-028119E29750}" type="datetime1">
              <a:rPr lang="fr-FR" smtClean="0"/>
              <a:t>06/05/2019</a:t>
            </a:fld>
            <a:endParaRPr lang="fr-FR"/>
          </a:p>
        </p:txBody>
      </p:sp>
      <p:sp>
        <p:nvSpPr>
          <p:cNvPr id="5" name="Espace réservé du pied de page 4"/>
          <p:cNvSpPr>
            <a:spLocks noGrp="1"/>
          </p:cNvSpPr>
          <p:nvPr>
            <p:ph type="ftr" sz="quarter" idx="11"/>
          </p:nvPr>
        </p:nvSpPr>
        <p:spPr/>
        <p:txBody>
          <a:bodyPr/>
          <a:lstStyle/>
          <a:p>
            <a:r>
              <a:rPr lang="fr-FR"/>
              <a:t>DaemPartners</a:t>
            </a:r>
          </a:p>
        </p:txBody>
      </p:sp>
      <p:sp>
        <p:nvSpPr>
          <p:cNvPr id="6" name="Espace réservé du numéro de diapositive 5"/>
          <p:cNvSpPr>
            <a:spLocks noGrp="1"/>
          </p:cNvSpPr>
          <p:nvPr>
            <p:ph type="sldNum" sz="quarter" idx="12"/>
          </p:nvPr>
        </p:nvSpPr>
        <p:spPr/>
        <p:txBody>
          <a:bodyPr/>
          <a:lstStyle/>
          <a:p>
            <a:fld id="{675AF98D-B4D2-4868-9A42-41E588F17A0C}" type="slidenum">
              <a:rPr lang="fr-FR" smtClean="0"/>
              <a:t>‹N°›</a:t>
            </a:fld>
            <a:endParaRPr lang="fr-FR"/>
          </a:p>
        </p:txBody>
      </p:sp>
    </p:spTree>
    <p:extLst>
      <p:ext uri="{BB962C8B-B14F-4D97-AF65-F5344CB8AC3E}">
        <p14:creationId xmlns:p14="http://schemas.microsoft.com/office/powerpoint/2010/main" val="28477586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ED118DA6-A0C4-44D9-B62B-D8B6EA7336DF}" type="datetime1">
              <a:rPr lang="fr-FR" smtClean="0"/>
              <a:t>06/05/2019</a:t>
            </a:fld>
            <a:endParaRPr lang="fr-FR"/>
          </a:p>
        </p:txBody>
      </p:sp>
      <p:sp>
        <p:nvSpPr>
          <p:cNvPr id="5" name="Espace réservé du pied de page 4"/>
          <p:cNvSpPr>
            <a:spLocks noGrp="1"/>
          </p:cNvSpPr>
          <p:nvPr>
            <p:ph type="ftr" sz="quarter" idx="11"/>
          </p:nvPr>
        </p:nvSpPr>
        <p:spPr/>
        <p:txBody>
          <a:bodyPr/>
          <a:lstStyle/>
          <a:p>
            <a:r>
              <a:rPr lang="fr-FR"/>
              <a:t>DaemPartners</a:t>
            </a:r>
          </a:p>
        </p:txBody>
      </p:sp>
      <p:sp>
        <p:nvSpPr>
          <p:cNvPr id="6" name="Espace réservé du numéro de diapositive 5"/>
          <p:cNvSpPr>
            <a:spLocks noGrp="1"/>
          </p:cNvSpPr>
          <p:nvPr>
            <p:ph type="sldNum" sz="quarter" idx="12"/>
          </p:nvPr>
        </p:nvSpPr>
        <p:spPr/>
        <p:txBody>
          <a:bodyPr/>
          <a:lstStyle/>
          <a:p>
            <a:fld id="{39E3CB0F-F981-4AA1-A29D-3837E38D571E}" type="slidenum">
              <a:rPr lang="fr-FR" smtClean="0"/>
              <a:t>‹N°›</a:t>
            </a:fld>
            <a:endParaRPr lang="fr-FR"/>
          </a:p>
        </p:txBody>
      </p:sp>
    </p:spTree>
    <p:extLst>
      <p:ext uri="{BB962C8B-B14F-4D97-AF65-F5344CB8AC3E}">
        <p14:creationId xmlns:p14="http://schemas.microsoft.com/office/powerpoint/2010/main" val="42490911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8BE566E-21A6-4E7C-89FD-1F755B18CD3D}" type="datetime1">
              <a:rPr lang="fr-FR" smtClean="0"/>
              <a:t>06/05/2019</a:t>
            </a:fld>
            <a:endParaRPr lang="fr-FR"/>
          </a:p>
        </p:txBody>
      </p:sp>
      <p:sp>
        <p:nvSpPr>
          <p:cNvPr id="5" name="Espace réservé du pied de page 4"/>
          <p:cNvSpPr>
            <a:spLocks noGrp="1"/>
          </p:cNvSpPr>
          <p:nvPr>
            <p:ph type="ftr" sz="quarter" idx="11"/>
          </p:nvPr>
        </p:nvSpPr>
        <p:spPr/>
        <p:txBody>
          <a:bodyPr/>
          <a:lstStyle/>
          <a:p>
            <a:r>
              <a:rPr lang="fr-FR"/>
              <a:t>DaemPartners</a:t>
            </a:r>
          </a:p>
        </p:txBody>
      </p:sp>
      <p:sp>
        <p:nvSpPr>
          <p:cNvPr id="6" name="Espace réservé du numéro de diapositive 5"/>
          <p:cNvSpPr>
            <a:spLocks noGrp="1"/>
          </p:cNvSpPr>
          <p:nvPr>
            <p:ph type="sldNum" sz="quarter" idx="12"/>
          </p:nvPr>
        </p:nvSpPr>
        <p:spPr/>
        <p:txBody>
          <a:bodyPr/>
          <a:lstStyle/>
          <a:p>
            <a:fld id="{39E3CB0F-F981-4AA1-A29D-3837E38D571E}" type="slidenum">
              <a:rPr lang="fr-FR" smtClean="0"/>
              <a:t>‹N°›</a:t>
            </a:fld>
            <a:endParaRPr lang="fr-FR"/>
          </a:p>
        </p:txBody>
      </p:sp>
    </p:spTree>
    <p:extLst>
      <p:ext uri="{BB962C8B-B14F-4D97-AF65-F5344CB8AC3E}">
        <p14:creationId xmlns:p14="http://schemas.microsoft.com/office/powerpoint/2010/main" val="40748803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9F1638E6-C532-407F-AB60-3ED70F614967}" type="datetime1">
              <a:rPr lang="fr-FR" smtClean="0"/>
              <a:t>06/05/2019</a:t>
            </a:fld>
            <a:endParaRPr lang="fr-FR"/>
          </a:p>
        </p:txBody>
      </p:sp>
      <p:sp>
        <p:nvSpPr>
          <p:cNvPr id="5" name="Espace réservé du pied de page 4"/>
          <p:cNvSpPr>
            <a:spLocks noGrp="1"/>
          </p:cNvSpPr>
          <p:nvPr>
            <p:ph type="ftr" sz="quarter" idx="11"/>
          </p:nvPr>
        </p:nvSpPr>
        <p:spPr/>
        <p:txBody>
          <a:bodyPr/>
          <a:lstStyle/>
          <a:p>
            <a:r>
              <a:rPr lang="fr-FR"/>
              <a:t>DaemPartners</a:t>
            </a:r>
          </a:p>
        </p:txBody>
      </p:sp>
      <p:sp>
        <p:nvSpPr>
          <p:cNvPr id="6" name="Espace réservé du numéro de diapositive 5"/>
          <p:cNvSpPr>
            <a:spLocks noGrp="1"/>
          </p:cNvSpPr>
          <p:nvPr>
            <p:ph type="sldNum" sz="quarter" idx="12"/>
          </p:nvPr>
        </p:nvSpPr>
        <p:spPr/>
        <p:txBody>
          <a:bodyPr/>
          <a:lstStyle/>
          <a:p>
            <a:fld id="{39E3CB0F-F981-4AA1-A29D-3837E38D571E}" type="slidenum">
              <a:rPr lang="fr-FR" smtClean="0"/>
              <a:t>‹N°›</a:t>
            </a:fld>
            <a:endParaRPr lang="fr-FR"/>
          </a:p>
        </p:txBody>
      </p:sp>
    </p:spTree>
    <p:extLst>
      <p:ext uri="{BB962C8B-B14F-4D97-AF65-F5344CB8AC3E}">
        <p14:creationId xmlns:p14="http://schemas.microsoft.com/office/powerpoint/2010/main" val="129295976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456C32EE-9060-4F62-940C-54115B70512C}" type="datetime1">
              <a:rPr lang="fr-FR" smtClean="0"/>
              <a:t>06/05/2019</a:t>
            </a:fld>
            <a:endParaRPr lang="fr-FR"/>
          </a:p>
        </p:txBody>
      </p:sp>
      <p:sp>
        <p:nvSpPr>
          <p:cNvPr id="6" name="Espace réservé du pied de page 5"/>
          <p:cNvSpPr>
            <a:spLocks noGrp="1"/>
          </p:cNvSpPr>
          <p:nvPr>
            <p:ph type="ftr" sz="quarter" idx="11"/>
          </p:nvPr>
        </p:nvSpPr>
        <p:spPr/>
        <p:txBody>
          <a:bodyPr/>
          <a:lstStyle/>
          <a:p>
            <a:r>
              <a:rPr lang="fr-FR"/>
              <a:t>DaemPartners</a:t>
            </a:r>
          </a:p>
        </p:txBody>
      </p:sp>
      <p:sp>
        <p:nvSpPr>
          <p:cNvPr id="7" name="Espace réservé du numéro de diapositive 6"/>
          <p:cNvSpPr>
            <a:spLocks noGrp="1"/>
          </p:cNvSpPr>
          <p:nvPr>
            <p:ph type="sldNum" sz="quarter" idx="12"/>
          </p:nvPr>
        </p:nvSpPr>
        <p:spPr/>
        <p:txBody>
          <a:bodyPr/>
          <a:lstStyle/>
          <a:p>
            <a:fld id="{39E3CB0F-F981-4AA1-A29D-3837E38D571E}" type="slidenum">
              <a:rPr lang="fr-FR" smtClean="0"/>
              <a:t>‹N°›</a:t>
            </a:fld>
            <a:endParaRPr lang="fr-FR"/>
          </a:p>
        </p:txBody>
      </p:sp>
    </p:spTree>
    <p:extLst>
      <p:ext uri="{BB962C8B-B14F-4D97-AF65-F5344CB8AC3E}">
        <p14:creationId xmlns:p14="http://schemas.microsoft.com/office/powerpoint/2010/main" val="18608175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ECE6CF18-0AF4-4F35-8EAA-88B27669A574}" type="datetime1">
              <a:rPr lang="fr-FR" smtClean="0"/>
              <a:t>06/05/2019</a:t>
            </a:fld>
            <a:endParaRPr lang="fr-FR"/>
          </a:p>
        </p:txBody>
      </p:sp>
      <p:sp>
        <p:nvSpPr>
          <p:cNvPr id="8" name="Espace réservé du pied de page 7"/>
          <p:cNvSpPr>
            <a:spLocks noGrp="1"/>
          </p:cNvSpPr>
          <p:nvPr>
            <p:ph type="ftr" sz="quarter" idx="11"/>
          </p:nvPr>
        </p:nvSpPr>
        <p:spPr/>
        <p:txBody>
          <a:bodyPr/>
          <a:lstStyle/>
          <a:p>
            <a:r>
              <a:rPr lang="fr-FR"/>
              <a:t>DaemPartners</a:t>
            </a:r>
          </a:p>
        </p:txBody>
      </p:sp>
      <p:sp>
        <p:nvSpPr>
          <p:cNvPr id="9" name="Espace réservé du numéro de diapositive 8"/>
          <p:cNvSpPr>
            <a:spLocks noGrp="1"/>
          </p:cNvSpPr>
          <p:nvPr>
            <p:ph type="sldNum" sz="quarter" idx="12"/>
          </p:nvPr>
        </p:nvSpPr>
        <p:spPr/>
        <p:txBody>
          <a:bodyPr/>
          <a:lstStyle/>
          <a:p>
            <a:fld id="{39E3CB0F-F981-4AA1-A29D-3837E38D571E}" type="slidenum">
              <a:rPr lang="fr-FR" smtClean="0"/>
              <a:t>‹N°›</a:t>
            </a:fld>
            <a:endParaRPr lang="fr-FR"/>
          </a:p>
        </p:txBody>
      </p:sp>
    </p:spTree>
    <p:extLst>
      <p:ext uri="{BB962C8B-B14F-4D97-AF65-F5344CB8AC3E}">
        <p14:creationId xmlns:p14="http://schemas.microsoft.com/office/powerpoint/2010/main" val="12516489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198F972D-CF93-4567-BFA9-60BFB05F19AB}" type="datetime1">
              <a:rPr lang="fr-FR" smtClean="0"/>
              <a:t>06/05/2019</a:t>
            </a:fld>
            <a:endParaRPr lang="fr-FR"/>
          </a:p>
        </p:txBody>
      </p:sp>
      <p:sp>
        <p:nvSpPr>
          <p:cNvPr id="4" name="Espace réservé du pied de page 3"/>
          <p:cNvSpPr>
            <a:spLocks noGrp="1"/>
          </p:cNvSpPr>
          <p:nvPr>
            <p:ph type="ftr" sz="quarter" idx="11"/>
          </p:nvPr>
        </p:nvSpPr>
        <p:spPr/>
        <p:txBody>
          <a:bodyPr/>
          <a:lstStyle/>
          <a:p>
            <a:r>
              <a:rPr lang="fr-FR"/>
              <a:t>DaemPartners</a:t>
            </a:r>
          </a:p>
        </p:txBody>
      </p:sp>
      <p:sp>
        <p:nvSpPr>
          <p:cNvPr id="5" name="Espace réservé du numéro de diapositive 4"/>
          <p:cNvSpPr>
            <a:spLocks noGrp="1"/>
          </p:cNvSpPr>
          <p:nvPr>
            <p:ph type="sldNum" sz="quarter" idx="12"/>
          </p:nvPr>
        </p:nvSpPr>
        <p:spPr/>
        <p:txBody>
          <a:bodyPr/>
          <a:lstStyle/>
          <a:p>
            <a:fld id="{39E3CB0F-F981-4AA1-A29D-3837E38D571E}" type="slidenum">
              <a:rPr lang="fr-FR" smtClean="0"/>
              <a:t>‹N°›</a:t>
            </a:fld>
            <a:endParaRPr lang="fr-FR"/>
          </a:p>
        </p:txBody>
      </p:sp>
    </p:spTree>
    <p:extLst>
      <p:ext uri="{BB962C8B-B14F-4D97-AF65-F5344CB8AC3E}">
        <p14:creationId xmlns:p14="http://schemas.microsoft.com/office/powerpoint/2010/main" val="267472204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5BA7020-5448-4AB4-8505-256EDDCCB0ED}" type="datetime1">
              <a:rPr lang="fr-FR" smtClean="0"/>
              <a:t>06/05/2019</a:t>
            </a:fld>
            <a:endParaRPr lang="fr-FR"/>
          </a:p>
        </p:txBody>
      </p:sp>
      <p:sp>
        <p:nvSpPr>
          <p:cNvPr id="3" name="Espace réservé du pied de page 2"/>
          <p:cNvSpPr>
            <a:spLocks noGrp="1"/>
          </p:cNvSpPr>
          <p:nvPr>
            <p:ph type="ftr" sz="quarter" idx="11"/>
          </p:nvPr>
        </p:nvSpPr>
        <p:spPr/>
        <p:txBody>
          <a:bodyPr/>
          <a:lstStyle/>
          <a:p>
            <a:r>
              <a:rPr lang="fr-FR"/>
              <a:t>DaemPartners</a:t>
            </a:r>
          </a:p>
        </p:txBody>
      </p:sp>
      <p:sp>
        <p:nvSpPr>
          <p:cNvPr id="4" name="Espace réservé du numéro de diapositive 3"/>
          <p:cNvSpPr>
            <a:spLocks noGrp="1"/>
          </p:cNvSpPr>
          <p:nvPr>
            <p:ph type="sldNum" sz="quarter" idx="12"/>
          </p:nvPr>
        </p:nvSpPr>
        <p:spPr/>
        <p:txBody>
          <a:bodyPr/>
          <a:lstStyle/>
          <a:p>
            <a:fld id="{39E3CB0F-F981-4AA1-A29D-3837E38D571E}" type="slidenum">
              <a:rPr lang="fr-FR" smtClean="0"/>
              <a:t>‹N°›</a:t>
            </a:fld>
            <a:endParaRPr lang="fr-FR"/>
          </a:p>
        </p:txBody>
      </p:sp>
    </p:spTree>
    <p:extLst>
      <p:ext uri="{BB962C8B-B14F-4D97-AF65-F5344CB8AC3E}">
        <p14:creationId xmlns:p14="http://schemas.microsoft.com/office/powerpoint/2010/main" val="4241153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fr-FR"/>
              <a:t>Modifiez le style du titre</a:t>
            </a:r>
            <a:endParaRPr kumimoji="0" lang="en-US"/>
          </a:p>
        </p:txBody>
      </p:sp>
      <p:sp>
        <p:nvSpPr>
          <p:cNvPr id="3" name="Espace réservé du texte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fr-FR"/>
              <a:t>Modifiez les styles du texte du masque</a:t>
            </a:r>
          </a:p>
        </p:txBody>
      </p:sp>
      <p:sp>
        <p:nvSpPr>
          <p:cNvPr id="4" name="Espace réservé de la date 3"/>
          <p:cNvSpPr>
            <a:spLocks noGrp="1"/>
          </p:cNvSpPr>
          <p:nvPr>
            <p:ph type="dt" sz="half" idx="10"/>
          </p:nvPr>
        </p:nvSpPr>
        <p:spPr/>
        <p:txBody>
          <a:bodyPr/>
          <a:lstStyle/>
          <a:p>
            <a:fld id="{E7BCEDF4-750A-4612-B6D0-EFE7309F0474}" type="datetime1">
              <a:rPr lang="fr-FR" smtClean="0"/>
              <a:t>06/05/2019</a:t>
            </a:fld>
            <a:endParaRPr lang="fr-FR"/>
          </a:p>
        </p:txBody>
      </p:sp>
      <p:sp>
        <p:nvSpPr>
          <p:cNvPr id="5" name="Espace réservé du pied de page 4"/>
          <p:cNvSpPr>
            <a:spLocks noGrp="1"/>
          </p:cNvSpPr>
          <p:nvPr>
            <p:ph type="ftr" sz="quarter" idx="11"/>
          </p:nvPr>
        </p:nvSpPr>
        <p:spPr/>
        <p:txBody>
          <a:bodyPr/>
          <a:lstStyle/>
          <a:p>
            <a:r>
              <a:rPr lang="fr-FR"/>
              <a:t>DaemPartners</a:t>
            </a:r>
          </a:p>
        </p:txBody>
      </p:sp>
      <p:sp>
        <p:nvSpPr>
          <p:cNvPr id="6" name="Espace réservé du numéro de diapositive 5"/>
          <p:cNvSpPr>
            <a:spLocks noGrp="1"/>
          </p:cNvSpPr>
          <p:nvPr>
            <p:ph type="sldNum" sz="quarter" idx="12"/>
          </p:nvPr>
        </p:nvSpPr>
        <p:spPr/>
        <p:txBody>
          <a:bodyPr/>
          <a:lstStyle/>
          <a:p>
            <a:fld id="{448EA7B3-9E94-4019-8B82-33EAA500A596}"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0F3BB4F-91CE-4FD7-ADA2-DA1AEF59AFAB}" type="datetime1">
              <a:rPr lang="fr-FR" smtClean="0"/>
              <a:t>06/05/2019</a:t>
            </a:fld>
            <a:endParaRPr lang="fr-FR"/>
          </a:p>
        </p:txBody>
      </p:sp>
      <p:sp>
        <p:nvSpPr>
          <p:cNvPr id="6" name="Espace réservé du pied de page 5"/>
          <p:cNvSpPr>
            <a:spLocks noGrp="1"/>
          </p:cNvSpPr>
          <p:nvPr>
            <p:ph type="ftr" sz="quarter" idx="11"/>
          </p:nvPr>
        </p:nvSpPr>
        <p:spPr/>
        <p:txBody>
          <a:bodyPr/>
          <a:lstStyle/>
          <a:p>
            <a:r>
              <a:rPr lang="fr-FR"/>
              <a:t>DaemPartners</a:t>
            </a:r>
          </a:p>
        </p:txBody>
      </p:sp>
      <p:sp>
        <p:nvSpPr>
          <p:cNvPr id="7" name="Espace réservé du numéro de diapositive 6"/>
          <p:cNvSpPr>
            <a:spLocks noGrp="1"/>
          </p:cNvSpPr>
          <p:nvPr>
            <p:ph type="sldNum" sz="quarter" idx="12"/>
          </p:nvPr>
        </p:nvSpPr>
        <p:spPr/>
        <p:txBody>
          <a:bodyPr/>
          <a:lstStyle/>
          <a:p>
            <a:fld id="{39E3CB0F-F981-4AA1-A29D-3837E38D571E}" type="slidenum">
              <a:rPr lang="fr-FR" smtClean="0"/>
              <a:t>‹N°›</a:t>
            </a:fld>
            <a:endParaRPr lang="fr-FR"/>
          </a:p>
        </p:txBody>
      </p:sp>
    </p:spTree>
    <p:extLst>
      <p:ext uri="{BB962C8B-B14F-4D97-AF65-F5344CB8AC3E}">
        <p14:creationId xmlns:p14="http://schemas.microsoft.com/office/powerpoint/2010/main" val="285622881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CF41549-0E07-4D52-8A43-7304F6CC26C2}" type="datetime1">
              <a:rPr lang="fr-FR" smtClean="0"/>
              <a:t>06/05/2019</a:t>
            </a:fld>
            <a:endParaRPr lang="fr-FR"/>
          </a:p>
        </p:txBody>
      </p:sp>
      <p:sp>
        <p:nvSpPr>
          <p:cNvPr id="6" name="Espace réservé du pied de page 5"/>
          <p:cNvSpPr>
            <a:spLocks noGrp="1"/>
          </p:cNvSpPr>
          <p:nvPr>
            <p:ph type="ftr" sz="quarter" idx="11"/>
          </p:nvPr>
        </p:nvSpPr>
        <p:spPr/>
        <p:txBody>
          <a:bodyPr/>
          <a:lstStyle/>
          <a:p>
            <a:r>
              <a:rPr lang="fr-FR"/>
              <a:t>DaemPartners</a:t>
            </a:r>
          </a:p>
        </p:txBody>
      </p:sp>
      <p:sp>
        <p:nvSpPr>
          <p:cNvPr id="7" name="Espace réservé du numéro de diapositive 6"/>
          <p:cNvSpPr>
            <a:spLocks noGrp="1"/>
          </p:cNvSpPr>
          <p:nvPr>
            <p:ph type="sldNum" sz="quarter" idx="12"/>
          </p:nvPr>
        </p:nvSpPr>
        <p:spPr/>
        <p:txBody>
          <a:bodyPr/>
          <a:lstStyle/>
          <a:p>
            <a:fld id="{39E3CB0F-F981-4AA1-A29D-3837E38D571E}" type="slidenum">
              <a:rPr lang="fr-FR" smtClean="0"/>
              <a:t>‹N°›</a:t>
            </a:fld>
            <a:endParaRPr lang="fr-FR"/>
          </a:p>
        </p:txBody>
      </p:sp>
    </p:spTree>
    <p:extLst>
      <p:ext uri="{BB962C8B-B14F-4D97-AF65-F5344CB8AC3E}">
        <p14:creationId xmlns:p14="http://schemas.microsoft.com/office/powerpoint/2010/main" val="334677780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1BD6AEA-2574-443F-B732-D628679FF917}" type="datetime1">
              <a:rPr lang="fr-FR" smtClean="0"/>
              <a:t>06/05/2019</a:t>
            </a:fld>
            <a:endParaRPr lang="fr-FR"/>
          </a:p>
        </p:txBody>
      </p:sp>
      <p:sp>
        <p:nvSpPr>
          <p:cNvPr id="5" name="Espace réservé du pied de page 4"/>
          <p:cNvSpPr>
            <a:spLocks noGrp="1"/>
          </p:cNvSpPr>
          <p:nvPr>
            <p:ph type="ftr" sz="quarter" idx="11"/>
          </p:nvPr>
        </p:nvSpPr>
        <p:spPr/>
        <p:txBody>
          <a:bodyPr/>
          <a:lstStyle/>
          <a:p>
            <a:r>
              <a:rPr lang="fr-FR"/>
              <a:t>DaemPartners</a:t>
            </a:r>
          </a:p>
        </p:txBody>
      </p:sp>
      <p:sp>
        <p:nvSpPr>
          <p:cNvPr id="6" name="Espace réservé du numéro de diapositive 5"/>
          <p:cNvSpPr>
            <a:spLocks noGrp="1"/>
          </p:cNvSpPr>
          <p:nvPr>
            <p:ph type="sldNum" sz="quarter" idx="12"/>
          </p:nvPr>
        </p:nvSpPr>
        <p:spPr/>
        <p:txBody>
          <a:bodyPr/>
          <a:lstStyle/>
          <a:p>
            <a:fld id="{39E3CB0F-F981-4AA1-A29D-3837E38D571E}" type="slidenum">
              <a:rPr lang="fr-FR" smtClean="0"/>
              <a:t>‹N°›</a:t>
            </a:fld>
            <a:endParaRPr lang="fr-FR"/>
          </a:p>
        </p:txBody>
      </p:sp>
    </p:spTree>
    <p:extLst>
      <p:ext uri="{BB962C8B-B14F-4D97-AF65-F5344CB8AC3E}">
        <p14:creationId xmlns:p14="http://schemas.microsoft.com/office/powerpoint/2010/main" val="5020931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D67EC8C-1C4F-4C2E-8C39-B20DA5949EF0}" type="datetime1">
              <a:rPr lang="fr-FR" smtClean="0"/>
              <a:t>06/05/2019</a:t>
            </a:fld>
            <a:endParaRPr lang="fr-FR"/>
          </a:p>
        </p:txBody>
      </p:sp>
      <p:sp>
        <p:nvSpPr>
          <p:cNvPr id="5" name="Espace réservé du pied de page 4"/>
          <p:cNvSpPr>
            <a:spLocks noGrp="1"/>
          </p:cNvSpPr>
          <p:nvPr>
            <p:ph type="ftr" sz="quarter" idx="11"/>
          </p:nvPr>
        </p:nvSpPr>
        <p:spPr/>
        <p:txBody>
          <a:bodyPr/>
          <a:lstStyle/>
          <a:p>
            <a:r>
              <a:rPr lang="fr-FR"/>
              <a:t>DaemPartners</a:t>
            </a:r>
          </a:p>
        </p:txBody>
      </p:sp>
      <p:sp>
        <p:nvSpPr>
          <p:cNvPr id="6" name="Espace réservé du numéro de diapositive 5"/>
          <p:cNvSpPr>
            <a:spLocks noGrp="1"/>
          </p:cNvSpPr>
          <p:nvPr>
            <p:ph type="sldNum" sz="quarter" idx="12"/>
          </p:nvPr>
        </p:nvSpPr>
        <p:spPr/>
        <p:txBody>
          <a:bodyPr/>
          <a:lstStyle/>
          <a:p>
            <a:fld id="{39E3CB0F-F981-4AA1-A29D-3837E38D571E}" type="slidenum">
              <a:rPr lang="fr-FR" smtClean="0"/>
              <a:t>‹N°›</a:t>
            </a:fld>
            <a:endParaRPr lang="fr-FR"/>
          </a:p>
        </p:txBody>
      </p:sp>
    </p:spTree>
    <p:extLst>
      <p:ext uri="{BB962C8B-B14F-4D97-AF65-F5344CB8AC3E}">
        <p14:creationId xmlns:p14="http://schemas.microsoft.com/office/powerpoint/2010/main" val="199230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3" name="Espace réservé du contenu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2CB08BBD-1A4C-4D41-A18B-5D4EA0051673}" type="datetime1">
              <a:rPr lang="fr-FR" smtClean="0"/>
              <a:t>06/05/2019</a:t>
            </a:fld>
            <a:endParaRPr lang="fr-FR"/>
          </a:p>
        </p:txBody>
      </p:sp>
      <p:sp>
        <p:nvSpPr>
          <p:cNvPr id="6" name="Espace réservé du pied de page 5"/>
          <p:cNvSpPr>
            <a:spLocks noGrp="1"/>
          </p:cNvSpPr>
          <p:nvPr>
            <p:ph type="ftr" sz="quarter" idx="11"/>
          </p:nvPr>
        </p:nvSpPr>
        <p:spPr/>
        <p:txBody>
          <a:bodyPr/>
          <a:lstStyle/>
          <a:p>
            <a:r>
              <a:rPr lang="fr-FR"/>
              <a:t>DaemPartners</a:t>
            </a:r>
          </a:p>
        </p:txBody>
      </p:sp>
      <p:sp>
        <p:nvSpPr>
          <p:cNvPr id="7" name="Espace réservé du numéro de diapositive 6"/>
          <p:cNvSpPr>
            <a:spLocks noGrp="1"/>
          </p:cNvSpPr>
          <p:nvPr>
            <p:ph type="sldNum" sz="quarter" idx="12"/>
          </p:nvPr>
        </p:nvSpPr>
        <p:spPr/>
        <p:txBody>
          <a:bodyPr/>
          <a:lstStyle/>
          <a:p>
            <a:fld id="{448EA7B3-9E94-4019-8B82-33EAA500A596}"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extLst/>
          </a:lstStyle>
          <a:p>
            <a:r>
              <a:rPr kumimoji="0" lang="fr-FR"/>
              <a:t>Modifiez le style du titre</a:t>
            </a:r>
            <a:endParaRPr kumimoji="0" lang="en-US"/>
          </a:p>
        </p:txBody>
      </p:sp>
      <p:sp>
        <p:nvSpPr>
          <p:cNvPr id="3" name="Espace réservé du texte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a:t>Modifiez les styles du texte du masque</a:t>
            </a:r>
          </a:p>
        </p:txBody>
      </p:sp>
      <p:sp>
        <p:nvSpPr>
          <p:cNvPr id="4" name="Espace réservé du contenu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u texte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a:t>Modifiez les styles du texte du masque</a:t>
            </a:r>
          </a:p>
        </p:txBody>
      </p:sp>
      <p:sp>
        <p:nvSpPr>
          <p:cNvPr id="6" name="Espace réservé du contenu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E3E7E90D-875E-4017-94E3-8FF3572CC997}" type="datetime1">
              <a:rPr lang="fr-FR" smtClean="0"/>
              <a:t>06/05/2019</a:t>
            </a:fld>
            <a:endParaRPr lang="fr-FR"/>
          </a:p>
        </p:txBody>
      </p:sp>
      <p:sp>
        <p:nvSpPr>
          <p:cNvPr id="8" name="Espace réservé du pied de page 7"/>
          <p:cNvSpPr>
            <a:spLocks noGrp="1"/>
          </p:cNvSpPr>
          <p:nvPr>
            <p:ph type="ftr" sz="quarter" idx="11"/>
          </p:nvPr>
        </p:nvSpPr>
        <p:spPr/>
        <p:txBody>
          <a:bodyPr/>
          <a:lstStyle/>
          <a:p>
            <a:r>
              <a:rPr lang="fr-FR"/>
              <a:t>DaemPartners</a:t>
            </a:r>
          </a:p>
        </p:txBody>
      </p:sp>
      <p:sp>
        <p:nvSpPr>
          <p:cNvPr id="9" name="Espace réservé du numéro de diapositive 8"/>
          <p:cNvSpPr>
            <a:spLocks noGrp="1"/>
          </p:cNvSpPr>
          <p:nvPr>
            <p:ph type="sldNum" sz="quarter" idx="12"/>
          </p:nvPr>
        </p:nvSpPr>
        <p:spPr/>
        <p:txBody>
          <a:bodyPr/>
          <a:lstStyle/>
          <a:p>
            <a:fld id="{448EA7B3-9E94-4019-8B82-33EAA500A596}"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3" name="Espace réservé de la date 2"/>
          <p:cNvSpPr>
            <a:spLocks noGrp="1"/>
          </p:cNvSpPr>
          <p:nvPr>
            <p:ph type="dt" sz="half" idx="10"/>
          </p:nvPr>
        </p:nvSpPr>
        <p:spPr/>
        <p:txBody>
          <a:bodyPr/>
          <a:lstStyle/>
          <a:p>
            <a:fld id="{AD092248-2F99-4790-8C9B-57526E71E94E}" type="datetime1">
              <a:rPr lang="fr-FR" smtClean="0"/>
              <a:t>06/05/2019</a:t>
            </a:fld>
            <a:endParaRPr lang="fr-FR"/>
          </a:p>
        </p:txBody>
      </p:sp>
      <p:sp>
        <p:nvSpPr>
          <p:cNvPr id="4" name="Espace réservé du pied de page 3"/>
          <p:cNvSpPr>
            <a:spLocks noGrp="1"/>
          </p:cNvSpPr>
          <p:nvPr>
            <p:ph type="ftr" sz="quarter" idx="11"/>
          </p:nvPr>
        </p:nvSpPr>
        <p:spPr/>
        <p:txBody>
          <a:bodyPr/>
          <a:lstStyle/>
          <a:p>
            <a:r>
              <a:rPr lang="fr-FR"/>
              <a:t>DaemPartners</a:t>
            </a:r>
          </a:p>
        </p:txBody>
      </p:sp>
      <p:sp>
        <p:nvSpPr>
          <p:cNvPr id="5" name="Espace réservé du numéro de diapositive 4"/>
          <p:cNvSpPr>
            <a:spLocks noGrp="1"/>
          </p:cNvSpPr>
          <p:nvPr>
            <p:ph type="sldNum" sz="quarter" idx="12"/>
          </p:nvPr>
        </p:nvSpPr>
        <p:spPr/>
        <p:txBody>
          <a:bodyPr/>
          <a:lstStyle/>
          <a:p>
            <a:fld id="{448EA7B3-9E94-4019-8B82-33EAA500A596}"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1B0348B-0C42-47C3-97F1-EDC1F5594A8C}" type="datetime1">
              <a:rPr lang="fr-FR" smtClean="0"/>
              <a:t>06/05/2019</a:t>
            </a:fld>
            <a:endParaRPr lang="fr-FR"/>
          </a:p>
        </p:txBody>
      </p:sp>
      <p:sp>
        <p:nvSpPr>
          <p:cNvPr id="3" name="Espace réservé du pied de page 2"/>
          <p:cNvSpPr>
            <a:spLocks noGrp="1"/>
          </p:cNvSpPr>
          <p:nvPr>
            <p:ph type="ftr" sz="quarter" idx="11"/>
          </p:nvPr>
        </p:nvSpPr>
        <p:spPr/>
        <p:txBody>
          <a:bodyPr/>
          <a:lstStyle/>
          <a:p>
            <a:r>
              <a:rPr lang="fr-FR"/>
              <a:t>DaemPartners</a:t>
            </a:r>
          </a:p>
        </p:txBody>
      </p:sp>
      <p:sp>
        <p:nvSpPr>
          <p:cNvPr id="4" name="Espace réservé du numéro de diapositive 3"/>
          <p:cNvSpPr>
            <a:spLocks noGrp="1"/>
          </p:cNvSpPr>
          <p:nvPr>
            <p:ph type="sldNum" sz="quarter" idx="12"/>
          </p:nvPr>
        </p:nvSpPr>
        <p:spPr/>
        <p:txBody>
          <a:bodyPr/>
          <a:lstStyle/>
          <a:p>
            <a:fld id="{448EA7B3-9E94-4019-8B82-33EAA500A596}"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fr-FR"/>
              <a:t>Modifiez le style du titre</a:t>
            </a:r>
            <a:endParaRPr kumimoji="0" lang="en-US"/>
          </a:p>
        </p:txBody>
      </p:sp>
      <p:sp>
        <p:nvSpPr>
          <p:cNvPr id="3" name="Espace réservé du contenu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texte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a:t>Modifiez les styles du texte du masque</a:t>
            </a:r>
          </a:p>
        </p:txBody>
      </p:sp>
      <p:sp>
        <p:nvSpPr>
          <p:cNvPr id="5" name="Espace réservé de la date 4"/>
          <p:cNvSpPr>
            <a:spLocks noGrp="1"/>
          </p:cNvSpPr>
          <p:nvPr>
            <p:ph type="dt" sz="half" idx="10"/>
          </p:nvPr>
        </p:nvSpPr>
        <p:spPr/>
        <p:txBody>
          <a:bodyPr/>
          <a:lstStyle/>
          <a:p>
            <a:fld id="{E7202EC5-F3F1-4D55-B847-C0609DACF3DE}" type="datetime1">
              <a:rPr lang="fr-FR" smtClean="0"/>
              <a:t>06/05/2019</a:t>
            </a:fld>
            <a:endParaRPr lang="fr-FR"/>
          </a:p>
        </p:txBody>
      </p:sp>
      <p:sp>
        <p:nvSpPr>
          <p:cNvPr id="6" name="Espace réservé du pied de page 5"/>
          <p:cNvSpPr>
            <a:spLocks noGrp="1"/>
          </p:cNvSpPr>
          <p:nvPr>
            <p:ph type="ftr" sz="quarter" idx="11"/>
          </p:nvPr>
        </p:nvSpPr>
        <p:spPr/>
        <p:txBody>
          <a:bodyPr/>
          <a:lstStyle/>
          <a:p>
            <a:r>
              <a:rPr lang="fr-FR"/>
              <a:t>DaemPartners</a:t>
            </a:r>
          </a:p>
        </p:txBody>
      </p:sp>
      <p:sp>
        <p:nvSpPr>
          <p:cNvPr id="7" name="Espace réservé du numéro de diapositive 6"/>
          <p:cNvSpPr>
            <a:spLocks noGrp="1"/>
          </p:cNvSpPr>
          <p:nvPr>
            <p:ph type="sldNum" sz="quarter" idx="12"/>
          </p:nvPr>
        </p:nvSpPr>
        <p:spPr/>
        <p:txBody>
          <a:bodyPr/>
          <a:lstStyle/>
          <a:p>
            <a:fld id="{448EA7B3-9E94-4019-8B82-33EAA500A596}" type="slidenum">
              <a:rPr lang="fr-FR" smtClean="0"/>
              <a:t>‹N°›</a:t>
            </a:fld>
            <a:endParaRPr lang="fr-FR"/>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fr-FR"/>
              <a:t>Modifiez le style du titre</a:t>
            </a:r>
            <a:endParaRPr kumimoji="0" lang="en-US"/>
          </a:p>
        </p:txBody>
      </p:sp>
      <p:sp>
        <p:nvSpPr>
          <p:cNvPr id="3" name="Espace réservé pour une image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a:t>Modifiez les styles du texte du masque</a:t>
            </a:r>
          </a:p>
        </p:txBody>
      </p:sp>
      <p:sp>
        <p:nvSpPr>
          <p:cNvPr id="5" name="Espace réservé de la date 4"/>
          <p:cNvSpPr>
            <a:spLocks noGrp="1"/>
          </p:cNvSpPr>
          <p:nvPr>
            <p:ph type="dt" sz="half" idx="10"/>
          </p:nvPr>
        </p:nvSpPr>
        <p:spPr>
          <a:xfrm>
            <a:off x="164592" y="1170432"/>
            <a:ext cx="2523744" cy="201168"/>
          </a:xfrm>
        </p:spPr>
        <p:txBody>
          <a:bodyPr/>
          <a:lstStyle/>
          <a:p>
            <a:fld id="{625B6FAF-0ED6-4C07-9FEC-A45BF101704F}" type="datetime1">
              <a:rPr lang="fr-FR" smtClean="0"/>
              <a:t>06/05/2019</a:t>
            </a:fld>
            <a:endParaRPr lang="fr-FR"/>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Espace réservé du pied de page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r>
              <a:rPr lang="fr-FR"/>
              <a:t>DaemPartners</a:t>
            </a:r>
          </a:p>
        </p:txBody>
      </p:sp>
      <p:sp>
        <p:nvSpPr>
          <p:cNvPr id="7" name="Espace réservé du numéro de diapositive 6"/>
          <p:cNvSpPr>
            <a:spLocks noGrp="1"/>
          </p:cNvSpPr>
          <p:nvPr>
            <p:ph type="sldNum" sz="quarter" idx="12"/>
          </p:nvPr>
        </p:nvSpPr>
        <p:spPr>
          <a:xfrm>
            <a:off x="8339328" y="1170432"/>
            <a:ext cx="733864" cy="201168"/>
          </a:xfrm>
        </p:spPr>
        <p:txBody>
          <a:bodyPr/>
          <a:lstStyle/>
          <a:p>
            <a:fld id="{448EA7B3-9E94-4019-8B82-33EAA500A596}"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White">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Espace réservé du titre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fr-FR"/>
              <a:t>Modifiez le style du titre</a:t>
            </a:r>
            <a:endParaRPr kumimoji="0" lang="en-US"/>
          </a:p>
        </p:txBody>
      </p:sp>
      <p:sp>
        <p:nvSpPr>
          <p:cNvPr id="3" name="Espace réservé du texte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fr-FR"/>
              <a:t>Modifiez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4" name="Espace réservé de la date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9A846F4E-912F-4E13-980B-6BAFA3D13C55}" type="datetime1">
              <a:rPr lang="fr-FR" smtClean="0"/>
              <a:t>06/05/2019</a:t>
            </a:fld>
            <a:endParaRPr lang="fr-FR"/>
          </a:p>
        </p:txBody>
      </p:sp>
      <p:sp>
        <p:nvSpPr>
          <p:cNvPr id="5" name="Espace réservé du pied de page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r>
              <a:rPr lang="fr-FR"/>
              <a:t>DaemPartners</a:t>
            </a:r>
          </a:p>
        </p:txBody>
      </p:sp>
      <p:sp>
        <p:nvSpPr>
          <p:cNvPr id="6" name="Espace réservé du numéro de diapositive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448EA7B3-9E94-4019-8B82-33EAA500A596}"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00D72C-AA44-458E-B792-E8F0CBC1BBE5}" type="datetime1">
              <a:rPr lang="fr-FR" smtClean="0"/>
              <a:t>06/05/2019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DaemPartners</a:t>
            </a: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5AF98D-B4D2-4868-9A42-41E588F17A0C}" type="slidenum">
              <a:rPr lang="fr-FR" smtClean="0"/>
              <a:t>‹N°›</a:t>
            </a:fld>
            <a:endParaRPr lang="fr-FR"/>
          </a:p>
        </p:txBody>
      </p:sp>
    </p:spTree>
    <p:extLst>
      <p:ext uri="{BB962C8B-B14F-4D97-AF65-F5344CB8AC3E}">
        <p14:creationId xmlns:p14="http://schemas.microsoft.com/office/powerpoint/2010/main" val="310052893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ACBB2-E40C-4AEC-BC8F-D291CB4CABCB}" type="datetime1">
              <a:rPr lang="fr-FR" smtClean="0"/>
              <a:t>06/05/2019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DaemPartners</a:t>
            </a: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E3CB0F-F981-4AA1-A29D-3837E38D571E}" type="slidenum">
              <a:rPr lang="fr-FR" smtClean="0"/>
              <a:t>‹N°›</a:t>
            </a:fld>
            <a:endParaRPr lang="fr-FR"/>
          </a:p>
        </p:txBody>
      </p:sp>
    </p:spTree>
    <p:extLst>
      <p:ext uri="{BB962C8B-B14F-4D97-AF65-F5344CB8AC3E}">
        <p14:creationId xmlns:p14="http://schemas.microsoft.com/office/powerpoint/2010/main" val="72974818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bwMode="blackGray">
          <a:xfrm>
            <a:off x="677416" y="836712"/>
            <a:ext cx="8077200" cy="1673352"/>
          </a:xfrm>
        </p:spPr>
        <p:txBody>
          <a:bodyPr>
            <a:normAutofit fontScale="90000"/>
          </a:bodyPr>
          <a:lstStyle/>
          <a:p>
            <a:pPr algn="ctr"/>
            <a:r>
              <a:rPr lang="fr-FR" b="1" dirty="0">
                <a:latin typeface="Arial Narrow" panose="020B0606020202030204" pitchFamily="34" charset="0"/>
              </a:rPr>
              <a:t>Le recours à la médiation</a:t>
            </a:r>
            <a:br>
              <a:rPr lang="fr-FR" b="1" dirty="0">
                <a:latin typeface="Arial Narrow" panose="020B0606020202030204" pitchFamily="34" charset="0"/>
              </a:rPr>
            </a:br>
            <a:r>
              <a:rPr lang="fr-FR" dirty="0">
                <a:latin typeface="Arial Narrow" panose="020B0606020202030204" pitchFamily="34" charset="0"/>
              </a:rPr>
              <a:t>en matière de relations du travail</a:t>
            </a:r>
            <a:br>
              <a:rPr lang="fr-FR" b="1" dirty="0">
                <a:latin typeface="Arial Narrow" panose="020B0606020202030204" pitchFamily="34" charset="0"/>
              </a:rPr>
            </a:br>
            <a:endParaRPr lang="fr-FR" b="1" dirty="0">
              <a:latin typeface="Arial Narrow" panose="020B0606020202030204" pitchFamily="34" charset="0"/>
            </a:endParaRPr>
          </a:p>
        </p:txBody>
      </p:sp>
      <p:sp>
        <p:nvSpPr>
          <p:cNvPr id="3" name="Sous-titre 2"/>
          <p:cNvSpPr>
            <a:spLocks noGrp="1"/>
          </p:cNvSpPr>
          <p:nvPr>
            <p:ph type="subTitle" idx="1"/>
          </p:nvPr>
        </p:nvSpPr>
        <p:spPr bwMode="invGray">
          <a:xfrm>
            <a:off x="1259632" y="3068960"/>
            <a:ext cx="6400800" cy="1345704"/>
          </a:xfrm>
        </p:spPr>
        <p:txBody>
          <a:bodyPr>
            <a:normAutofit/>
          </a:bodyPr>
          <a:lstStyle/>
          <a:p>
            <a:pPr algn="ctr"/>
            <a:r>
              <a:rPr lang="fr-FR" sz="2400" i="1" dirty="0">
                <a:latin typeface="Arial Narrow" panose="020B0606020202030204" pitchFamily="34" charset="0"/>
              </a:rPr>
              <a:t>Une alternative au contentieux prud’homal</a:t>
            </a:r>
          </a:p>
          <a:p>
            <a:pPr algn="ctr"/>
            <a:r>
              <a:rPr lang="fr-FR" sz="2400" i="1" dirty="0">
                <a:latin typeface="Arial Narrow" panose="020B0606020202030204" pitchFamily="34" charset="0"/>
              </a:rPr>
              <a:t>Une résolution rapide des conflits</a:t>
            </a:r>
          </a:p>
          <a:p>
            <a:pPr algn="ctr"/>
            <a:r>
              <a:rPr lang="fr-FR" sz="2400" i="1" dirty="0">
                <a:latin typeface="Arial Narrow" panose="020B0606020202030204" pitchFamily="34" charset="0"/>
              </a:rPr>
              <a:t>Un coût maitrisé</a:t>
            </a:r>
          </a:p>
        </p:txBody>
      </p:sp>
      <p:sp>
        <p:nvSpPr>
          <p:cNvPr id="4" name="Espace réservé du numéro de diapositive 3"/>
          <p:cNvSpPr>
            <a:spLocks noGrp="1"/>
          </p:cNvSpPr>
          <p:nvPr>
            <p:ph type="sldNum" sz="quarter" idx="12"/>
          </p:nvPr>
        </p:nvSpPr>
        <p:spPr/>
        <p:txBody>
          <a:bodyPr/>
          <a:lstStyle/>
          <a:p>
            <a:fld id="{448EA7B3-9E94-4019-8B82-33EAA500A596}" type="slidenum">
              <a:rPr lang="fr-FR" smtClean="0"/>
              <a:t>1</a:t>
            </a:fld>
            <a:endParaRPr lang="fr-FR"/>
          </a:p>
        </p:txBody>
      </p:sp>
      <p:sp>
        <p:nvSpPr>
          <p:cNvPr id="5" name="Espace réservé du pied de page 4"/>
          <p:cNvSpPr>
            <a:spLocks noGrp="1"/>
          </p:cNvSpPr>
          <p:nvPr>
            <p:ph type="ftr" sz="quarter" idx="11"/>
          </p:nvPr>
        </p:nvSpPr>
        <p:spPr/>
        <p:txBody>
          <a:bodyPr/>
          <a:lstStyle/>
          <a:p>
            <a:pPr algn="r"/>
            <a:r>
              <a:rPr lang="fr-FR" sz="1000" dirty="0" err="1"/>
              <a:t>DaemPartner</a:t>
            </a:r>
            <a:r>
              <a:rPr lang="fr-FR" dirty="0" err="1"/>
              <a:t>s</a:t>
            </a:r>
            <a:endParaRPr lang="fr-FR" dirty="0"/>
          </a:p>
        </p:txBody>
      </p:sp>
      <p:pic>
        <p:nvPicPr>
          <p:cNvPr id="1026" name="Picture 2" descr="Z:\ENTETE DAEM\&amp;.Daem_logo_final_HD_RVB_DAE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19872" y="5445224"/>
            <a:ext cx="2592288" cy="9869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4351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a:t>Les + de la médiation</a:t>
            </a:r>
          </a:p>
        </p:txBody>
      </p:sp>
      <p:sp>
        <p:nvSpPr>
          <p:cNvPr id="3" name="Espace réservé du contenu 2"/>
          <p:cNvSpPr>
            <a:spLocks noGrp="1"/>
          </p:cNvSpPr>
          <p:nvPr>
            <p:ph idx="1"/>
          </p:nvPr>
        </p:nvSpPr>
        <p:spPr/>
        <p:txBody>
          <a:bodyPr>
            <a:normAutofit/>
          </a:bodyPr>
          <a:lstStyle/>
          <a:p>
            <a:pPr marL="118872" indent="0" algn="just">
              <a:buNone/>
            </a:pPr>
            <a:r>
              <a:rPr lang="fr-FR" sz="1600" dirty="0">
                <a:latin typeface="Arial Narrow" panose="020B0606020202030204" pitchFamily="34" charset="0"/>
              </a:rPr>
              <a:t>La médiation est un moyen ouvert aux parties pour leur permettre de parvenir à la meilleure solution possible à leur conflit et, lorsque la justice est déjà saisie, c’est une ressource complémentaire ouverte au juge pour permettre aux parties de trouver elles-mêmes leurs solutions au litige.</a:t>
            </a:r>
          </a:p>
          <a:p>
            <a:pPr algn="just"/>
            <a:endParaRPr lang="fr-FR" sz="1600" dirty="0">
              <a:latin typeface="Arial Narrow" panose="020B0606020202030204" pitchFamily="34" charset="0"/>
            </a:endParaRPr>
          </a:p>
          <a:p>
            <a:pPr marL="118872" indent="0" algn="just">
              <a:buNone/>
            </a:pPr>
            <a:r>
              <a:rPr lang="fr-FR" sz="1600" dirty="0">
                <a:latin typeface="Arial Narrow" panose="020B0606020202030204" pitchFamily="34" charset="0"/>
              </a:rPr>
              <a:t>Elle offre la possibilité de :</a:t>
            </a:r>
          </a:p>
          <a:p>
            <a:pPr algn="just"/>
            <a:endParaRPr lang="fr-FR" sz="1600" dirty="0">
              <a:latin typeface="Arial Narrow" panose="020B0606020202030204" pitchFamily="34" charset="0"/>
            </a:endParaRPr>
          </a:p>
          <a:p>
            <a:pPr lvl="1" algn="just"/>
            <a:r>
              <a:rPr lang="fr-FR" sz="1600" dirty="0">
                <a:latin typeface="Arial Narrow" panose="020B0606020202030204" pitchFamily="34" charset="0"/>
              </a:rPr>
              <a:t>Pacifier le conflit en permettant à chacun</a:t>
            </a:r>
          </a:p>
          <a:p>
            <a:pPr lvl="1" algn="just"/>
            <a:r>
              <a:rPr lang="fr-FR" sz="1600" dirty="0">
                <a:latin typeface="Arial Narrow" panose="020B0606020202030204" pitchFamily="34" charset="0"/>
              </a:rPr>
              <a:t>Exprimer ses ressentis</a:t>
            </a:r>
          </a:p>
          <a:p>
            <a:pPr lvl="1" algn="just"/>
            <a:r>
              <a:rPr lang="fr-FR" sz="1600" dirty="0">
                <a:latin typeface="Arial Narrow" panose="020B0606020202030204" pitchFamily="34" charset="0"/>
              </a:rPr>
              <a:t>S’expliquer</a:t>
            </a:r>
          </a:p>
          <a:p>
            <a:pPr lvl="1" algn="just"/>
            <a:r>
              <a:rPr lang="fr-FR" sz="1600" dirty="0">
                <a:latin typeface="Arial Narrow" panose="020B0606020202030204" pitchFamily="34" charset="0"/>
              </a:rPr>
              <a:t>Participer à la restauration du dialogue</a:t>
            </a:r>
          </a:p>
          <a:p>
            <a:pPr lvl="1" algn="just"/>
            <a:r>
              <a:rPr lang="fr-FR" sz="1600" dirty="0">
                <a:latin typeface="Arial Narrow" panose="020B0606020202030204" pitchFamily="34" charset="0"/>
              </a:rPr>
              <a:t>Préserver les relations futures</a:t>
            </a:r>
          </a:p>
          <a:p>
            <a:pPr lvl="1" algn="just"/>
            <a:r>
              <a:rPr lang="fr-FR" sz="1600" dirty="0">
                <a:latin typeface="Arial Narrow" panose="020B0606020202030204" pitchFamily="34" charset="0"/>
              </a:rPr>
              <a:t>Responsabiliser les parties en leur permettant de trouver elles-mêmes une solution à leur litige</a:t>
            </a:r>
          </a:p>
          <a:p>
            <a:pPr lvl="1" algn="just"/>
            <a:r>
              <a:rPr lang="fr-FR" sz="1600" dirty="0">
                <a:latin typeface="Arial Narrow" panose="020B0606020202030204" pitchFamily="34" charset="0"/>
              </a:rPr>
              <a:t>Trouver un accord rapidement, au plus près des intérêts de chacune des parties, dans le respect de leurs droits et obligations respectifs, un accord durable et exécuté sans difficultés parce qu’accepté.</a:t>
            </a:r>
          </a:p>
          <a:p>
            <a:pPr marL="0" indent="0">
              <a:buNone/>
            </a:pPr>
            <a:endParaRPr lang="fr-FR" sz="1600" dirty="0">
              <a:latin typeface="Arial Narrow" panose="020B0606020202030204" pitchFamily="34" charset="0"/>
            </a:endParaRPr>
          </a:p>
          <a:p>
            <a:pPr marL="0" indent="0">
              <a:buNone/>
            </a:pPr>
            <a:r>
              <a:rPr lang="fr-FR" sz="1600" dirty="0">
                <a:latin typeface="Arial Narrow" panose="020B0606020202030204" pitchFamily="34" charset="0"/>
              </a:rPr>
              <a:t>La médiation offre aussi une confidentialité des échanges et documents, mais aussi une possibilité d’optimisation juridique de la solution.</a:t>
            </a:r>
          </a:p>
        </p:txBody>
      </p:sp>
      <p:sp>
        <p:nvSpPr>
          <p:cNvPr id="4" name="Espace réservé du numéro de diapositive 3"/>
          <p:cNvSpPr>
            <a:spLocks noGrp="1"/>
          </p:cNvSpPr>
          <p:nvPr>
            <p:ph type="sldNum" sz="quarter" idx="12"/>
          </p:nvPr>
        </p:nvSpPr>
        <p:spPr/>
        <p:txBody>
          <a:bodyPr/>
          <a:lstStyle/>
          <a:p>
            <a:fld id="{448EA7B3-9E94-4019-8B82-33EAA500A596}" type="slidenum">
              <a:rPr lang="fr-FR" smtClean="0"/>
              <a:t>10</a:t>
            </a:fld>
            <a:endParaRPr lang="fr-FR"/>
          </a:p>
        </p:txBody>
      </p:sp>
      <p:sp>
        <p:nvSpPr>
          <p:cNvPr id="5" name="Espace réservé du pied de page 4"/>
          <p:cNvSpPr>
            <a:spLocks noGrp="1"/>
          </p:cNvSpPr>
          <p:nvPr>
            <p:ph type="ftr" sz="quarter" idx="11"/>
          </p:nvPr>
        </p:nvSpPr>
        <p:spPr/>
        <p:txBody>
          <a:bodyPr/>
          <a:lstStyle/>
          <a:p>
            <a:pPr algn="r"/>
            <a:r>
              <a:rPr lang="fr-FR" dirty="0" err="1"/>
              <a:t>DaemPartners</a:t>
            </a:r>
            <a:endParaRPr lang="fr-FR" dirty="0"/>
          </a:p>
        </p:txBody>
      </p:sp>
    </p:spTree>
    <p:extLst>
      <p:ext uri="{BB962C8B-B14F-4D97-AF65-F5344CB8AC3E}">
        <p14:creationId xmlns:p14="http://schemas.microsoft.com/office/powerpoint/2010/main" val="1574186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b="1" dirty="0">
                <a:latin typeface="Arial Narrow" panose="020B0606020202030204" pitchFamily="34" charset="0"/>
              </a:rPr>
              <a:t>Les étapes de la médiation</a:t>
            </a:r>
          </a:p>
        </p:txBody>
      </p:sp>
      <p:sp>
        <p:nvSpPr>
          <p:cNvPr id="3" name="Espace réservé du contenu 2"/>
          <p:cNvSpPr>
            <a:spLocks noGrp="1"/>
          </p:cNvSpPr>
          <p:nvPr>
            <p:ph idx="1"/>
          </p:nvPr>
        </p:nvSpPr>
        <p:spPr/>
        <p:txBody>
          <a:bodyPr>
            <a:noAutofit/>
          </a:bodyPr>
          <a:lstStyle/>
          <a:p>
            <a:pPr marL="0" indent="0">
              <a:buNone/>
            </a:pPr>
            <a:endParaRPr lang="fr-FR" sz="1400" b="1" baseline="30000" dirty="0">
              <a:latin typeface="Arial Narrow" panose="020B0606020202030204" pitchFamily="34" charset="0"/>
            </a:endParaRPr>
          </a:p>
          <a:p>
            <a:pPr marL="0" indent="0">
              <a:buNone/>
            </a:pPr>
            <a:endParaRPr lang="fr-FR" sz="1400" b="1" baseline="30000" dirty="0">
              <a:latin typeface="Arial Narrow" panose="020B0606020202030204" pitchFamily="34" charset="0"/>
            </a:endParaRPr>
          </a:p>
        </p:txBody>
      </p:sp>
      <p:sp>
        <p:nvSpPr>
          <p:cNvPr id="4" name="Espace réservé du numéro de diapositive 3"/>
          <p:cNvSpPr>
            <a:spLocks noGrp="1"/>
          </p:cNvSpPr>
          <p:nvPr>
            <p:ph type="sldNum" sz="quarter" idx="12"/>
          </p:nvPr>
        </p:nvSpPr>
        <p:spPr/>
        <p:txBody>
          <a:bodyPr/>
          <a:lstStyle/>
          <a:p>
            <a:fld id="{448EA7B3-9E94-4019-8B82-33EAA500A596}" type="slidenum">
              <a:rPr lang="fr-FR" smtClean="0"/>
              <a:t>11</a:t>
            </a:fld>
            <a:endParaRPr lang="fr-FR" dirty="0"/>
          </a:p>
        </p:txBody>
      </p:sp>
      <p:sp>
        <p:nvSpPr>
          <p:cNvPr id="5" name="Espace réservé du pied de page 4"/>
          <p:cNvSpPr>
            <a:spLocks noGrp="1"/>
          </p:cNvSpPr>
          <p:nvPr>
            <p:ph type="ftr" sz="quarter" idx="11"/>
          </p:nvPr>
        </p:nvSpPr>
        <p:spPr/>
        <p:txBody>
          <a:bodyPr/>
          <a:lstStyle/>
          <a:p>
            <a:pPr algn="r"/>
            <a:r>
              <a:rPr lang="fr-FR" dirty="0" err="1"/>
              <a:t>DaemPartners</a:t>
            </a:r>
            <a:endParaRPr lang="fr-F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569746"/>
            <a:ext cx="6864424" cy="50303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44991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b="1" dirty="0">
                <a:latin typeface="Arial Narrow" panose="020B0606020202030204" pitchFamily="34" charset="0"/>
              </a:rPr>
              <a:t>Le recadrage (ou Reformulation)</a:t>
            </a:r>
          </a:p>
        </p:txBody>
      </p:sp>
      <p:sp>
        <p:nvSpPr>
          <p:cNvPr id="3" name="Espace réservé du contenu 2"/>
          <p:cNvSpPr>
            <a:spLocks noGrp="1"/>
          </p:cNvSpPr>
          <p:nvPr>
            <p:ph idx="1"/>
          </p:nvPr>
        </p:nvSpPr>
        <p:spPr/>
        <p:txBody>
          <a:bodyPr>
            <a:normAutofit/>
          </a:bodyPr>
          <a:lstStyle/>
          <a:p>
            <a:pPr marL="0" indent="0" algn="just">
              <a:buNone/>
            </a:pPr>
            <a:r>
              <a:rPr lang="fr-FR" sz="2000" dirty="0">
                <a:latin typeface="Arial Narrow" panose="020B0606020202030204" pitchFamily="34" charset="0"/>
              </a:rPr>
              <a:t>Le succès de la médiation tient dans le moment crucial du recadrage:</a:t>
            </a:r>
          </a:p>
          <a:p>
            <a:pPr marL="0" indent="0" algn="just">
              <a:buNone/>
            </a:pPr>
            <a:endParaRPr lang="fr-FR" sz="2000" dirty="0">
              <a:latin typeface="Arial Narrow" panose="020B0606020202030204" pitchFamily="34" charset="0"/>
            </a:endParaRPr>
          </a:p>
          <a:p>
            <a:pPr marL="457200" indent="-457200" algn="just">
              <a:buFontTx/>
              <a:buChar char="-"/>
            </a:pPr>
            <a:r>
              <a:rPr lang="fr-FR" sz="2000" dirty="0">
                <a:latin typeface="Arial Narrow" panose="020B0606020202030204" pitchFamily="34" charset="0"/>
              </a:rPr>
              <a:t>Ecart de compréhension entre ce qui est dit et ce qui est pensé: impossibilité de dialogue</a:t>
            </a:r>
          </a:p>
          <a:p>
            <a:pPr marL="0" indent="0" algn="just">
              <a:buNone/>
            </a:pPr>
            <a:endParaRPr lang="fr-FR" sz="2000" dirty="0">
              <a:latin typeface="Arial Narrow" panose="020B0606020202030204" pitchFamily="34" charset="0"/>
            </a:endParaRPr>
          </a:p>
          <a:p>
            <a:pPr marL="457200" indent="-457200" algn="just">
              <a:buFontTx/>
              <a:buChar char="-"/>
            </a:pPr>
            <a:r>
              <a:rPr lang="fr-FR" sz="2000" dirty="0">
                <a:latin typeface="Arial Narrow" panose="020B0606020202030204" pitchFamily="34" charset="0"/>
              </a:rPr>
              <a:t>Existence d’éléments non visibles (le tiers sachant/ l’histoire de chacun et le passé-passif/ les besoins/ les interprétations de comportements..) qui viennent polluer la médiation</a:t>
            </a:r>
          </a:p>
          <a:p>
            <a:pPr marL="457200" indent="-457200" algn="just">
              <a:buFontTx/>
              <a:buChar char="-"/>
            </a:pPr>
            <a:endParaRPr lang="fr-FR" sz="2000" dirty="0">
              <a:latin typeface="Arial Narrow" panose="020B0606020202030204" pitchFamily="34" charset="0"/>
            </a:endParaRPr>
          </a:p>
          <a:p>
            <a:pPr marL="457200" indent="-457200" algn="just">
              <a:buFontTx/>
              <a:buChar char="-"/>
            </a:pPr>
            <a:r>
              <a:rPr lang="fr-FR" sz="2000" dirty="0">
                <a:latin typeface="Arial Narrow" panose="020B0606020202030204" pitchFamily="34" charset="0"/>
              </a:rPr>
              <a:t>En soulignant les bons mots, le médiateur permet la restauration du lien, le « pas vers l’autre »</a:t>
            </a:r>
          </a:p>
          <a:p>
            <a:pPr marL="457200" indent="-457200" algn="just">
              <a:buFontTx/>
              <a:buChar char="-"/>
            </a:pPr>
            <a:endParaRPr lang="fr-FR" dirty="0">
              <a:latin typeface="Arial Narrow" panose="020B0606020202030204" pitchFamily="34" charset="0"/>
            </a:endParaRPr>
          </a:p>
        </p:txBody>
      </p:sp>
      <p:sp>
        <p:nvSpPr>
          <p:cNvPr id="6" name="Espace réservé du numéro de diapositive 5"/>
          <p:cNvSpPr>
            <a:spLocks noGrp="1"/>
          </p:cNvSpPr>
          <p:nvPr>
            <p:ph type="sldNum" sz="quarter" idx="12"/>
          </p:nvPr>
        </p:nvSpPr>
        <p:spPr/>
        <p:txBody>
          <a:bodyPr/>
          <a:lstStyle/>
          <a:p>
            <a:fld id="{CA28C450-3EFC-4AE0-B515-E9C06D29CCC7}" type="slidenum">
              <a:rPr lang="fr-FR" smtClean="0"/>
              <a:pPr/>
              <a:t>12</a:t>
            </a:fld>
            <a:endParaRPr lang="fr-FR"/>
          </a:p>
        </p:txBody>
      </p:sp>
      <p:sp>
        <p:nvSpPr>
          <p:cNvPr id="7" name="Espace réservé du pied de page 6"/>
          <p:cNvSpPr>
            <a:spLocks noGrp="1"/>
          </p:cNvSpPr>
          <p:nvPr>
            <p:ph type="ftr" sz="quarter" idx="11"/>
          </p:nvPr>
        </p:nvSpPr>
        <p:spPr/>
        <p:txBody>
          <a:bodyPr/>
          <a:lstStyle/>
          <a:p>
            <a:pPr algn="r"/>
            <a:r>
              <a:rPr lang="fr-FR" dirty="0" err="1"/>
              <a:t>DaemPartners</a:t>
            </a:r>
            <a:endParaRPr lang="fr-FR" dirty="0"/>
          </a:p>
        </p:txBody>
      </p:sp>
    </p:spTree>
    <p:extLst>
      <p:ext uri="{BB962C8B-B14F-4D97-AF65-F5344CB8AC3E}">
        <p14:creationId xmlns:p14="http://schemas.microsoft.com/office/powerpoint/2010/main" val="1788283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 coût d’une médiation</a:t>
            </a:r>
          </a:p>
        </p:txBody>
      </p:sp>
      <p:sp>
        <p:nvSpPr>
          <p:cNvPr id="3" name="Espace réservé du contenu 2"/>
          <p:cNvSpPr>
            <a:spLocks noGrp="1"/>
          </p:cNvSpPr>
          <p:nvPr>
            <p:ph idx="1"/>
          </p:nvPr>
        </p:nvSpPr>
        <p:spPr/>
        <p:txBody>
          <a:bodyPr>
            <a:normAutofit/>
          </a:bodyPr>
          <a:lstStyle/>
          <a:p>
            <a:pPr marL="118872" indent="0">
              <a:buNone/>
            </a:pPr>
            <a:r>
              <a:rPr lang="fr-FR" sz="2000" dirty="0">
                <a:latin typeface="Arial Narrow" panose="020B0606020202030204" pitchFamily="34" charset="0"/>
              </a:rPr>
              <a:t>Les honoraires sont libres, par principe.</a:t>
            </a:r>
          </a:p>
          <a:p>
            <a:pPr marL="118872" indent="0">
              <a:buNone/>
            </a:pPr>
            <a:endParaRPr lang="fr-FR" sz="2000" dirty="0">
              <a:latin typeface="Arial Narrow" panose="020B0606020202030204" pitchFamily="34" charset="0"/>
            </a:endParaRPr>
          </a:p>
          <a:p>
            <a:pPr marL="118872" indent="0">
              <a:buNone/>
            </a:pPr>
            <a:r>
              <a:rPr lang="fr-FR" sz="2000" dirty="0">
                <a:latin typeface="Arial Narrow" panose="020B0606020202030204" pitchFamily="34" charset="0"/>
              </a:rPr>
              <a:t>Quelques référentiels sur les 12 derniers mois:</a:t>
            </a:r>
          </a:p>
          <a:p>
            <a:pPr marL="118872" indent="0">
              <a:buNone/>
            </a:pPr>
            <a:endParaRPr lang="fr-FR" sz="2000" dirty="0">
              <a:latin typeface="Arial Narrow" panose="020B0606020202030204" pitchFamily="34" charset="0"/>
            </a:endParaRPr>
          </a:p>
          <a:p>
            <a:pPr lvl="1"/>
            <a:r>
              <a:rPr lang="fr-FR" sz="2000" dirty="0">
                <a:latin typeface="Arial Narrow" panose="020B0606020202030204" pitchFamily="34" charset="0"/>
              </a:rPr>
              <a:t>Médiation judiciaire: entre 3,000€ et 4,000€ HT supportés à part égale entre les deux parties</a:t>
            </a:r>
          </a:p>
          <a:p>
            <a:pPr lvl="1"/>
            <a:endParaRPr lang="fr-FR" sz="2000" dirty="0">
              <a:latin typeface="Arial Narrow" panose="020B0606020202030204" pitchFamily="34" charset="0"/>
            </a:endParaRPr>
          </a:p>
          <a:p>
            <a:pPr lvl="1"/>
            <a:r>
              <a:rPr lang="fr-FR" sz="2000" dirty="0">
                <a:latin typeface="Arial Narrow" panose="020B0606020202030204" pitchFamily="34" charset="0"/>
              </a:rPr>
              <a:t>Médiation conventionnelle: peut aller de 250€ HT /réunion de deux heures … à 300€ HT /heure, là encore partagés à part égale par principe. </a:t>
            </a:r>
          </a:p>
          <a:p>
            <a:pPr lvl="1"/>
            <a:endParaRPr lang="fr-FR" sz="2000" dirty="0">
              <a:latin typeface="Arial Narrow" panose="020B0606020202030204" pitchFamily="34" charset="0"/>
            </a:endParaRPr>
          </a:p>
          <a:p>
            <a:pPr marL="457200" lvl="1" indent="0">
              <a:buNone/>
            </a:pPr>
            <a:r>
              <a:rPr lang="fr-FR" sz="2000" dirty="0">
                <a:latin typeface="Arial Narrow" panose="020B0606020202030204" pitchFamily="34" charset="0"/>
              </a:rPr>
              <a:t>= Coût moyen en 2017 : 5.000 € (statistiques CMAP)</a:t>
            </a:r>
            <a:endParaRPr lang="fr-FR" dirty="0">
              <a:latin typeface="Arial Narrow" panose="020B0606020202030204" pitchFamily="34" charset="0"/>
            </a:endParaRPr>
          </a:p>
          <a:p>
            <a:pPr marL="457200" lvl="1" indent="0">
              <a:buNone/>
            </a:pPr>
            <a:endParaRPr lang="fr-FR" dirty="0"/>
          </a:p>
          <a:p>
            <a:pPr marL="118872" indent="0">
              <a:buNone/>
            </a:pPr>
            <a:endParaRPr lang="fr-FR" dirty="0"/>
          </a:p>
        </p:txBody>
      </p:sp>
      <p:sp>
        <p:nvSpPr>
          <p:cNvPr id="4" name="Espace réservé du pied de page 3"/>
          <p:cNvSpPr>
            <a:spLocks noGrp="1"/>
          </p:cNvSpPr>
          <p:nvPr>
            <p:ph type="ftr" sz="quarter" idx="11"/>
          </p:nvPr>
        </p:nvSpPr>
        <p:spPr/>
        <p:txBody>
          <a:bodyPr/>
          <a:lstStyle/>
          <a:p>
            <a:r>
              <a:rPr lang="fr-FR"/>
              <a:t>DaemPartners</a:t>
            </a:r>
          </a:p>
        </p:txBody>
      </p:sp>
      <p:sp>
        <p:nvSpPr>
          <p:cNvPr id="5" name="Espace réservé du numéro de diapositive 4"/>
          <p:cNvSpPr>
            <a:spLocks noGrp="1"/>
          </p:cNvSpPr>
          <p:nvPr>
            <p:ph type="sldNum" sz="quarter" idx="12"/>
          </p:nvPr>
        </p:nvSpPr>
        <p:spPr/>
        <p:txBody>
          <a:bodyPr/>
          <a:lstStyle/>
          <a:p>
            <a:fld id="{448EA7B3-9E94-4019-8B82-33EAA500A596}" type="slidenum">
              <a:rPr lang="fr-FR" smtClean="0"/>
              <a:t>13</a:t>
            </a:fld>
            <a:endParaRPr lang="fr-FR"/>
          </a:p>
        </p:txBody>
      </p:sp>
    </p:spTree>
    <p:extLst>
      <p:ext uri="{BB962C8B-B14F-4D97-AF65-F5344CB8AC3E}">
        <p14:creationId xmlns:p14="http://schemas.microsoft.com/office/powerpoint/2010/main" val="3781914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durée d’une médiation</a:t>
            </a:r>
          </a:p>
        </p:txBody>
      </p:sp>
      <p:sp>
        <p:nvSpPr>
          <p:cNvPr id="3" name="Espace réservé du contenu 2"/>
          <p:cNvSpPr>
            <a:spLocks noGrp="1"/>
          </p:cNvSpPr>
          <p:nvPr>
            <p:ph idx="1"/>
          </p:nvPr>
        </p:nvSpPr>
        <p:spPr/>
        <p:txBody>
          <a:bodyPr>
            <a:normAutofit/>
          </a:bodyPr>
          <a:lstStyle/>
          <a:p>
            <a:r>
              <a:rPr lang="fr-FR" sz="2000" b="1" dirty="0">
                <a:latin typeface="Arial Narrow" panose="020B0606020202030204" pitchFamily="34" charset="0"/>
              </a:rPr>
              <a:t>La médiation est un mode de résolution des conflits rapide = 15 heures est la durée moyenne en 2017 (statistiques CMAP):</a:t>
            </a:r>
          </a:p>
          <a:p>
            <a:pPr lvl="2"/>
            <a:r>
              <a:rPr lang="fr-FR" sz="2000" dirty="0">
                <a:latin typeface="Arial Narrow" panose="020B0606020202030204" pitchFamily="34" charset="0"/>
              </a:rPr>
              <a:t>Conflit individuel: entre deux et trois réunions en moyenne </a:t>
            </a:r>
          </a:p>
          <a:p>
            <a:pPr lvl="2"/>
            <a:r>
              <a:rPr lang="fr-FR" sz="2000" dirty="0">
                <a:latin typeface="Arial Narrow" panose="020B0606020202030204" pitchFamily="34" charset="0"/>
              </a:rPr>
              <a:t>Conflit collectif: selon enjeux et climat relationnel mais toujours plus rapide que le TGI</a:t>
            </a:r>
          </a:p>
          <a:p>
            <a:endParaRPr lang="fr-FR" sz="2000" dirty="0">
              <a:latin typeface="Arial Narrow" panose="020B0606020202030204" pitchFamily="34" charset="0"/>
            </a:endParaRPr>
          </a:p>
          <a:p>
            <a:r>
              <a:rPr lang="fr-FR" sz="2000" b="1" dirty="0">
                <a:latin typeface="Arial Narrow" panose="020B0606020202030204" pitchFamily="34" charset="0"/>
              </a:rPr>
              <a:t>Les conséquences financières ne se traduisent pas seulement en économies de coûts:</a:t>
            </a:r>
          </a:p>
          <a:p>
            <a:pPr lvl="2"/>
            <a:r>
              <a:rPr lang="fr-FR" sz="2000" dirty="0">
                <a:latin typeface="Arial Narrow" panose="020B0606020202030204" pitchFamily="34" charset="0"/>
              </a:rPr>
              <a:t>Lors d’un litige prud’homal: provisions établies par les CAC selon demandes du salarié, parfois déconnectées des décisions </a:t>
            </a:r>
          </a:p>
          <a:p>
            <a:pPr lvl="2"/>
            <a:r>
              <a:rPr lang="fr-FR" sz="2000" dirty="0">
                <a:latin typeface="Arial Narrow" panose="020B0606020202030204" pitchFamily="34" charset="0"/>
              </a:rPr>
              <a:t>Lors d’une médiation: aucun risque de provision excessive puisque, la plupart du temps, seul le règlement transactionnel apparaitra</a:t>
            </a:r>
          </a:p>
        </p:txBody>
      </p:sp>
      <p:sp>
        <p:nvSpPr>
          <p:cNvPr id="4" name="Espace réservé du pied de page 3"/>
          <p:cNvSpPr>
            <a:spLocks noGrp="1"/>
          </p:cNvSpPr>
          <p:nvPr>
            <p:ph type="ftr" sz="quarter" idx="11"/>
          </p:nvPr>
        </p:nvSpPr>
        <p:spPr/>
        <p:txBody>
          <a:bodyPr/>
          <a:lstStyle/>
          <a:p>
            <a:r>
              <a:rPr lang="fr-FR"/>
              <a:t>DaemPartners</a:t>
            </a:r>
          </a:p>
        </p:txBody>
      </p:sp>
      <p:sp>
        <p:nvSpPr>
          <p:cNvPr id="5" name="Espace réservé du numéro de diapositive 4"/>
          <p:cNvSpPr>
            <a:spLocks noGrp="1"/>
          </p:cNvSpPr>
          <p:nvPr>
            <p:ph type="sldNum" sz="quarter" idx="12"/>
          </p:nvPr>
        </p:nvSpPr>
        <p:spPr/>
        <p:txBody>
          <a:bodyPr/>
          <a:lstStyle/>
          <a:p>
            <a:fld id="{448EA7B3-9E94-4019-8B82-33EAA500A596}" type="slidenum">
              <a:rPr lang="fr-FR" smtClean="0"/>
              <a:t>14</a:t>
            </a:fld>
            <a:endParaRPr lang="fr-FR"/>
          </a:p>
        </p:txBody>
      </p:sp>
    </p:spTree>
    <p:extLst>
      <p:ext uri="{BB962C8B-B14F-4D97-AF65-F5344CB8AC3E}">
        <p14:creationId xmlns:p14="http://schemas.microsoft.com/office/powerpoint/2010/main" val="20015861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b="1" dirty="0">
                <a:latin typeface="Arial Narrow" panose="020B0606020202030204" pitchFamily="34" charset="0"/>
              </a:rPr>
              <a:t>L’issue d’une médiation</a:t>
            </a:r>
          </a:p>
        </p:txBody>
      </p:sp>
      <p:sp>
        <p:nvSpPr>
          <p:cNvPr id="3" name="Espace réservé du contenu 2"/>
          <p:cNvSpPr>
            <a:spLocks noGrp="1"/>
          </p:cNvSpPr>
          <p:nvPr>
            <p:ph idx="1"/>
          </p:nvPr>
        </p:nvSpPr>
        <p:spPr/>
        <p:txBody>
          <a:bodyPr>
            <a:normAutofit/>
          </a:bodyPr>
          <a:lstStyle/>
          <a:p>
            <a:pPr marL="457200" indent="-457200" algn="just">
              <a:buFontTx/>
              <a:buChar char="-"/>
            </a:pPr>
            <a:r>
              <a:rPr lang="fr-FR" sz="2800" b="1" dirty="0">
                <a:latin typeface="Arial Narrow" panose="020B0606020202030204" pitchFamily="34" charset="0"/>
              </a:rPr>
              <a:t>En cas de résolution du conflit: </a:t>
            </a:r>
            <a:r>
              <a:rPr lang="fr-FR" sz="2800" dirty="0">
                <a:latin typeface="Arial Narrow" panose="020B0606020202030204" pitchFamily="34" charset="0"/>
              </a:rPr>
              <a:t>les parties signent un accord qui peut être homologué en justice et avoir ainsi force de chose jugée;</a:t>
            </a:r>
          </a:p>
          <a:p>
            <a:pPr marL="0" indent="0" algn="just">
              <a:buNone/>
            </a:pPr>
            <a:endParaRPr lang="fr-FR" sz="2800" dirty="0">
              <a:latin typeface="Arial Narrow" panose="020B0606020202030204" pitchFamily="34" charset="0"/>
            </a:endParaRPr>
          </a:p>
          <a:p>
            <a:pPr marL="457200" indent="-457200" algn="just">
              <a:buFontTx/>
              <a:buChar char="-"/>
            </a:pPr>
            <a:r>
              <a:rPr lang="fr-FR" sz="2800" b="1" dirty="0">
                <a:latin typeface="Arial Narrow" panose="020B0606020202030204" pitchFamily="34" charset="0"/>
              </a:rPr>
              <a:t>En cas d’échec: </a:t>
            </a:r>
            <a:r>
              <a:rPr lang="fr-FR" sz="2800" dirty="0">
                <a:latin typeface="Arial Narrow" panose="020B0606020202030204" pitchFamily="34" charset="0"/>
              </a:rPr>
              <a:t>les échanges au cours de la médiation restent confidentiels. Il n’y a ni note, ni témoignages. </a:t>
            </a:r>
          </a:p>
          <a:p>
            <a:pPr marL="457200" indent="-457200" algn="just">
              <a:buFontTx/>
              <a:buChar char="-"/>
            </a:pPr>
            <a:endParaRPr lang="fr-FR" sz="2800" dirty="0">
              <a:latin typeface="Arial Narrow" panose="020B0606020202030204" pitchFamily="34" charset="0"/>
            </a:endParaRPr>
          </a:p>
          <a:p>
            <a:pPr marL="0" indent="0" algn="just">
              <a:buNone/>
            </a:pPr>
            <a:r>
              <a:rPr lang="fr-FR" sz="2800" dirty="0">
                <a:latin typeface="Arial Narrow" panose="020B0606020202030204" pitchFamily="34" charset="0"/>
              </a:rPr>
              <a:t> 	</a:t>
            </a:r>
            <a:r>
              <a:rPr lang="fr-FR" sz="2800" b="1" dirty="0">
                <a:latin typeface="Arial Narrow" panose="020B0606020202030204" pitchFamily="34" charset="0"/>
              </a:rPr>
              <a:t>= Rien n’interdira alors de recourir aux voies 	judiciaires.</a:t>
            </a:r>
          </a:p>
          <a:p>
            <a:pPr marL="0" indent="0" algn="just">
              <a:buNone/>
            </a:pPr>
            <a:endParaRPr lang="fr-FR" dirty="0">
              <a:latin typeface="Arial Narrow" panose="020B0606020202030204" pitchFamily="34" charset="0"/>
            </a:endParaRPr>
          </a:p>
        </p:txBody>
      </p:sp>
      <p:sp>
        <p:nvSpPr>
          <p:cNvPr id="6" name="Espace réservé du numéro de diapositive 5"/>
          <p:cNvSpPr>
            <a:spLocks noGrp="1"/>
          </p:cNvSpPr>
          <p:nvPr>
            <p:ph type="sldNum" sz="quarter" idx="12"/>
          </p:nvPr>
        </p:nvSpPr>
        <p:spPr/>
        <p:txBody>
          <a:bodyPr/>
          <a:lstStyle/>
          <a:p>
            <a:fld id="{CA28C450-3EFC-4AE0-B515-E9C06D29CCC7}" type="slidenum">
              <a:rPr lang="fr-FR" smtClean="0"/>
              <a:pPr/>
              <a:t>15</a:t>
            </a:fld>
            <a:endParaRPr lang="fr-FR"/>
          </a:p>
        </p:txBody>
      </p:sp>
      <p:sp>
        <p:nvSpPr>
          <p:cNvPr id="7" name="Espace réservé du pied de page 6"/>
          <p:cNvSpPr>
            <a:spLocks noGrp="1"/>
          </p:cNvSpPr>
          <p:nvPr>
            <p:ph type="ftr" sz="quarter" idx="11"/>
          </p:nvPr>
        </p:nvSpPr>
        <p:spPr/>
        <p:txBody>
          <a:bodyPr/>
          <a:lstStyle/>
          <a:p>
            <a:pPr algn="r"/>
            <a:r>
              <a:rPr lang="fr-FR" dirty="0" err="1"/>
              <a:t>DaemPartners</a:t>
            </a:r>
            <a:endParaRPr lang="fr-FR" dirty="0"/>
          </a:p>
        </p:txBody>
      </p:sp>
    </p:spTree>
    <p:extLst>
      <p:ext uri="{BB962C8B-B14F-4D97-AF65-F5344CB8AC3E}">
        <p14:creationId xmlns:p14="http://schemas.microsoft.com/office/powerpoint/2010/main" val="34325605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Mes coordonnées :</a:t>
            </a:r>
          </a:p>
        </p:txBody>
      </p:sp>
      <p:sp>
        <p:nvSpPr>
          <p:cNvPr id="3" name="Espace réservé du contenu 2"/>
          <p:cNvSpPr>
            <a:spLocks noGrp="1"/>
          </p:cNvSpPr>
          <p:nvPr>
            <p:ph idx="1"/>
          </p:nvPr>
        </p:nvSpPr>
        <p:spPr/>
        <p:txBody>
          <a:bodyPr>
            <a:normAutofit/>
          </a:bodyPr>
          <a:lstStyle/>
          <a:p>
            <a:r>
              <a:rPr lang="fr-FR" sz="4000" b="1" dirty="0"/>
              <a:t>ISABELLE MATHIEU</a:t>
            </a:r>
          </a:p>
          <a:p>
            <a:r>
              <a:rPr lang="fr-FR" sz="4000" b="1" dirty="0"/>
              <a:t>Avocat à la Cour. </a:t>
            </a:r>
          </a:p>
          <a:p>
            <a:r>
              <a:rPr lang="fr-FR" sz="4000" b="1" dirty="0"/>
              <a:t>Médiatrice CMAP Université Panthéon Assas</a:t>
            </a:r>
          </a:p>
          <a:p>
            <a:r>
              <a:rPr lang="fr-FR" sz="4000" b="1" dirty="0"/>
              <a:t>00 33 (0)6 19 19 07 03</a:t>
            </a:r>
          </a:p>
          <a:p>
            <a:r>
              <a:rPr lang="fr-FR" sz="4000" b="1" dirty="0"/>
              <a:t>imathieu@daempartners.com</a:t>
            </a:r>
          </a:p>
        </p:txBody>
      </p:sp>
      <p:sp>
        <p:nvSpPr>
          <p:cNvPr id="4" name="Espace réservé du pied de page 3"/>
          <p:cNvSpPr>
            <a:spLocks noGrp="1"/>
          </p:cNvSpPr>
          <p:nvPr>
            <p:ph type="ftr" sz="quarter" idx="11"/>
          </p:nvPr>
        </p:nvSpPr>
        <p:spPr/>
        <p:txBody>
          <a:bodyPr/>
          <a:lstStyle/>
          <a:p>
            <a:r>
              <a:rPr lang="fr-FR"/>
              <a:t>DaemPartners</a:t>
            </a:r>
          </a:p>
        </p:txBody>
      </p:sp>
      <p:sp>
        <p:nvSpPr>
          <p:cNvPr id="5" name="Espace réservé du numéro de diapositive 4"/>
          <p:cNvSpPr>
            <a:spLocks noGrp="1"/>
          </p:cNvSpPr>
          <p:nvPr>
            <p:ph type="sldNum" sz="quarter" idx="12"/>
          </p:nvPr>
        </p:nvSpPr>
        <p:spPr/>
        <p:txBody>
          <a:bodyPr/>
          <a:lstStyle/>
          <a:p>
            <a:fld id="{448EA7B3-9E94-4019-8B82-33EAA500A596}" type="slidenum">
              <a:rPr lang="fr-FR" smtClean="0"/>
              <a:t>16</a:t>
            </a:fld>
            <a:endParaRPr lang="fr-FR"/>
          </a:p>
        </p:txBody>
      </p:sp>
    </p:spTree>
    <p:extLst>
      <p:ext uri="{BB962C8B-B14F-4D97-AF65-F5344CB8AC3E}">
        <p14:creationId xmlns:p14="http://schemas.microsoft.com/office/powerpoint/2010/main" val="3191655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bwMode="invGray"/>
        <p:txBody>
          <a:bodyPr>
            <a:normAutofit fontScale="90000"/>
          </a:bodyPr>
          <a:lstStyle/>
          <a:p>
            <a:pPr algn="ctr"/>
            <a:r>
              <a:rPr lang="fr-FR" b="1" dirty="0">
                <a:latin typeface="Arial Narrow" panose="020B0606020202030204" pitchFamily="34" charset="0"/>
              </a:rPr>
              <a:t>Le conflit salarié – employeur est un risque inévitable </a:t>
            </a:r>
          </a:p>
        </p:txBody>
      </p:sp>
      <p:sp>
        <p:nvSpPr>
          <p:cNvPr id="3" name="Espace réservé du contenu 2"/>
          <p:cNvSpPr>
            <a:spLocks noGrp="1"/>
          </p:cNvSpPr>
          <p:nvPr>
            <p:ph idx="1"/>
          </p:nvPr>
        </p:nvSpPr>
        <p:spPr/>
        <p:txBody>
          <a:bodyPr>
            <a:normAutofit fontScale="92500" lnSpcReduction="20000"/>
          </a:bodyPr>
          <a:lstStyle/>
          <a:p>
            <a:pPr marL="0" indent="0" algn="ctr">
              <a:buNone/>
            </a:pPr>
            <a:r>
              <a:rPr lang="fr-FR" sz="2800" b="1" dirty="0">
                <a:latin typeface="Arial Narrow" panose="020B0606020202030204" pitchFamily="34" charset="0"/>
              </a:rPr>
              <a:t>Les différents types de conflits</a:t>
            </a:r>
          </a:p>
          <a:p>
            <a:pPr marL="0" indent="0" algn="just">
              <a:buNone/>
            </a:pPr>
            <a:endParaRPr lang="fr-FR" sz="2800" b="1" dirty="0">
              <a:latin typeface="Arial Narrow" panose="020B0606020202030204" pitchFamily="34" charset="0"/>
            </a:endParaRPr>
          </a:p>
          <a:p>
            <a:pPr marL="0" indent="0" algn="just">
              <a:buNone/>
            </a:pPr>
            <a:r>
              <a:rPr lang="fr-FR" sz="2800" u="sng" dirty="0">
                <a:latin typeface="Arial Narrow" panose="020B0606020202030204" pitchFamily="34" charset="0"/>
              </a:rPr>
              <a:t>Conflit déclaré</a:t>
            </a:r>
            <a:r>
              <a:rPr lang="fr-FR" sz="2800" dirty="0">
                <a:latin typeface="Arial Narrow" panose="020B0606020202030204" pitchFamily="34" charset="0"/>
              </a:rPr>
              <a:t>: mis à jour par les protagonistes, qui exposent clairement leurs objectifs et leurs intérêts</a:t>
            </a:r>
          </a:p>
          <a:p>
            <a:pPr marL="0" indent="0" algn="just">
              <a:buNone/>
            </a:pPr>
            <a:endParaRPr lang="fr-FR" sz="2800" dirty="0">
              <a:latin typeface="Arial Narrow" panose="020B0606020202030204" pitchFamily="34" charset="0"/>
            </a:endParaRPr>
          </a:p>
          <a:p>
            <a:pPr marL="0" indent="0" algn="just">
              <a:buNone/>
            </a:pPr>
            <a:r>
              <a:rPr lang="fr-FR" sz="2800" u="sng" dirty="0">
                <a:latin typeface="Arial Narrow" panose="020B0606020202030204" pitchFamily="34" charset="0"/>
              </a:rPr>
              <a:t>Conflit latent ou larvé</a:t>
            </a:r>
            <a:r>
              <a:rPr lang="fr-FR" sz="2800" dirty="0">
                <a:latin typeface="Arial Narrow" panose="020B0606020202030204" pitchFamily="34" charset="0"/>
              </a:rPr>
              <a:t>: étouffé, non exprimé. Se nourrissant de tous les éléments tant que des mots ne sont pas mis dessus</a:t>
            </a:r>
          </a:p>
          <a:p>
            <a:pPr marL="0" indent="0" algn="just">
              <a:buNone/>
            </a:pPr>
            <a:endParaRPr lang="fr-FR" sz="2800" dirty="0">
              <a:latin typeface="Arial Narrow" panose="020B0606020202030204" pitchFamily="34" charset="0"/>
            </a:endParaRPr>
          </a:p>
          <a:p>
            <a:pPr marL="0" indent="0" algn="just">
              <a:buNone/>
            </a:pPr>
            <a:r>
              <a:rPr lang="fr-FR" sz="2800" u="sng" dirty="0">
                <a:latin typeface="Arial Narrow" panose="020B0606020202030204" pitchFamily="34" charset="0"/>
              </a:rPr>
              <a:t>Conflit refoulé</a:t>
            </a:r>
            <a:r>
              <a:rPr lang="fr-FR" sz="2800" dirty="0">
                <a:latin typeface="Arial Narrow" panose="020B0606020202030204" pitchFamily="34" charset="0"/>
              </a:rPr>
              <a:t>: ancien conflit, éventuellement résolu mais de façon partielle, insatisfaisante</a:t>
            </a:r>
          </a:p>
          <a:p>
            <a:pPr marL="0" indent="0" algn="just">
              <a:buNone/>
            </a:pPr>
            <a:endParaRPr lang="fr-FR" sz="2800" dirty="0">
              <a:latin typeface="Arial Narrow" panose="020B0606020202030204" pitchFamily="34" charset="0"/>
            </a:endParaRPr>
          </a:p>
          <a:p>
            <a:pPr marL="0" indent="0" algn="just">
              <a:buNone/>
            </a:pPr>
            <a:r>
              <a:rPr lang="fr-FR" sz="2800" u="sng" dirty="0">
                <a:latin typeface="Arial Narrow" panose="020B0606020202030204" pitchFamily="34" charset="0"/>
              </a:rPr>
              <a:t>Le malentendu</a:t>
            </a:r>
            <a:r>
              <a:rPr lang="fr-FR" sz="2800" dirty="0">
                <a:latin typeface="Arial Narrow" panose="020B0606020202030204" pitchFamily="34" charset="0"/>
              </a:rPr>
              <a:t>: on ne s’est pas compris, on n’a pas compris la même chose, ce n’est pas obligatoirement réciproque</a:t>
            </a:r>
          </a:p>
        </p:txBody>
      </p:sp>
      <p:sp>
        <p:nvSpPr>
          <p:cNvPr id="4" name="Espace réservé du numéro de diapositive 3"/>
          <p:cNvSpPr>
            <a:spLocks noGrp="1"/>
          </p:cNvSpPr>
          <p:nvPr>
            <p:ph type="sldNum" sz="quarter" idx="12"/>
          </p:nvPr>
        </p:nvSpPr>
        <p:spPr/>
        <p:txBody>
          <a:bodyPr/>
          <a:lstStyle/>
          <a:p>
            <a:fld id="{448EA7B3-9E94-4019-8B82-33EAA500A596}" type="slidenum">
              <a:rPr lang="fr-FR" smtClean="0"/>
              <a:t>2</a:t>
            </a:fld>
            <a:endParaRPr lang="fr-FR"/>
          </a:p>
        </p:txBody>
      </p:sp>
      <p:sp>
        <p:nvSpPr>
          <p:cNvPr id="5" name="Espace réservé du pied de page 4"/>
          <p:cNvSpPr>
            <a:spLocks noGrp="1"/>
          </p:cNvSpPr>
          <p:nvPr>
            <p:ph type="ftr" sz="quarter" idx="11"/>
          </p:nvPr>
        </p:nvSpPr>
        <p:spPr/>
        <p:txBody>
          <a:bodyPr/>
          <a:lstStyle/>
          <a:p>
            <a:pPr algn="r"/>
            <a:r>
              <a:rPr lang="fr-FR" dirty="0" err="1"/>
              <a:t>DaemPartners</a:t>
            </a:r>
            <a:endParaRPr lang="fr-FR" dirty="0"/>
          </a:p>
        </p:txBody>
      </p:sp>
    </p:spTree>
    <p:extLst>
      <p:ext uri="{BB962C8B-B14F-4D97-AF65-F5344CB8AC3E}">
        <p14:creationId xmlns:p14="http://schemas.microsoft.com/office/powerpoint/2010/main" val="2173774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a:latin typeface="Arial Narrow" panose="020B0606020202030204" pitchFamily="34" charset="0"/>
              </a:rPr>
              <a:t>Les sources de conflit sont multiples</a:t>
            </a:r>
          </a:p>
        </p:txBody>
      </p:sp>
      <p:sp>
        <p:nvSpPr>
          <p:cNvPr id="3" name="Espace réservé du contenu 2"/>
          <p:cNvSpPr>
            <a:spLocks noGrp="1"/>
          </p:cNvSpPr>
          <p:nvPr>
            <p:ph idx="1"/>
          </p:nvPr>
        </p:nvSpPr>
        <p:spPr/>
        <p:txBody>
          <a:bodyPr>
            <a:normAutofit fontScale="92500" lnSpcReduction="10000"/>
          </a:bodyPr>
          <a:lstStyle/>
          <a:p>
            <a:pPr marL="0" indent="0">
              <a:buNone/>
            </a:pPr>
            <a:r>
              <a:rPr lang="fr-FR" sz="2400" b="1" dirty="0">
                <a:latin typeface="Arial Narrow" panose="020B0606020202030204" pitchFamily="34" charset="0"/>
              </a:rPr>
              <a:t>Conflit de valeurs</a:t>
            </a:r>
            <a:r>
              <a:rPr lang="fr-FR" sz="2400" dirty="0">
                <a:latin typeface="Arial Narrow" panose="020B0606020202030204" pitchFamily="34" charset="0"/>
              </a:rPr>
              <a:t>	Vrai/bien/beau/juste.. chacun étant persuadé d’avoir 			raison/ rejet de l’autre position</a:t>
            </a:r>
          </a:p>
          <a:p>
            <a:pPr marL="0" indent="0">
              <a:buNone/>
            </a:pPr>
            <a:endParaRPr lang="fr-FR" sz="2400" dirty="0">
              <a:latin typeface="Arial Narrow" panose="020B0606020202030204" pitchFamily="34" charset="0"/>
            </a:endParaRPr>
          </a:p>
          <a:p>
            <a:pPr marL="0" indent="0">
              <a:buNone/>
            </a:pPr>
            <a:r>
              <a:rPr lang="fr-FR" sz="2400" b="1" dirty="0">
                <a:latin typeface="Arial Narrow" panose="020B0606020202030204" pitchFamily="34" charset="0"/>
              </a:rPr>
              <a:t>Conflit de rôles</a:t>
            </a:r>
            <a:r>
              <a:rPr lang="fr-FR" sz="2400" dirty="0">
                <a:latin typeface="Arial Narrow" panose="020B0606020202030204" pitchFamily="34" charset="0"/>
              </a:rPr>
              <a:t>		Conduite d’une personne qui joue un rôle 				assigné ou pas, ou exerce une influence</a:t>
            </a:r>
          </a:p>
          <a:p>
            <a:pPr marL="0" indent="0">
              <a:buNone/>
            </a:pPr>
            <a:endParaRPr lang="fr-FR" sz="2400" dirty="0">
              <a:latin typeface="Arial Narrow" panose="020B0606020202030204" pitchFamily="34" charset="0"/>
            </a:endParaRPr>
          </a:p>
          <a:p>
            <a:pPr marL="0" indent="0">
              <a:buNone/>
            </a:pPr>
            <a:r>
              <a:rPr lang="fr-FR" sz="2400" b="1" dirty="0">
                <a:latin typeface="Arial Narrow" panose="020B0606020202030204" pitchFamily="34" charset="0"/>
              </a:rPr>
              <a:t>Conflit d’intérêts</a:t>
            </a:r>
            <a:r>
              <a:rPr lang="fr-FR" sz="2400" dirty="0">
                <a:latin typeface="Arial Narrow" panose="020B0606020202030204" pitchFamily="34" charset="0"/>
              </a:rPr>
              <a:t>		La recherche du + (objet, avantage, pouvoir..)</a:t>
            </a:r>
          </a:p>
          <a:p>
            <a:pPr marL="0" indent="0">
              <a:buNone/>
            </a:pPr>
            <a:endParaRPr lang="fr-FR" sz="2400" dirty="0">
              <a:latin typeface="Arial Narrow" panose="020B0606020202030204" pitchFamily="34" charset="0"/>
            </a:endParaRPr>
          </a:p>
          <a:p>
            <a:pPr marL="0" indent="0">
              <a:buNone/>
            </a:pPr>
            <a:r>
              <a:rPr lang="fr-FR" sz="2400" b="1" dirty="0">
                <a:latin typeface="Arial Narrow" panose="020B0606020202030204" pitchFamily="34" charset="0"/>
              </a:rPr>
              <a:t>Conflit d’identité</a:t>
            </a:r>
            <a:r>
              <a:rPr lang="fr-FR" sz="2400" dirty="0">
                <a:latin typeface="Arial Narrow" panose="020B0606020202030204" pitchFamily="34" charset="0"/>
              </a:rPr>
              <a:t>		On renie l’autre, on le rejette pour ce qu’il est ou ce 			qu’il représente</a:t>
            </a:r>
          </a:p>
          <a:p>
            <a:pPr marL="0" indent="0">
              <a:buNone/>
            </a:pPr>
            <a:endParaRPr lang="fr-FR" sz="2400" dirty="0">
              <a:latin typeface="Arial Narrow" panose="020B0606020202030204" pitchFamily="34" charset="0"/>
            </a:endParaRPr>
          </a:p>
          <a:p>
            <a:pPr marL="0" indent="0">
              <a:buNone/>
            </a:pPr>
            <a:r>
              <a:rPr lang="fr-FR" sz="2400" b="1" dirty="0">
                <a:latin typeface="Arial Narrow" panose="020B0606020202030204" pitchFamily="34" charset="0"/>
              </a:rPr>
              <a:t>Conflit de personnalité</a:t>
            </a:r>
            <a:r>
              <a:rPr lang="fr-FR" sz="2400" dirty="0">
                <a:latin typeface="Arial Narrow" panose="020B0606020202030204" pitchFamily="34" charset="0"/>
              </a:rPr>
              <a:t>	Il existe des personnes « incompatibles »</a:t>
            </a:r>
          </a:p>
          <a:p>
            <a:pPr marL="0" indent="0">
              <a:buNone/>
            </a:pPr>
            <a:endParaRPr lang="fr-FR" sz="2400" dirty="0">
              <a:latin typeface="Arial Narrow" panose="020B0606020202030204" pitchFamily="34" charset="0"/>
            </a:endParaRPr>
          </a:p>
          <a:p>
            <a:pPr marL="0" indent="0">
              <a:buNone/>
            </a:pPr>
            <a:r>
              <a:rPr lang="fr-FR" sz="2400" b="1" dirty="0">
                <a:latin typeface="Arial Narrow" panose="020B0606020202030204" pitchFamily="34" charset="0"/>
              </a:rPr>
              <a:t>Conflit de besoins	</a:t>
            </a:r>
            <a:r>
              <a:rPr lang="fr-FR" sz="2400" dirty="0">
                <a:latin typeface="Arial Narrow" panose="020B0606020202030204" pitchFamily="34" charset="0"/>
              </a:rPr>
              <a:t>Exigences créées par la vie, conflit de territoire..</a:t>
            </a:r>
          </a:p>
          <a:p>
            <a:pPr marL="0" indent="0">
              <a:buNone/>
            </a:pPr>
            <a:endParaRPr lang="fr-FR" sz="2400" dirty="0">
              <a:latin typeface="Arial Narrow" panose="020B0606020202030204" pitchFamily="34" charset="0"/>
            </a:endParaRPr>
          </a:p>
          <a:p>
            <a:endParaRPr lang="fr-FR" sz="2400" dirty="0">
              <a:latin typeface="Arial Narrow" panose="020B0606020202030204" pitchFamily="34" charset="0"/>
            </a:endParaRPr>
          </a:p>
        </p:txBody>
      </p:sp>
      <p:sp>
        <p:nvSpPr>
          <p:cNvPr id="4" name="Espace réservé du numéro de diapositive 3"/>
          <p:cNvSpPr>
            <a:spLocks noGrp="1"/>
          </p:cNvSpPr>
          <p:nvPr>
            <p:ph type="sldNum" sz="quarter" idx="12"/>
          </p:nvPr>
        </p:nvSpPr>
        <p:spPr/>
        <p:txBody>
          <a:bodyPr/>
          <a:lstStyle/>
          <a:p>
            <a:fld id="{448EA7B3-9E94-4019-8B82-33EAA500A596}" type="slidenum">
              <a:rPr lang="fr-FR" smtClean="0"/>
              <a:t>3</a:t>
            </a:fld>
            <a:endParaRPr lang="fr-FR"/>
          </a:p>
        </p:txBody>
      </p:sp>
      <p:sp>
        <p:nvSpPr>
          <p:cNvPr id="5" name="Espace réservé du pied de page 4"/>
          <p:cNvSpPr>
            <a:spLocks noGrp="1"/>
          </p:cNvSpPr>
          <p:nvPr>
            <p:ph type="ftr" sz="quarter" idx="11"/>
          </p:nvPr>
        </p:nvSpPr>
        <p:spPr/>
        <p:txBody>
          <a:bodyPr/>
          <a:lstStyle/>
          <a:p>
            <a:pPr algn="r"/>
            <a:r>
              <a:rPr lang="fr-FR" dirty="0" err="1"/>
              <a:t>DaemPartners</a:t>
            </a:r>
            <a:endParaRPr lang="fr-FR" dirty="0"/>
          </a:p>
        </p:txBody>
      </p:sp>
    </p:spTree>
    <p:extLst>
      <p:ext uri="{BB962C8B-B14F-4D97-AF65-F5344CB8AC3E}">
        <p14:creationId xmlns:p14="http://schemas.microsoft.com/office/powerpoint/2010/main" val="37768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latin typeface="Arial Narrow" panose="020B0606020202030204" pitchFamily="34" charset="0"/>
              </a:rPr>
              <a:t>Une négociation rendue de plus en plus difficile</a:t>
            </a:r>
            <a:endParaRPr lang="fr-FR" b="1" dirty="0">
              <a:latin typeface="Arial Narrow" panose="020B0606020202030204" pitchFamily="34" charset="0"/>
            </a:endParaRPr>
          </a:p>
        </p:txBody>
      </p:sp>
      <p:sp>
        <p:nvSpPr>
          <p:cNvPr id="3" name="Espace réservé du contenu 2"/>
          <p:cNvSpPr>
            <a:spLocks noGrp="1"/>
          </p:cNvSpPr>
          <p:nvPr>
            <p:ph idx="1"/>
          </p:nvPr>
        </p:nvSpPr>
        <p:spPr/>
        <p:txBody>
          <a:bodyPr>
            <a:normAutofit fontScale="85000" lnSpcReduction="20000"/>
          </a:bodyPr>
          <a:lstStyle/>
          <a:p>
            <a:pPr marL="118872" indent="0" algn="just">
              <a:buNone/>
            </a:pPr>
            <a:r>
              <a:rPr lang="fr-FR" sz="2800" u="sng" dirty="0">
                <a:latin typeface="Arial Narrow" panose="020B0606020202030204" pitchFamily="34" charset="0"/>
              </a:rPr>
              <a:t>Pendant l’exécution du contrat de travail</a:t>
            </a:r>
            <a:r>
              <a:rPr lang="fr-FR" sz="2800" dirty="0">
                <a:latin typeface="Arial Narrow" panose="020B0606020202030204" pitchFamily="34" charset="0"/>
              </a:rPr>
              <a:t>: </a:t>
            </a:r>
          </a:p>
          <a:p>
            <a:pPr marL="118872" indent="0" algn="just">
              <a:buNone/>
            </a:pPr>
            <a:endParaRPr lang="fr-FR" sz="2800" dirty="0">
              <a:latin typeface="Arial Narrow" panose="020B0606020202030204" pitchFamily="34" charset="0"/>
            </a:endParaRPr>
          </a:p>
          <a:p>
            <a:pPr marL="118872" indent="0" algn="just">
              <a:buNone/>
            </a:pPr>
            <a:r>
              <a:rPr lang="fr-FR" sz="2800" dirty="0">
                <a:latin typeface="Arial Narrow" panose="020B0606020202030204" pitchFamily="34" charset="0"/>
              </a:rPr>
              <a:t>Il est difficile d’avouer sa faiblesse, de revenir sur une erreur (risque de « constitution » du dossier). D’autres interlocuteurs peuvent aussi interférer (IRP, médecin du travail, IT).</a:t>
            </a:r>
          </a:p>
          <a:p>
            <a:pPr marL="118872" indent="0" algn="just">
              <a:buNone/>
            </a:pPr>
            <a:endParaRPr lang="fr-FR" sz="2800" dirty="0">
              <a:latin typeface="Arial Narrow" panose="020B0606020202030204" pitchFamily="34" charset="0"/>
            </a:endParaRPr>
          </a:p>
          <a:p>
            <a:pPr marL="118872" indent="0" algn="just">
              <a:buNone/>
            </a:pPr>
            <a:r>
              <a:rPr lang="fr-FR" sz="2800" u="sng" dirty="0">
                <a:latin typeface="Arial Narrow" panose="020B0606020202030204" pitchFamily="34" charset="0"/>
              </a:rPr>
              <a:t>Au moment de la rupture du contrat de travail: </a:t>
            </a:r>
          </a:p>
          <a:p>
            <a:pPr marL="118872" indent="0" algn="just">
              <a:buNone/>
            </a:pPr>
            <a:endParaRPr lang="fr-FR" sz="2800" dirty="0">
              <a:latin typeface="Arial Narrow" panose="020B0606020202030204" pitchFamily="34" charset="0"/>
            </a:endParaRPr>
          </a:p>
          <a:p>
            <a:pPr marL="118872" indent="0" algn="just">
              <a:buNone/>
            </a:pPr>
            <a:r>
              <a:rPr lang="fr-FR" sz="2800" dirty="0">
                <a:latin typeface="Arial Narrow" panose="020B0606020202030204" pitchFamily="34" charset="0"/>
              </a:rPr>
              <a:t>Les négociations se heurtent aux nouvelles dispositions légales: différé d’indemnisation, plafonnement Macron, exonération sociale plafonnée à 2 PASS…qui rendent parfois difficile une solution acceptable par les deux parties.</a:t>
            </a:r>
          </a:p>
          <a:p>
            <a:pPr marL="118872" indent="0" algn="just">
              <a:buNone/>
            </a:pPr>
            <a:endParaRPr lang="fr-FR" sz="2800" dirty="0">
              <a:latin typeface="Arial Narrow" panose="020B0606020202030204" pitchFamily="34" charset="0"/>
            </a:endParaRPr>
          </a:p>
          <a:p>
            <a:pPr marL="118872" indent="0" algn="ctr">
              <a:buNone/>
            </a:pPr>
            <a:r>
              <a:rPr lang="fr-FR" sz="2800" b="1" u="sng" dirty="0">
                <a:latin typeface="Arial Narrow" panose="020B0606020202030204" pitchFamily="34" charset="0"/>
              </a:rPr>
              <a:t>Dans ces deux cas, le conflit est amené à se renforcer!</a:t>
            </a:r>
          </a:p>
          <a:p>
            <a:pPr marL="118872" indent="0" algn="ctr">
              <a:buNone/>
            </a:pPr>
            <a:r>
              <a:rPr lang="fr-FR" sz="2800" b="1" u="sng" dirty="0">
                <a:latin typeface="Arial Narrow" panose="020B0606020202030204" pitchFamily="34" charset="0"/>
              </a:rPr>
              <a:t>Or le conflit génère des pertes pour les deux parties.</a:t>
            </a:r>
          </a:p>
          <a:p>
            <a:pPr lvl="1" algn="just"/>
            <a:endParaRPr lang="fr-FR" dirty="0">
              <a:latin typeface="Arial Narrow" panose="020B0606020202030204" pitchFamily="34" charset="0"/>
            </a:endParaRPr>
          </a:p>
        </p:txBody>
      </p:sp>
      <p:sp>
        <p:nvSpPr>
          <p:cNvPr id="4" name="Espace réservé du numéro de diapositive 3"/>
          <p:cNvSpPr>
            <a:spLocks noGrp="1"/>
          </p:cNvSpPr>
          <p:nvPr>
            <p:ph type="sldNum" sz="quarter" idx="12"/>
          </p:nvPr>
        </p:nvSpPr>
        <p:spPr/>
        <p:txBody>
          <a:bodyPr/>
          <a:lstStyle/>
          <a:p>
            <a:fld id="{448EA7B3-9E94-4019-8B82-33EAA500A596}" type="slidenum">
              <a:rPr lang="fr-FR" smtClean="0"/>
              <a:t>4</a:t>
            </a:fld>
            <a:endParaRPr lang="fr-FR"/>
          </a:p>
        </p:txBody>
      </p:sp>
      <p:sp>
        <p:nvSpPr>
          <p:cNvPr id="5" name="Espace réservé du pied de page 4"/>
          <p:cNvSpPr>
            <a:spLocks noGrp="1"/>
          </p:cNvSpPr>
          <p:nvPr>
            <p:ph type="ftr" sz="quarter" idx="11"/>
          </p:nvPr>
        </p:nvSpPr>
        <p:spPr/>
        <p:txBody>
          <a:bodyPr/>
          <a:lstStyle/>
          <a:p>
            <a:pPr algn="r"/>
            <a:r>
              <a:rPr lang="fr-FR" dirty="0" err="1"/>
              <a:t>DaemPartners</a:t>
            </a:r>
            <a:endParaRPr lang="fr-FR" dirty="0"/>
          </a:p>
        </p:txBody>
      </p:sp>
    </p:spTree>
    <p:extLst>
      <p:ext uri="{BB962C8B-B14F-4D97-AF65-F5344CB8AC3E}">
        <p14:creationId xmlns:p14="http://schemas.microsoft.com/office/powerpoint/2010/main" val="1395931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latin typeface="Arial Narrow" panose="020B0606020202030204" pitchFamily="34" charset="0"/>
              </a:rPr>
              <a:t>Délai et coût nécessaires pour résoudre un conflit en Europe</a:t>
            </a:r>
            <a:endParaRPr lang="fr-FR" b="1" dirty="0">
              <a:latin typeface="Arial Narrow" panose="020B0606020202030204" pitchFamily="34" charset="0"/>
            </a:endParaRPr>
          </a:p>
        </p:txBody>
      </p:sp>
      <p:sp>
        <p:nvSpPr>
          <p:cNvPr id="4" name="Espace réservé du numéro de diapositive 3"/>
          <p:cNvSpPr>
            <a:spLocks noGrp="1"/>
          </p:cNvSpPr>
          <p:nvPr>
            <p:ph type="sldNum" sz="quarter" idx="12"/>
          </p:nvPr>
        </p:nvSpPr>
        <p:spPr/>
        <p:txBody>
          <a:bodyPr/>
          <a:lstStyle/>
          <a:p>
            <a:fld id="{448EA7B3-9E94-4019-8B82-33EAA500A596}" type="slidenum">
              <a:rPr lang="fr-FR" smtClean="0"/>
              <a:t>5</a:t>
            </a:fld>
            <a:endParaRPr lang="fr-FR"/>
          </a:p>
        </p:txBody>
      </p:sp>
      <p:sp>
        <p:nvSpPr>
          <p:cNvPr id="5" name="Espace réservé du pied de page 4"/>
          <p:cNvSpPr>
            <a:spLocks noGrp="1"/>
          </p:cNvSpPr>
          <p:nvPr>
            <p:ph type="ftr" sz="quarter" idx="11"/>
          </p:nvPr>
        </p:nvSpPr>
        <p:spPr/>
        <p:txBody>
          <a:bodyPr/>
          <a:lstStyle/>
          <a:p>
            <a:pPr algn="r"/>
            <a:r>
              <a:rPr lang="fr-FR" dirty="0" err="1"/>
              <a:t>DaemPartners</a:t>
            </a:r>
            <a:endParaRPr lang="fr-FR"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87624" y="1628799"/>
            <a:ext cx="6696744" cy="48703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96985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b="1" dirty="0">
                <a:latin typeface="Arial Narrow" panose="020B0606020202030204" pitchFamily="34" charset="0"/>
              </a:rPr>
              <a:t>L’intervention d’un médiateur</a:t>
            </a:r>
          </a:p>
        </p:txBody>
      </p:sp>
      <p:sp>
        <p:nvSpPr>
          <p:cNvPr id="3" name="Espace réservé du contenu 2"/>
          <p:cNvSpPr>
            <a:spLocks noGrp="1"/>
          </p:cNvSpPr>
          <p:nvPr>
            <p:ph idx="1"/>
          </p:nvPr>
        </p:nvSpPr>
        <p:spPr/>
        <p:txBody>
          <a:bodyPr>
            <a:noAutofit/>
          </a:bodyPr>
          <a:lstStyle/>
          <a:p>
            <a:pPr algn="just"/>
            <a:r>
              <a:rPr lang="fr-FR" sz="1600" dirty="0">
                <a:latin typeface="Arial Narrow" panose="020B0606020202030204" pitchFamily="34" charset="0"/>
              </a:rPr>
              <a:t>La médiation est un mode de règlement des conflits ouvert aux parties dès lors qu’elles ont la libre disposition de leurs droits.</a:t>
            </a:r>
          </a:p>
          <a:p>
            <a:pPr algn="just"/>
            <a:endParaRPr lang="fr-FR" sz="1600" dirty="0">
              <a:latin typeface="Arial Narrow" panose="020B0606020202030204" pitchFamily="34" charset="0"/>
            </a:endParaRPr>
          </a:p>
          <a:p>
            <a:pPr algn="just"/>
            <a:r>
              <a:rPr lang="fr-FR" sz="1600" dirty="0">
                <a:latin typeface="Arial Narrow" panose="020B0606020202030204" pitchFamily="34" charset="0"/>
              </a:rPr>
              <a:t>Elle consiste à confier à un </a:t>
            </a:r>
            <a:r>
              <a:rPr lang="fr-FR" sz="1600" b="1" dirty="0">
                <a:latin typeface="Arial Narrow" panose="020B0606020202030204" pitchFamily="34" charset="0"/>
              </a:rPr>
              <a:t>tiers neutre et impartial</a:t>
            </a:r>
            <a:r>
              <a:rPr lang="fr-FR" sz="1600" dirty="0">
                <a:latin typeface="Arial Narrow" panose="020B0606020202030204" pitchFamily="34" charset="0"/>
              </a:rPr>
              <a:t>, </a:t>
            </a:r>
            <a:r>
              <a:rPr lang="fr-FR" sz="1600" b="1" dirty="0">
                <a:latin typeface="Arial Narrow" panose="020B0606020202030204" pitchFamily="34" charset="0"/>
              </a:rPr>
              <a:t>qualifié</a:t>
            </a:r>
            <a:r>
              <a:rPr lang="fr-FR" sz="1600" dirty="0">
                <a:latin typeface="Arial Narrow" panose="020B0606020202030204" pitchFamily="34" charset="0"/>
              </a:rPr>
              <a:t> et </a:t>
            </a:r>
            <a:r>
              <a:rPr lang="fr-FR" sz="1600" b="1" dirty="0">
                <a:latin typeface="Arial Narrow" panose="020B0606020202030204" pitchFamily="34" charset="0"/>
              </a:rPr>
              <a:t>sans pouvoir de décision sur le fond</a:t>
            </a:r>
            <a:r>
              <a:rPr lang="fr-FR" sz="1600" dirty="0">
                <a:latin typeface="Arial Narrow" panose="020B0606020202030204" pitchFamily="34" charset="0"/>
              </a:rPr>
              <a:t>, « le médiateur », la mission d’entendre </a:t>
            </a:r>
            <a:r>
              <a:rPr lang="fr-FR" sz="1600" b="1" dirty="0">
                <a:latin typeface="Arial Narrow" panose="020B0606020202030204" pitchFamily="34" charset="0"/>
              </a:rPr>
              <a:t>confidentiellement</a:t>
            </a:r>
            <a:r>
              <a:rPr lang="fr-FR" sz="1600" dirty="0">
                <a:latin typeface="Arial Narrow" panose="020B0606020202030204" pitchFamily="34" charset="0"/>
              </a:rPr>
              <a:t> les parties en conflit et de </a:t>
            </a:r>
            <a:r>
              <a:rPr lang="fr-FR" sz="1600" b="1" dirty="0">
                <a:latin typeface="Arial Narrow" panose="020B0606020202030204" pitchFamily="34" charset="0"/>
              </a:rPr>
              <a:t>confronter leurs points de vue</a:t>
            </a:r>
            <a:r>
              <a:rPr lang="fr-FR" sz="1600" dirty="0">
                <a:latin typeface="Arial Narrow" panose="020B0606020202030204" pitchFamily="34" charset="0"/>
              </a:rPr>
              <a:t> au cours d’entretiens, contradictoires ou non, afin de les aider à rétablir une communication et à </a:t>
            </a:r>
            <a:r>
              <a:rPr lang="fr-FR" sz="1600" b="1" dirty="0">
                <a:latin typeface="Arial Narrow" panose="020B0606020202030204" pitchFamily="34" charset="0"/>
              </a:rPr>
              <a:t>trouver elles-mêmes </a:t>
            </a:r>
            <a:r>
              <a:rPr lang="fr-FR" sz="1600" dirty="0">
                <a:latin typeface="Arial Narrow" panose="020B0606020202030204" pitchFamily="34" charset="0"/>
              </a:rPr>
              <a:t>des accords mutuellement acceptables.</a:t>
            </a:r>
          </a:p>
          <a:p>
            <a:pPr marL="118872" indent="0" algn="just">
              <a:buNone/>
            </a:pPr>
            <a:endParaRPr lang="fr-FR" sz="1600" dirty="0">
              <a:latin typeface="Arial Narrow" panose="020B0606020202030204" pitchFamily="34" charset="0"/>
            </a:endParaRPr>
          </a:p>
          <a:p>
            <a:pPr marL="118872" indent="0" algn="just">
              <a:buNone/>
            </a:pPr>
            <a:r>
              <a:rPr lang="fr-FR" sz="1600" b="1" dirty="0">
                <a:latin typeface="Arial Narrow" panose="020B0606020202030204" pitchFamily="34" charset="0"/>
              </a:rPr>
              <a:t>Médiation judiciaire et médiation conventionnelle:</a:t>
            </a:r>
          </a:p>
          <a:p>
            <a:pPr marL="118872" indent="0" algn="just">
              <a:buNone/>
            </a:pPr>
            <a:endParaRPr lang="fr-FR" sz="1600" dirty="0">
              <a:latin typeface="Arial Narrow" panose="020B0606020202030204" pitchFamily="34" charset="0"/>
            </a:endParaRPr>
          </a:p>
          <a:p>
            <a:pPr algn="just"/>
            <a:r>
              <a:rPr lang="fr-FR" sz="1600" dirty="0">
                <a:latin typeface="Arial Narrow" panose="020B0606020202030204" pitchFamily="34" charset="0"/>
              </a:rPr>
              <a:t>Les parties, qui peuvent demander au juge de trancher leur litige, restent libres, dans tous les domaines où elles ont la libre disposition de leurs droits, de négocier et de transiger directement entre elles, ou avec l’aide ou par l’intermédiaire de conseils mandatés à cet effet. C’est la médiation conventionnelle.</a:t>
            </a:r>
          </a:p>
          <a:p>
            <a:pPr marL="118872" indent="0" algn="just">
              <a:buNone/>
            </a:pPr>
            <a:endParaRPr lang="fr-FR" sz="1600" dirty="0">
              <a:latin typeface="Arial Narrow" panose="020B0606020202030204" pitchFamily="34" charset="0"/>
            </a:endParaRPr>
          </a:p>
          <a:p>
            <a:pPr algn="just"/>
            <a:r>
              <a:rPr lang="fr-FR" sz="1600" dirty="0">
                <a:latin typeface="Arial Narrow" panose="020B0606020202030204" pitchFamily="34" charset="0"/>
              </a:rPr>
              <a:t>Le juge peut également, lorsqu’il est saisi, désigner un médiateur avec l’accord des parties, c’est ce qu’on appelle la médiation judiciaire.</a:t>
            </a:r>
          </a:p>
        </p:txBody>
      </p:sp>
      <p:sp>
        <p:nvSpPr>
          <p:cNvPr id="4" name="Espace réservé du numéro de diapositive 3"/>
          <p:cNvSpPr>
            <a:spLocks noGrp="1"/>
          </p:cNvSpPr>
          <p:nvPr>
            <p:ph type="sldNum" sz="quarter" idx="12"/>
          </p:nvPr>
        </p:nvSpPr>
        <p:spPr/>
        <p:txBody>
          <a:bodyPr/>
          <a:lstStyle/>
          <a:p>
            <a:fld id="{448EA7B3-9E94-4019-8B82-33EAA500A596}" type="slidenum">
              <a:rPr lang="fr-FR" smtClean="0"/>
              <a:t>6</a:t>
            </a:fld>
            <a:endParaRPr lang="fr-FR"/>
          </a:p>
        </p:txBody>
      </p:sp>
      <p:sp>
        <p:nvSpPr>
          <p:cNvPr id="5" name="Espace réservé du pied de page 4"/>
          <p:cNvSpPr>
            <a:spLocks noGrp="1"/>
          </p:cNvSpPr>
          <p:nvPr>
            <p:ph type="ftr" sz="quarter" idx="11"/>
          </p:nvPr>
        </p:nvSpPr>
        <p:spPr/>
        <p:txBody>
          <a:bodyPr/>
          <a:lstStyle/>
          <a:p>
            <a:pPr algn="r"/>
            <a:r>
              <a:rPr lang="fr-FR" dirty="0" err="1"/>
              <a:t>DaemPartners</a:t>
            </a:r>
            <a:endParaRPr lang="fr-FR" dirty="0"/>
          </a:p>
        </p:txBody>
      </p:sp>
    </p:spTree>
    <p:extLst>
      <p:ext uri="{BB962C8B-B14F-4D97-AF65-F5344CB8AC3E}">
        <p14:creationId xmlns:p14="http://schemas.microsoft.com/office/powerpoint/2010/main" val="3949100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latin typeface="Arial Narrow" panose="020B0606020202030204" pitchFamily="34" charset="0"/>
              </a:rPr>
              <a:t>Un recours de plus en plus fréquent à la médiation en France</a:t>
            </a:r>
            <a:endParaRPr lang="fr-FR" b="1" dirty="0">
              <a:latin typeface="Arial Narrow" panose="020B0606020202030204" pitchFamily="34" charset="0"/>
            </a:endParaRPr>
          </a:p>
        </p:txBody>
      </p:sp>
      <p:sp>
        <p:nvSpPr>
          <p:cNvPr id="3" name="Espace réservé du contenu 2"/>
          <p:cNvSpPr>
            <a:spLocks noGrp="1"/>
          </p:cNvSpPr>
          <p:nvPr>
            <p:ph idx="1"/>
          </p:nvPr>
        </p:nvSpPr>
        <p:spPr>
          <a:xfrm>
            <a:off x="395536" y="1628800"/>
            <a:ext cx="8280920" cy="4824536"/>
          </a:xfrm>
        </p:spPr>
        <p:txBody>
          <a:bodyPr>
            <a:noAutofit/>
          </a:bodyPr>
          <a:lstStyle/>
          <a:p>
            <a:pPr marL="118872" indent="0" algn="just">
              <a:buNone/>
            </a:pPr>
            <a:r>
              <a:rPr lang="fr-FR" sz="1600" dirty="0">
                <a:latin typeface="Arial Narrow" panose="020B0606020202030204" pitchFamily="34" charset="0"/>
              </a:rPr>
              <a:t>La France est l’un des premiers pays européens à avoir instauré une </a:t>
            </a:r>
            <a:r>
              <a:rPr lang="fr-FR" sz="1600" b="1" dirty="0">
                <a:latin typeface="Arial Narrow" panose="020B0606020202030204" pitchFamily="34" charset="0"/>
              </a:rPr>
              <a:t>législation sur la médiation avec la loi du no 95-125 du 8 février 1995</a:t>
            </a:r>
            <a:r>
              <a:rPr lang="fr-FR" sz="1600" dirty="0">
                <a:latin typeface="Arial Narrow" panose="020B0606020202030204" pitchFamily="34" charset="0"/>
              </a:rPr>
              <a:t>, relative à l’organisation des juridictions et à la procédure civile, pénale et administrative. Cette loi a été suivie du </a:t>
            </a:r>
            <a:r>
              <a:rPr lang="fr-FR" sz="1600" b="1" dirty="0">
                <a:latin typeface="Arial Narrow" panose="020B0606020202030204" pitchFamily="34" charset="0"/>
              </a:rPr>
              <a:t>décret no 96-652 du 22 juillet 1996</a:t>
            </a:r>
            <a:r>
              <a:rPr lang="fr-FR" sz="1600" dirty="0">
                <a:latin typeface="Arial Narrow" panose="020B0606020202030204" pitchFamily="34" charset="0"/>
              </a:rPr>
              <a:t>, relatif à la conciliation et à la médiation judiciaires, insérant un nouveau chapitre dans le Code de procédure civile relatif à la règlementation de la médiation (dans le prolongement de ce développement des modes amiable: Décret de 2015)</a:t>
            </a:r>
          </a:p>
          <a:p>
            <a:pPr marL="118872" indent="0" algn="just">
              <a:buNone/>
            </a:pPr>
            <a:br>
              <a:rPr lang="fr-FR" sz="1600" dirty="0">
                <a:latin typeface="Arial Narrow" panose="020B0606020202030204" pitchFamily="34" charset="0"/>
              </a:rPr>
            </a:br>
            <a:r>
              <a:rPr lang="fr-FR" sz="1200" dirty="0">
                <a:latin typeface="Arial Narrow" panose="020B0606020202030204" pitchFamily="34" charset="0"/>
              </a:rPr>
              <a:t>L’article 131-1 du Code de procédure civile donne d’ailleurs une définition très claire de la médiation : </a:t>
            </a:r>
            <a:r>
              <a:rPr lang="fr-FR" sz="1200" b="1" i="1" dirty="0">
                <a:latin typeface="Arial Narrow" panose="020B0606020202030204" pitchFamily="34" charset="0"/>
              </a:rPr>
              <a:t>« Le juge, saisi d’un litige, peut, après avoir recueilli l’accord des parties, désigner une tierce personne afin d’entendre les parties et de confronter leur point de vue pour leur permettre de trouver une solution au conflit qui les oppose. Ce pouvoir appartient également au juge des référés en cours d’instance. »</a:t>
            </a:r>
          </a:p>
          <a:p>
            <a:pPr marL="118872" indent="0" algn="just">
              <a:buNone/>
            </a:pPr>
            <a:br>
              <a:rPr lang="fr-FR" sz="1600" dirty="0">
                <a:latin typeface="Arial Narrow" panose="020B0606020202030204" pitchFamily="34" charset="0"/>
              </a:rPr>
            </a:br>
            <a:r>
              <a:rPr lang="fr-FR" sz="1600" dirty="0">
                <a:latin typeface="Arial Narrow" panose="020B0606020202030204" pitchFamily="34" charset="0"/>
              </a:rPr>
              <a:t>En droit du travail, il existe en sus des dispositions spécifiques incluses dans le Code du travail : </a:t>
            </a:r>
            <a:r>
              <a:rPr lang="fr-FR" sz="1600" b="1" dirty="0">
                <a:latin typeface="Arial Narrow" panose="020B0606020202030204" pitchFamily="34" charset="0"/>
              </a:rPr>
              <a:t>l’article L. 1152-6</a:t>
            </a:r>
            <a:r>
              <a:rPr lang="fr-FR" sz="1600" dirty="0">
                <a:latin typeface="Arial Narrow" panose="020B0606020202030204" pitchFamily="34" charset="0"/>
              </a:rPr>
              <a:t>, qui prévoit une possibilité de recours à la médiation en cas de harcèlement moral, tout comme </a:t>
            </a:r>
            <a:r>
              <a:rPr lang="fr-FR" sz="1600" b="1" dirty="0">
                <a:latin typeface="Arial Narrow" panose="020B0606020202030204" pitchFamily="34" charset="0"/>
              </a:rPr>
              <a:t>l’article L. 2523-1 du Code du travail</a:t>
            </a:r>
            <a:r>
              <a:rPr lang="fr-FR" sz="1600" dirty="0">
                <a:latin typeface="Arial Narrow" panose="020B0606020202030204" pitchFamily="34" charset="0"/>
              </a:rPr>
              <a:t> pour régler un conflit collectif.</a:t>
            </a:r>
          </a:p>
          <a:p>
            <a:pPr marL="118872" indent="0" algn="just">
              <a:buNone/>
            </a:pPr>
            <a:br>
              <a:rPr lang="fr-FR" sz="1600" dirty="0">
                <a:latin typeface="Arial Narrow" panose="020B0606020202030204" pitchFamily="34" charset="0"/>
              </a:rPr>
            </a:br>
            <a:r>
              <a:rPr lang="fr-FR" sz="1600" dirty="0">
                <a:latin typeface="Arial Narrow" panose="020B0606020202030204" pitchFamily="34" charset="0"/>
              </a:rPr>
              <a:t>Il convient également de citer la </a:t>
            </a:r>
            <a:r>
              <a:rPr lang="fr-FR" sz="1600" b="1" dirty="0">
                <a:latin typeface="Arial Narrow" panose="020B0606020202030204" pitchFamily="34" charset="0"/>
              </a:rPr>
              <a:t>loi du 30 décembre 2004, qui donne au Défenseur des droits</a:t>
            </a:r>
            <a:r>
              <a:rPr lang="fr-FR" sz="1600" dirty="0">
                <a:latin typeface="Arial Narrow" panose="020B0606020202030204" pitchFamily="34" charset="0"/>
              </a:rPr>
              <a:t> le pouvoir de procéder à la résolution amiable des différends portés à sa connaissance en préconisant la voie de la médiation (L. no 2004-1486, 30 déc. 2004, portant création de la haute autorité de lutte contre les discriminations et pour l’égalité).</a:t>
            </a:r>
          </a:p>
          <a:p>
            <a:pPr marL="118872" indent="0" algn="just">
              <a:buNone/>
            </a:pPr>
            <a:br>
              <a:rPr lang="fr-FR" sz="1600" dirty="0">
                <a:latin typeface="Arial Narrow" panose="020B0606020202030204" pitchFamily="34" charset="0"/>
              </a:rPr>
            </a:br>
            <a:br>
              <a:rPr lang="fr-FR" sz="1600" dirty="0">
                <a:latin typeface="Arial Narrow" panose="020B0606020202030204" pitchFamily="34" charset="0"/>
              </a:rPr>
            </a:br>
            <a:endParaRPr lang="fr-FR" sz="1600" dirty="0">
              <a:latin typeface="Arial Narrow" panose="020B0606020202030204" pitchFamily="34" charset="0"/>
            </a:endParaRPr>
          </a:p>
        </p:txBody>
      </p:sp>
      <p:sp>
        <p:nvSpPr>
          <p:cNvPr id="4" name="Espace réservé du numéro de diapositive 3"/>
          <p:cNvSpPr>
            <a:spLocks noGrp="1"/>
          </p:cNvSpPr>
          <p:nvPr>
            <p:ph type="sldNum" sz="quarter" idx="12"/>
          </p:nvPr>
        </p:nvSpPr>
        <p:spPr/>
        <p:txBody>
          <a:bodyPr/>
          <a:lstStyle/>
          <a:p>
            <a:fld id="{448EA7B3-9E94-4019-8B82-33EAA500A596}" type="slidenum">
              <a:rPr lang="fr-FR" smtClean="0"/>
              <a:t>7</a:t>
            </a:fld>
            <a:endParaRPr lang="fr-FR"/>
          </a:p>
        </p:txBody>
      </p:sp>
      <p:sp>
        <p:nvSpPr>
          <p:cNvPr id="5" name="Espace réservé du pied de page 4"/>
          <p:cNvSpPr>
            <a:spLocks noGrp="1"/>
          </p:cNvSpPr>
          <p:nvPr>
            <p:ph type="ftr" sz="quarter" idx="11"/>
          </p:nvPr>
        </p:nvSpPr>
        <p:spPr/>
        <p:txBody>
          <a:bodyPr/>
          <a:lstStyle/>
          <a:p>
            <a:pPr algn="r"/>
            <a:r>
              <a:rPr lang="fr-FR" dirty="0" err="1"/>
              <a:t>DaemPartners</a:t>
            </a:r>
            <a:endParaRPr lang="fr-FR" dirty="0"/>
          </a:p>
        </p:txBody>
      </p:sp>
    </p:spTree>
    <p:extLst>
      <p:ext uri="{BB962C8B-B14F-4D97-AF65-F5344CB8AC3E}">
        <p14:creationId xmlns:p14="http://schemas.microsoft.com/office/powerpoint/2010/main" val="2499455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a:latin typeface="Arial Narrow" panose="020B0606020202030204" pitchFamily="34" charset="0"/>
              </a:rPr>
              <a:t>Le recours à la médiation en Europe</a:t>
            </a:r>
            <a:endParaRPr lang="fr-FR" b="1" dirty="0">
              <a:latin typeface="Arial Narrow" panose="020B0606020202030204" pitchFamily="34" charset="0"/>
            </a:endParaRPr>
          </a:p>
        </p:txBody>
      </p:sp>
      <p:sp>
        <p:nvSpPr>
          <p:cNvPr id="3" name="Espace réservé du contenu 2"/>
          <p:cNvSpPr>
            <a:spLocks noGrp="1"/>
          </p:cNvSpPr>
          <p:nvPr>
            <p:ph idx="1"/>
          </p:nvPr>
        </p:nvSpPr>
        <p:spPr>
          <a:xfrm>
            <a:off x="457200" y="1700809"/>
            <a:ext cx="8229600" cy="4699992"/>
          </a:xfrm>
        </p:spPr>
        <p:txBody>
          <a:bodyPr>
            <a:noAutofit/>
          </a:bodyPr>
          <a:lstStyle/>
          <a:p>
            <a:pPr algn="just"/>
            <a:endParaRPr lang="fr-FR" sz="1600" dirty="0">
              <a:latin typeface="Arial Narrow" panose="020B0606020202030204" pitchFamily="34" charset="0"/>
            </a:endParaRPr>
          </a:p>
          <a:p>
            <a:pPr algn="just"/>
            <a:r>
              <a:rPr lang="fr-FR" sz="1600" dirty="0">
                <a:latin typeface="Arial Narrow" panose="020B0606020202030204" pitchFamily="34" charset="0"/>
              </a:rPr>
              <a:t>En Europe: </a:t>
            </a:r>
            <a:r>
              <a:rPr lang="fr-FR" sz="1600" b="1" dirty="0">
                <a:latin typeface="Arial Narrow" panose="020B0606020202030204" pitchFamily="34" charset="0"/>
              </a:rPr>
              <a:t>Directive du 21 mai 2008 sur la médiation qui vise à garantir </a:t>
            </a:r>
            <a:r>
              <a:rPr lang="fr-FR" sz="1600" b="1" i="1" dirty="0">
                <a:latin typeface="Arial Narrow" panose="020B0606020202030204" pitchFamily="34" charset="0"/>
              </a:rPr>
              <a:t>« une articulation satisfaisante entre la médiation et les procédures judiciaires </a:t>
            </a:r>
            <a:r>
              <a:rPr lang="fr-FR" sz="1600" b="1" dirty="0">
                <a:latin typeface="Arial Narrow" panose="020B0606020202030204" pitchFamily="34" charset="0"/>
              </a:rPr>
              <a:t>» en matière civile et commerciale</a:t>
            </a:r>
            <a:r>
              <a:rPr lang="fr-FR" sz="1600" dirty="0">
                <a:latin typeface="Arial Narrow" panose="020B0606020202030204" pitchFamily="34" charset="0"/>
              </a:rPr>
              <a:t>. </a:t>
            </a:r>
          </a:p>
          <a:p>
            <a:pPr algn="just"/>
            <a:endParaRPr lang="fr-FR" sz="1600" dirty="0">
              <a:latin typeface="Arial Narrow" panose="020B0606020202030204" pitchFamily="34" charset="0"/>
            </a:endParaRPr>
          </a:p>
          <a:p>
            <a:pPr algn="just"/>
            <a:r>
              <a:rPr lang="fr-FR" sz="1600" dirty="0">
                <a:latin typeface="Arial Narrow" panose="020B0606020202030204" pitchFamily="34" charset="0"/>
              </a:rPr>
              <a:t>Son objectif est de faciliter l’accès à des procédures alternatives de résolution des litiges et de favoriser le règlement amiable en encourageant le recours à la médiation et en garantissant une articulation satisfaisante entre médiation et procédures judiciaires. </a:t>
            </a:r>
          </a:p>
          <a:p>
            <a:pPr algn="just"/>
            <a:endParaRPr lang="fr-FR" sz="1600" dirty="0">
              <a:latin typeface="Arial Narrow" panose="020B0606020202030204" pitchFamily="34" charset="0"/>
            </a:endParaRPr>
          </a:p>
          <a:p>
            <a:pPr algn="just"/>
            <a:r>
              <a:rPr lang="fr-FR" sz="1600" dirty="0">
                <a:latin typeface="Arial Narrow" panose="020B0606020202030204" pitchFamily="34" charset="0"/>
              </a:rPr>
              <a:t>Cette Directive prévoyait, en application de son article 12, sa transposition en France avant le 21 mai 2011. La loi no 2008-561 du 17 juin 2008 portant réforme de la prescription en matière civile a, d’ores et déjà, modifié l’article 2238 du Code civil, disposant que la prescription après la survenance d’un litige est suspendue lorsque les parties conviennent de recourir à la médiation, et ce à compter du jour de la première réunion de médiation. (+ rappel du décret de 2015)</a:t>
            </a:r>
          </a:p>
          <a:p>
            <a:pPr marL="118872" indent="0" algn="just">
              <a:buNone/>
            </a:pPr>
            <a:endParaRPr lang="fr-FR" sz="1600" dirty="0">
              <a:latin typeface="Arial Narrow" panose="020B0606020202030204" pitchFamily="34" charset="0"/>
            </a:endParaRPr>
          </a:p>
          <a:p>
            <a:pPr algn="just"/>
            <a:r>
              <a:rPr lang="fr-FR" sz="1600" dirty="0">
                <a:latin typeface="Arial Narrow" panose="020B0606020202030204" pitchFamily="34" charset="0"/>
              </a:rPr>
              <a:t>Ces modes alternatifs de règlement des conflits sont accueillis, plutôt timidement en Suède, Portugal, Grèce, Finlande, Luxembourg et Danemark et </a:t>
            </a:r>
            <a:r>
              <a:rPr lang="fr-FR" sz="1600" b="1" dirty="0">
                <a:latin typeface="Arial Narrow" panose="020B0606020202030204" pitchFamily="34" charset="0"/>
              </a:rPr>
              <a:t>beaucoup plus positivement en Allemagne, France, Belgique, Autriche, Suède, Italie, Angleterre et Pays-Bas</a:t>
            </a:r>
            <a:r>
              <a:rPr lang="fr-FR" sz="1600" dirty="0">
                <a:latin typeface="Arial Narrow" panose="020B0606020202030204" pitchFamily="34" charset="0"/>
              </a:rPr>
              <a:t>. </a:t>
            </a:r>
          </a:p>
          <a:p>
            <a:pPr algn="just"/>
            <a:endParaRPr lang="fr-FR" sz="1600" dirty="0"/>
          </a:p>
          <a:p>
            <a:pPr marL="118872" indent="0" algn="just">
              <a:buNone/>
            </a:pPr>
            <a:endParaRPr lang="fr-FR" sz="1600" dirty="0">
              <a:latin typeface="Arial Narrow" panose="020B0606020202030204" pitchFamily="34" charset="0"/>
            </a:endParaRPr>
          </a:p>
        </p:txBody>
      </p:sp>
      <p:sp>
        <p:nvSpPr>
          <p:cNvPr id="4" name="Espace réservé du numéro de diapositive 3"/>
          <p:cNvSpPr>
            <a:spLocks noGrp="1"/>
          </p:cNvSpPr>
          <p:nvPr>
            <p:ph type="sldNum" sz="quarter" idx="12"/>
          </p:nvPr>
        </p:nvSpPr>
        <p:spPr/>
        <p:txBody>
          <a:bodyPr/>
          <a:lstStyle/>
          <a:p>
            <a:fld id="{448EA7B3-9E94-4019-8B82-33EAA500A596}" type="slidenum">
              <a:rPr lang="fr-FR" smtClean="0"/>
              <a:t>8</a:t>
            </a:fld>
            <a:endParaRPr lang="fr-FR"/>
          </a:p>
        </p:txBody>
      </p:sp>
      <p:sp>
        <p:nvSpPr>
          <p:cNvPr id="5" name="Espace réservé du pied de page 4"/>
          <p:cNvSpPr>
            <a:spLocks noGrp="1"/>
          </p:cNvSpPr>
          <p:nvPr>
            <p:ph type="ftr" sz="quarter" idx="11"/>
          </p:nvPr>
        </p:nvSpPr>
        <p:spPr/>
        <p:txBody>
          <a:bodyPr/>
          <a:lstStyle/>
          <a:p>
            <a:pPr algn="r"/>
            <a:r>
              <a:rPr lang="fr-FR" dirty="0" err="1"/>
              <a:t>DaemPartners</a:t>
            </a:r>
            <a:endParaRPr lang="fr-FR" dirty="0"/>
          </a:p>
        </p:txBody>
      </p:sp>
    </p:spTree>
    <p:extLst>
      <p:ext uri="{BB962C8B-B14F-4D97-AF65-F5344CB8AC3E}">
        <p14:creationId xmlns:p14="http://schemas.microsoft.com/office/powerpoint/2010/main" val="344026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b="1" dirty="0">
                <a:latin typeface="Arial Narrow" panose="020B0606020202030204" pitchFamily="34" charset="0"/>
              </a:rPr>
              <a:t>Comment choisir un médiateur?</a:t>
            </a:r>
          </a:p>
        </p:txBody>
      </p:sp>
      <p:sp>
        <p:nvSpPr>
          <p:cNvPr id="3" name="Espace réservé du contenu 2"/>
          <p:cNvSpPr>
            <a:spLocks noGrp="1"/>
          </p:cNvSpPr>
          <p:nvPr>
            <p:ph idx="1"/>
          </p:nvPr>
        </p:nvSpPr>
        <p:spPr/>
        <p:txBody>
          <a:bodyPr>
            <a:noAutofit/>
          </a:bodyPr>
          <a:lstStyle/>
          <a:p>
            <a:pPr algn="just"/>
            <a:r>
              <a:rPr lang="fr-FR" sz="1600" b="1" dirty="0">
                <a:latin typeface="Arial Narrow" panose="020B0606020202030204" pitchFamily="34" charset="0"/>
              </a:rPr>
              <a:t>Choix par le juge: </a:t>
            </a:r>
          </a:p>
          <a:p>
            <a:pPr algn="just"/>
            <a:endParaRPr lang="fr-FR" sz="1600" dirty="0">
              <a:latin typeface="Arial Narrow" panose="020B0606020202030204" pitchFamily="34" charset="0"/>
            </a:endParaRPr>
          </a:p>
          <a:p>
            <a:pPr lvl="1" algn="just"/>
            <a:r>
              <a:rPr lang="fr-FR" sz="1200" dirty="0">
                <a:latin typeface="Arial Narrow" panose="020B0606020202030204" pitchFamily="34" charset="0"/>
              </a:rPr>
              <a:t>Loi du 18 novembre 2016 instaurant une liste de médiateurs près des cours d’appel à titre purement informatif: les juges ne sont pas tenus par cette liste</a:t>
            </a:r>
          </a:p>
          <a:p>
            <a:pPr marL="457200" lvl="1" indent="0" algn="just">
              <a:buNone/>
            </a:pPr>
            <a:endParaRPr lang="fr-FR" sz="1200" dirty="0">
              <a:latin typeface="Arial Narrow" panose="020B0606020202030204" pitchFamily="34" charset="0"/>
            </a:endParaRPr>
          </a:p>
          <a:p>
            <a:pPr lvl="1" algn="just"/>
            <a:r>
              <a:rPr lang="fr-FR" sz="1200" dirty="0">
                <a:latin typeface="Arial Narrow" panose="020B0606020202030204" pitchFamily="34" charset="0"/>
              </a:rPr>
              <a:t>Loi de programmation et de réforme de la justice du 24 mars 2019: le juge pourra enjoindre les parties à recourir à un médiateur en cours d’instance, même en référé</a:t>
            </a:r>
          </a:p>
          <a:p>
            <a:pPr marL="118872" indent="0" algn="just">
              <a:buNone/>
            </a:pPr>
            <a:endParaRPr lang="fr-FR" sz="1600" dirty="0">
              <a:latin typeface="Arial Narrow" panose="020B0606020202030204" pitchFamily="34" charset="0"/>
            </a:endParaRPr>
          </a:p>
          <a:p>
            <a:pPr algn="just"/>
            <a:r>
              <a:rPr lang="fr-FR" sz="1600" b="1" dirty="0">
                <a:latin typeface="Arial Narrow" panose="020B0606020202030204" pitchFamily="34" charset="0"/>
              </a:rPr>
              <a:t>Choix par les Centres de Médiation</a:t>
            </a:r>
            <a:r>
              <a:rPr lang="fr-FR" sz="1600" dirty="0">
                <a:latin typeface="Arial Narrow" panose="020B0606020202030204" pitchFamily="34" charset="0"/>
              </a:rPr>
              <a:t>: par exemple le CMAP</a:t>
            </a:r>
          </a:p>
          <a:p>
            <a:pPr marL="118872" indent="0" algn="just">
              <a:buNone/>
            </a:pPr>
            <a:endParaRPr lang="fr-FR" sz="1600" dirty="0">
              <a:latin typeface="Arial Narrow" panose="020B0606020202030204" pitchFamily="34" charset="0"/>
            </a:endParaRPr>
          </a:p>
          <a:p>
            <a:pPr algn="just"/>
            <a:r>
              <a:rPr lang="fr-FR" sz="1600" b="1" dirty="0">
                <a:latin typeface="Arial Narrow" panose="020B0606020202030204" pitchFamily="34" charset="0"/>
              </a:rPr>
              <a:t>Choix par les parties</a:t>
            </a:r>
            <a:r>
              <a:rPr lang="fr-FR" sz="1600" dirty="0">
                <a:latin typeface="Arial Narrow" panose="020B0606020202030204" pitchFamily="34" charset="0"/>
              </a:rPr>
              <a:t>, tout à fait librement dès lors qu’elles s’entendent pour reconnaître le médiateur comme capable de régler leur conflit et/ou de restaurer le dialogue </a:t>
            </a:r>
          </a:p>
          <a:p>
            <a:pPr algn="just"/>
            <a:endParaRPr lang="fr-FR" sz="1600" dirty="0">
              <a:latin typeface="Arial Narrow" panose="020B0606020202030204" pitchFamily="34" charset="0"/>
            </a:endParaRPr>
          </a:p>
          <a:p>
            <a:pPr marL="118872" indent="0" algn="just">
              <a:buNone/>
            </a:pPr>
            <a:r>
              <a:rPr lang="fr-FR" sz="1600" dirty="0">
                <a:latin typeface="Arial Narrow" panose="020B0606020202030204" pitchFamily="34" charset="0"/>
              </a:rPr>
              <a:t>Dans tous les cas, la relation triangulaire qui se met en place implique une adhésion des deux parties et leur confiance. Il est nécessaire d’établir la légitimité du médiateur soit par sa technicité, soit par son expérience professionnelle.</a:t>
            </a:r>
          </a:p>
          <a:p>
            <a:pPr marL="118872" indent="0" algn="just">
              <a:buNone/>
            </a:pPr>
            <a:endParaRPr lang="fr-FR" sz="1600" dirty="0">
              <a:latin typeface="Arial Narrow" panose="020B0606020202030204" pitchFamily="34" charset="0"/>
            </a:endParaRPr>
          </a:p>
          <a:p>
            <a:pPr algn="just"/>
            <a:endParaRPr lang="fr-FR" sz="1600" dirty="0">
              <a:latin typeface="Arial Narrow" panose="020B0606020202030204" pitchFamily="34" charset="0"/>
            </a:endParaRPr>
          </a:p>
          <a:p>
            <a:pPr marL="118872" indent="0" algn="just">
              <a:buNone/>
            </a:pPr>
            <a:endParaRPr lang="fr-FR" sz="1600" dirty="0">
              <a:latin typeface="Arial Narrow" panose="020B0606020202030204" pitchFamily="34" charset="0"/>
            </a:endParaRPr>
          </a:p>
          <a:p>
            <a:pPr marL="118872" indent="0" algn="just">
              <a:buNone/>
            </a:pPr>
            <a:endParaRPr lang="fr-FR" sz="1600" dirty="0">
              <a:latin typeface="Arial Narrow" panose="020B0606020202030204" pitchFamily="34" charset="0"/>
            </a:endParaRPr>
          </a:p>
        </p:txBody>
      </p:sp>
      <p:sp>
        <p:nvSpPr>
          <p:cNvPr id="4" name="Espace réservé du numéro de diapositive 3"/>
          <p:cNvSpPr>
            <a:spLocks noGrp="1"/>
          </p:cNvSpPr>
          <p:nvPr>
            <p:ph type="sldNum" sz="quarter" idx="12"/>
          </p:nvPr>
        </p:nvSpPr>
        <p:spPr/>
        <p:txBody>
          <a:bodyPr/>
          <a:lstStyle/>
          <a:p>
            <a:fld id="{448EA7B3-9E94-4019-8B82-33EAA500A596}" type="slidenum">
              <a:rPr lang="fr-FR" smtClean="0"/>
              <a:t>9</a:t>
            </a:fld>
            <a:endParaRPr lang="fr-FR"/>
          </a:p>
        </p:txBody>
      </p:sp>
      <p:sp>
        <p:nvSpPr>
          <p:cNvPr id="5" name="Espace réservé du pied de page 4"/>
          <p:cNvSpPr>
            <a:spLocks noGrp="1"/>
          </p:cNvSpPr>
          <p:nvPr>
            <p:ph type="ftr" sz="quarter" idx="11"/>
          </p:nvPr>
        </p:nvSpPr>
        <p:spPr/>
        <p:txBody>
          <a:bodyPr/>
          <a:lstStyle/>
          <a:p>
            <a:pPr algn="r"/>
            <a:r>
              <a:rPr lang="fr-FR" dirty="0" err="1"/>
              <a:t>DaemPartners</a:t>
            </a:r>
            <a:endParaRPr lang="fr-FR" dirty="0"/>
          </a:p>
        </p:txBody>
      </p:sp>
    </p:spTree>
    <p:extLst>
      <p:ext uri="{BB962C8B-B14F-4D97-AF65-F5344CB8AC3E}">
        <p14:creationId xmlns:p14="http://schemas.microsoft.com/office/powerpoint/2010/main" val="10838758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Nuances de gris">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1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1151</TotalTime>
  <Words>1075</Words>
  <Application>Microsoft Office PowerPoint</Application>
  <PresentationFormat>Affichage à l'écran (4:3)</PresentationFormat>
  <Paragraphs>186</Paragraphs>
  <Slides>16</Slides>
  <Notes>2</Notes>
  <HiddenSlides>0</HiddenSlides>
  <MMClips>0</MMClips>
  <ScaleCrop>false</ScaleCrop>
  <HeadingPairs>
    <vt:vector size="6" baseType="variant">
      <vt:variant>
        <vt:lpstr>Polices utilisées</vt:lpstr>
      </vt:variant>
      <vt:variant>
        <vt:i4>7</vt:i4>
      </vt:variant>
      <vt:variant>
        <vt:lpstr>Thème</vt:lpstr>
      </vt:variant>
      <vt:variant>
        <vt:i4>3</vt:i4>
      </vt:variant>
      <vt:variant>
        <vt:lpstr>Titres des diapositives</vt:lpstr>
      </vt:variant>
      <vt:variant>
        <vt:i4>16</vt:i4>
      </vt:variant>
    </vt:vector>
  </HeadingPairs>
  <TitlesOfParts>
    <vt:vector size="26" baseType="lpstr">
      <vt:lpstr>Arial</vt:lpstr>
      <vt:lpstr>Arial Narrow</vt:lpstr>
      <vt:lpstr>Calibri</vt:lpstr>
      <vt:lpstr>Corbel</vt:lpstr>
      <vt:lpstr>Wingdings</vt:lpstr>
      <vt:lpstr>Wingdings 2</vt:lpstr>
      <vt:lpstr>Wingdings 3</vt:lpstr>
      <vt:lpstr>Module</vt:lpstr>
      <vt:lpstr>1_Conception personnalisée</vt:lpstr>
      <vt:lpstr>Conception personnalisée</vt:lpstr>
      <vt:lpstr>Le recours à la médiation en matière de relations du travail </vt:lpstr>
      <vt:lpstr>Le conflit salarié – employeur est un risque inévitable </vt:lpstr>
      <vt:lpstr>Les sources de conflit sont multiples</vt:lpstr>
      <vt:lpstr>Une négociation rendue de plus en plus difficile</vt:lpstr>
      <vt:lpstr>Délai et coût nécessaires pour résoudre un conflit en Europe</vt:lpstr>
      <vt:lpstr>L’intervention d’un médiateur</vt:lpstr>
      <vt:lpstr>Un recours de plus en plus fréquent à la médiation en France</vt:lpstr>
      <vt:lpstr>Le recours à la médiation en Europe</vt:lpstr>
      <vt:lpstr>Comment choisir un médiateur?</vt:lpstr>
      <vt:lpstr>Les + de la médiation</vt:lpstr>
      <vt:lpstr>Les étapes de la médiation</vt:lpstr>
      <vt:lpstr>Le recadrage (ou Reformulation)</vt:lpstr>
      <vt:lpstr>Le coût d’une médiation</vt:lpstr>
      <vt:lpstr>La durée d’une médiation</vt:lpstr>
      <vt:lpstr>L’issue d’une médiation</vt:lpstr>
      <vt:lpstr>Mes coordonnées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Harcèlement et sexisme  dans le monde du travail en 2018</dc:title>
  <dc:creator>Isabelle Mathieu</dc:creator>
  <cp:lastModifiedBy>Jean-Paul LAFAY</cp:lastModifiedBy>
  <cp:revision>76</cp:revision>
  <dcterms:created xsi:type="dcterms:W3CDTF">2018-05-14T13:47:42Z</dcterms:created>
  <dcterms:modified xsi:type="dcterms:W3CDTF">2019-05-06T10:22:20Z</dcterms:modified>
</cp:coreProperties>
</file>