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9"/>
  </p:notesMasterIdLst>
  <p:sldIdLst>
    <p:sldId id="277" r:id="rId2"/>
    <p:sldId id="278" r:id="rId3"/>
    <p:sldId id="285" r:id="rId4"/>
    <p:sldId id="284" r:id="rId5"/>
    <p:sldId id="292" r:id="rId6"/>
    <p:sldId id="279" r:id="rId7"/>
    <p:sldId id="280" r:id="rId8"/>
    <p:sldId id="281" r:id="rId9"/>
    <p:sldId id="282" r:id="rId10"/>
    <p:sldId id="294" r:id="rId11"/>
    <p:sldId id="295" r:id="rId12"/>
    <p:sldId id="296" r:id="rId13"/>
    <p:sldId id="286" r:id="rId14"/>
    <p:sldId id="287" r:id="rId15"/>
    <p:sldId id="290" r:id="rId16"/>
    <p:sldId id="291" r:id="rId17"/>
    <p:sldId id="29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742"/>
  </p:normalViewPr>
  <p:slideViewPr>
    <p:cSldViewPr snapToGrid="0" snapToObjects="1">
      <p:cViewPr varScale="1">
        <p:scale>
          <a:sx n="67" d="100"/>
          <a:sy n="67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FB2EA-7AAB-AB43-B13F-2BAB79A0E29F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F8C1-BBCC-F44C-9B93-67FF9614F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5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3FED0-A787-FE41-B02A-F3348D27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DB959D-BFD1-B041-B069-5ED2100F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9A536C-2AD3-4045-8727-D23B70CF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0D96C-F73C-DD47-9BF9-30FCD5A3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24B5B-E4E5-9B46-9D25-E2F17132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51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572C6-A00B-6E43-B06B-FE3AA122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7F04E9-96F8-F044-A757-B8795B78C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3A753-2D69-E543-99DC-2191EBBF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C1C74-D68E-BA4C-8943-87A3ECD9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8A654-95FD-1045-BF23-B52D52E1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74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DD0CD6-F6D3-814F-84A2-61900917E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3E1F69-8E9C-FE43-A4C4-1DEF9F4D3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2D401-FCC2-7A4E-BCDC-3CCE4665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CB1277-67C9-B14E-A332-2AE894A0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9882B-D649-0740-8A5E-86EC7CE9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6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928" y="6367238"/>
            <a:ext cx="11777472" cy="34487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Club des Dirigeants de l’Hôtellerie Internationale et de Prestige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165951" y="6318250"/>
            <a:ext cx="812800" cy="4413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Page </a:t>
            </a:r>
            <a:fld id="{EE2BD525-A1E9-46A4-B0B2-0014DC8D0F5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CMH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84565" y="5922194"/>
            <a:ext cx="1007435" cy="935806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815414" y="1557338"/>
            <a:ext cx="10561173" cy="446405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6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3862B-7227-5B4C-8F07-3FECCED2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398754-267F-9E49-B87A-5539FADF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B1060F-D551-0A40-94BF-7D6DACAC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13FF35-4398-694C-8AA1-69FF84C7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FD367E-3A52-F946-A118-AD1D3C95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88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C4042-26DF-8545-81F2-29A40F5E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F6AE89-31EE-5F41-8243-A76C4D523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F07C4-9E7F-4C41-ADD5-501B9A68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6E65C-9280-134D-8CF9-396069E7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F677F0-F64B-6843-8149-6B86CC83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2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FEA0A-D493-2C4E-89D0-A37EA1F8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F1663-C9FD-D343-9CCE-637DBD651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AD7F58-A564-7145-9075-95C6CE96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C841FC-B790-9640-8CCD-A84BE868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7229A-BCBA-D344-A303-2ECCF903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CE8C7-E8E3-1640-A56E-2463E88A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81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0D60A-B4E7-864F-B1E8-5E79FB00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93EE55-A2F9-3246-8F77-D45A63230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0B4C7A-2770-9941-8E3E-84245CDCE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6123CA-D89D-984F-B517-757E2D4D2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2B9572-3765-D841-A91F-AA03310E1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B57361-6D76-954F-8827-2DD9E984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C81AB8-C862-AD45-816E-2F782FDE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18777F-BB88-1741-B51A-3EABF289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3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2D7B3-E5DD-C64B-8CE0-AD916E8D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432ADC-3609-4F4F-BF90-0E4F09DB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81F5A0-8F5B-B445-9EF2-BBCF956C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CEFBC3-EABB-E043-A590-DBC66140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9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D1C639-0E3A-DA4C-AA7D-0E331AA1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C285A7-19FF-E440-800D-7565D874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B9AE5B-8020-D845-A738-65A67F44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03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5361F-6AAF-4044-BC7B-4DFC1704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5FF0E-0938-B24E-858E-46D6D4198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6D9EC2-9530-444C-B1B0-E438B1674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233D51-B7CD-3248-88AA-0369630D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E389B2-508E-0A40-B9D1-1B62D07C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D4241D-4DFB-9A40-ABF9-F34602CA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01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B5826-95E2-EC4E-B0A8-BA92AAA8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B648F1-E3BD-9D47-B9DB-1796005FA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470F5C-38AC-7242-8834-315B9985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B5F5D3-D2C0-C742-B8E5-18DFAE8C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D444B8-7E91-6940-BD5B-DA09A411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4662C3-7AB7-4D4F-810C-65FFE0FF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105B-8A8D-C24B-9D6F-8A3DE81073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90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DB6418-A76A-B24D-960D-B2B2FF53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4B8F32-A219-2244-B7B1-55DD0143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E955E-C7C1-624B-ADE3-E3309F5A2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F2589-0F48-EA48-9A35-1F307DFB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6020" y="6356350"/>
            <a:ext cx="4774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DDDA2-B56D-5341-8F73-BE4FFA947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Page </a:t>
            </a:r>
            <a:fld id="{8C7F105B-8A8D-C24B-9D6F-8A3DE81073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8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hressources.com/" TargetMode="External"/><Relationship Id="rId2" Type="http://schemas.openxmlformats.org/officeDocument/2006/relationships/hyperlink" Target="http://www.magic3coaching.com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celinemeyrignac" TargetMode="External"/><Relationship Id="rId2" Type="http://schemas.openxmlformats.org/officeDocument/2006/relationships/hyperlink" Target="mailto:celine.meyrignac@cmhressources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3426" y="563471"/>
            <a:ext cx="90451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La médiation</a:t>
            </a:r>
          </a:p>
          <a:p>
            <a:pPr algn="ctr"/>
            <a:endParaRPr lang="fr-FR" sz="4000" dirty="0">
              <a:latin typeface="Calibri" panose="020F0502020204030204" pitchFamily="34" charset="0"/>
            </a:endParaRPr>
          </a:p>
          <a:p>
            <a:pPr algn="ctr"/>
            <a:r>
              <a:rPr lang="fr-FR" sz="4000" dirty="0">
                <a:latin typeface="Calibri" panose="020F0502020204030204" pitchFamily="34" charset="0"/>
              </a:rPr>
              <a:t>Une opportunité pour évoluer</a:t>
            </a:r>
          </a:p>
        </p:txBody>
      </p:sp>
      <p:pic>
        <p:nvPicPr>
          <p:cNvPr id="1026" name="Picture 2" descr="Résultat de recherche d'images pour &quot;photo de mediation en entreprise&quot;">
            <a:extLst>
              <a:ext uri="{FF2B5EF4-FFF2-40B4-BE49-F238E27FC236}">
                <a16:creationId xmlns:a16="http://schemas.microsoft.com/office/drawing/2014/main" id="{BB717794-2953-C748-8A54-36518145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89" y="2564019"/>
            <a:ext cx="4140820" cy="21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E31832-D877-0A4C-81E8-1E26FC68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3919B7-97BF-C04B-9DC5-21EBE6B1792E}"/>
              </a:ext>
            </a:extLst>
          </p:cNvPr>
          <p:cNvSpPr txBox="1"/>
          <p:nvPr/>
        </p:nvSpPr>
        <p:spPr>
          <a:xfrm>
            <a:off x="2404945" y="5174166"/>
            <a:ext cx="73821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Club des Dirigeants de l’Hôtellerie Internationale et de prestige</a:t>
            </a:r>
          </a:p>
          <a:p>
            <a:pPr algn="ctr"/>
            <a:endParaRPr lang="fr-FR" sz="2000" i="1" dirty="0"/>
          </a:p>
          <a:p>
            <a:pPr algn="ctr"/>
            <a:r>
              <a:rPr lang="fr-FR" dirty="0"/>
              <a:t>4 Avril 2019 </a:t>
            </a:r>
          </a:p>
        </p:txBody>
      </p:sp>
    </p:spTree>
    <p:extLst>
      <p:ext uri="{BB962C8B-B14F-4D97-AF65-F5344CB8AC3E}">
        <p14:creationId xmlns:p14="http://schemas.microsoft.com/office/powerpoint/2010/main" val="37303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009A20-F3DA-4647-8E26-FE3B7168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33007-30A5-6045-B19A-62445FB3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DF0679-F9F0-B14D-BCC0-271C5B85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BF108D-5DDD-8B43-B745-7A29C327E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916" y="939500"/>
            <a:ext cx="10561173" cy="446405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8156FD7-A566-EC4E-9860-67038522D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60797"/>
              </p:ext>
            </p:extLst>
          </p:nvPr>
        </p:nvGraphicFramePr>
        <p:xfrm>
          <a:off x="506628" y="608571"/>
          <a:ext cx="11121080" cy="5125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5740">
                  <a:extLst>
                    <a:ext uri="{9D8B030D-6E8A-4147-A177-3AD203B41FA5}">
                      <a16:colId xmlns:a16="http://schemas.microsoft.com/office/drawing/2014/main" val="780207975"/>
                    </a:ext>
                  </a:extLst>
                </a:gridCol>
                <a:gridCol w="2625340">
                  <a:extLst>
                    <a:ext uri="{9D8B030D-6E8A-4147-A177-3AD203B41FA5}">
                      <a16:colId xmlns:a16="http://schemas.microsoft.com/office/drawing/2014/main" val="38911045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11113" indent="-11113"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Exemple 1 de situation</a:t>
                      </a:r>
                    </a:p>
                    <a:p>
                      <a:pPr marL="11113" indent="-11113" algn="ctr"/>
                      <a:r>
                        <a:rPr lang="fr-FR" sz="1600" i="1" dirty="0"/>
                        <a:t>2 services </a:t>
                      </a:r>
                      <a:r>
                        <a:rPr lang="fr-FR" sz="1600" i="1" dirty="0" err="1"/>
                        <a:t>co</a:t>
                      </a:r>
                      <a:r>
                        <a:rPr lang="fr-FR" sz="1600" i="1" dirty="0"/>
                        <a:t> dépendants l’un de l’autre, chacun accuse l’autre de saboter leur travail : incivilités, tensions voire agressions verbales, la qualité de travail des deux services est très dégradée et impacte l’ambiance générale. Les managers sont dépassés.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7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-&gt; Validation par les 2 parties (les 2 manager de service) de la confiance accordée au consultant médiateur </a:t>
                      </a:r>
                      <a:r>
                        <a:rPr lang="fr-FR" sz="1600" dirty="0"/>
                        <a:t>: explication du processus d’accompagnement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Durée : </a:t>
                      </a:r>
                      <a:r>
                        <a:rPr lang="fr-FR" sz="1600" b="1" dirty="0"/>
                        <a:t>2H (offertes)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0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113" indent="-11113"/>
                      <a:r>
                        <a:rPr lang="fr-FR" sz="1600" b="1" dirty="0"/>
                        <a:t>-&gt; Réunion de diagnostic  avec 1 service puis l’autre </a:t>
                      </a:r>
                      <a:r>
                        <a:rPr lang="fr-FR" sz="1600" dirty="0"/>
                        <a:t>selon la même méthode</a:t>
                      </a:r>
                    </a:p>
                    <a:p>
                      <a:pPr marL="11113" indent="-11113"/>
                      <a:r>
                        <a:rPr lang="fr-FR" sz="1600" dirty="0"/>
                        <a:t>Objectifs des services, actions réalisées, identité et valeurs de l’équipe, chaîne des actions mettant en évidence la </a:t>
                      </a:r>
                      <a:r>
                        <a:rPr lang="fr-FR" sz="1600" dirty="0" err="1"/>
                        <a:t>co</a:t>
                      </a:r>
                      <a:r>
                        <a:rPr lang="fr-FR" sz="1600" dirty="0"/>
                        <a:t> dépendance avec d’autres services y compris le service qui pose problème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Durée : 2H30 x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Soit </a:t>
                      </a:r>
                      <a:r>
                        <a:rPr lang="fr-FR" sz="1600" b="1" dirty="0"/>
                        <a:t>5H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83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-&gt; Présentation aux Managers des résultats </a:t>
                      </a:r>
                      <a:r>
                        <a:rPr lang="fr-FR" sz="1600" dirty="0"/>
                        <a:t>: chaine des causes, actions clés créant des tensions, techniques de prévention des conflits, proposition d’actions de médiation en team cohésion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Durée :  </a:t>
                      </a:r>
                      <a:r>
                        <a:rPr lang="fr-FR" sz="1600" b="1" dirty="0"/>
                        <a:t>2H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6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-&gt; Travail avec les 2 équipes réunies :  </a:t>
                      </a:r>
                      <a:r>
                        <a:rPr lang="fr-FR" sz="1600" dirty="0"/>
                        <a:t>constitution de sous groupes mixtes, travaillant sur des actions clés qui posent problème avec une trame de résolution de problème / ou mises en situations régulées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Durée : </a:t>
                      </a:r>
                      <a:r>
                        <a:rPr lang="fr-FR" sz="1600" b="1" dirty="0"/>
                        <a:t>8H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9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-&gt; Suivi dans le temps et régulations lors de réunions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Durée : 1H30 tous les mois pendant 4 mois soit </a:t>
                      </a:r>
                      <a:r>
                        <a:rPr lang="fr-FR" sz="1600" b="1" dirty="0"/>
                        <a:t>6H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8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Durée de la mission facturée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 jours Consultant (21H)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6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69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600E14-D106-0143-A698-71CAF77B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4AF39C-FB01-5945-BA0E-616E5E4C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258F77-AD65-0844-BC9C-33D817CF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54FB4D-E50C-9F48-B62A-D92F89948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42938"/>
            <a:ext cx="10561173" cy="446405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10E0AD0-350B-F847-9CC6-A469F0769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51585"/>
              </p:ext>
            </p:extLst>
          </p:nvPr>
        </p:nvGraphicFramePr>
        <p:xfrm>
          <a:off x="792626" y="1020763"/>
          <a:ext cx="10561173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96296">
                  <a:extLst>
                    <a:ext uri="{9D8B030D-6E8A-4147-A177-3AD203B41FA5}">
                      <a16:colId xmlns:a16="http://schemas.microsoft.com/office/drawing/2014/main" val="968730151"/>
                    </a:ext>
                  </a:extLst>
                </a:gridCol>
                <a:gridCol w="2464877">
                  <a:extLst>
                    <a:ext uri="{9D8B030D-6E8A-4147-A177-3AD203B41FA5}">
                      <a16:colId xmlns:a16="http://schemas.microsoft.com/office/drawing/2014/main" val="39157190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>
                          <a:solidFill>
                            <a:schemeClr val="tx1"/>
                          </a:solidFill>
                        </a:rPr>
                        <a:t>Exemple 2</a:t>
                      </a:r>
                      <a:br>
                        <a:rPr lang="fr-FR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i="1" dirty="0">
                          <a:solidFill>
                            <a:schemeClr val="bg1"/>
                          </a:solidFill>
                        </a:rPr>
                        <a:t>Un différent important dans la vision de la stratégie à mener entre le DG et son Directeur du développement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33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Entretien avec chacune des personnes concernées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2x1H = 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8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Séance de coaching en binôme – scenario relationnel, bases d’accord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= 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41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Travail de médiation : analyse de la situation, design </a:t>
                      </a:r>
                      <a:r>
                        <a:rPr lang="fr-FR" dirty="0" err="1"/>
                        <a:t>thinking</a:t>
                      </a:r>
                      <a:r>
                        <a:rPr lang="fr-FR" dirty="0"/>
                        <a:t>, prise de décision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= ½ journée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Durée de la mission facturée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journée consultant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9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5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9B868D-0FD3-4A40-833D-9CAB160F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ABAD1F-5896-BD49-942C-69F3D2F2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6B1EB7-AC69-9F45-801D-2594E07D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54DBB4-527E-E140-A935-09838FACF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897771"/>
            <a:ext cx="10561173" cy="446405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A86C020-FCD9-D64A-AB90-95BD145C1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19560"/>
              </p:ext>
            </p:extLst>
          </p:nvPr>
        </p:nvGraphicFramePr>
        <p:xfrm>
          <a:off x="815413" y="897771"/>
          <a:ext cx="10163338" cy="430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54902">
                  <a:extLst>
                    <a:ext uri="{9D8B030D-6E8A-4147-A177-3AD203B41FA5}">
                      <a16:colId xmlns:a16="http://schemas.microsoft.com/office/drawing/2014/main" val="1979029892"/>
                    </a:ext>
                  </a:extLst>
                </a:gridCol>
                <a:gridCol w="2408436">
                  <a:extLst>
                    <a:ext uri="{9D8B030D-6E8A-4147-A177-3AD203B41FA5}">
                      <a16:colId xmlns:a16="http://schemas.microsoft.com/office/drawing/2014/main" val="1661139629"/>
                    </a:ext>
                  </a:extLst>
                </a:gridCol>
              </a:tblGrid>
              <a:tr h="236067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Exemple 3</a:t>
                      </a:r>
                    </a:p>
                    <a:p>
                      <a:pPr algn="ctr"/>
                      <a:endParaRPr lang="fr-FR" dirty="0"/>
                    </a:p>
                    <a:p>
                      <a:pPr marL="22225" indent="-22225" algn="ctr"/>
                      <a:r>
                        <a:rPr lang="fr-FR" i="1" dirty="0"/>
                        <a:t>Une personne s’estime harcelée par son Manager et une partie de son équipe.</a:t>
                      </a:r>
                    </a:p>
                    <a:p>
                      <a:pPr marL="22225" indent="-22225" algn="ctr"/>
                      <a:r>
                        <a:rPr lang="fr-FR" i="1" dirty="0"/>
                        <a:t>Elle même génère des tensions par son état émotionnel et des absences.</a:t>
                      </a:r>
                    </a:p>
                    <a:p>
                      <a:pPr marL="22225" indent="-22225" algn="ctr"/>
                      <a:r>
                        <a:rPr lang="fr-FR" i="1" dirty="0"/>
                        <a:t>Elle a alerté la médecine du travail.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Analyse de besoins, accord préalable à la médiation entre le Manager et la personne concernée, le manager se porte garant de son équipe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: 2H (offertes)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3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Travail de médiation en groupe en présence du Manager avec le MBTI – prise de conscience des différences interindividuelles,  analyse SWOT RH de l’équipe, régulations,  prise de décision de réorganisation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: 1 journée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2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Durée de la mission facturée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journée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927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3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19D796-4215-3F48-A8FB-BC3FC26D3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692" y="1004341"/>
            <a:ext cx="11062646" cy="5195736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1900" dirty="0"/>
              <a:t>créé et animé par mes soins depuis 8 années vous propose</a:t>
            </a:r>
          </a:p>
          <a:p>
            <a:endParaRPr lang="fr-FR" dirty="0"/>
          </a:p>
          <a:p>
            <a:pPr algn="just"/>
            <a:r>
              <a:rPr lang="fr-FR" sz="2400" b="1" dirty="0">
                <a:solidFill>
                  <a:srgbClr val="0070C0"/>
                </a:solidFill>
              </a:rPr>
              <a:t>-&gt; du conseil en stratégie RH </a:t>
            </a:r>
            <a:r>
              <a:rPr lang="fr-FR" sz="2400" dirty="0"/>
              <a:t>: impacts de transformations, médiation, communication et marketing RH, </a:t>
            </a:r>
            <a:r>
              <a:rPr lang="fr-FR" sz="2400" dirty="0" err="1"/>
              <a:t>process</a:t>
            </a:r>
            <a:r>
              <a:rPr lang="fr-FR" sz="2400" dirty="0"/>
              <a:t>, management et coaching des équipes</a:t>
            </a:r>
          </a:p>
          <a:p>
            <a:endParaRPr lang="fr-FR" dirty="0"/>
          </a:p>
          <a:p>
            <a:pPr algn="just"/>
            <a:r>
              <a:rPr lang="fr-FR" sz="2400" b="1" dirty="0">
                <a:solidFill>
                  <a:srgbClr val="0070C0"/>
                </a:solidFill>
              </a:rPr>
              <a:t>-&gt; du coaching et de la formation </a:t>
            </a:r>
            <a:r>
              <a:rPr lang="fr-FR" sz="2400" dirty="0"/>
              <a:t>pour optimiser et développer vos soft </a:t>
            </a:r>
            <a:r>
              <a:rPr lang="fr-FR" sz="2400" dirty="0" err="1"/>
              <a:t>skills</a:t>
            </a:r>
            <a:r>
              <a:rPr lang="fr-FR" sz="2400" dirty="0"/>
              <a:t> et celles de vos équipes : communication dont la médiation, management en intégrant la prévention et gestion des conflits, RH et relation commerciale avec les clients difficiles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79EE42-EFC5-3041-9736-6DFCC583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0" y="406504"/>
            <a:ext cx="1358900" cy="176530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538B1F-47D4-9B4F-AE75-0A08FAAB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8514D3-0062-5045-BD1C-63E9A239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36E248-5F4B-BD44-88A1-8F3F8172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6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6DC3DB-2696-B54D-8EB1-6EB92C483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863" y="642938"/>
            <a:ext cx="10796723" cy="56463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CMH RESSOURCES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  <a:p>
            <a:pPr algn="just"/>
            <a:r>
              <a:rPr lang="fr-FR" b="1" dirty="0">
                <a:solidFill>
                  <a:srgbClr val="0070C0"/>
                </a:solidFill>
              </a:rPr>
              <a:t>-&gt; une activité vers les entreprises multiculturelles et  internationales de toute taille</a:t>
            </a:r>
            <a:endParaRPr lang="fr-FR" dirty="0"/>
          </a:p>
          <a:p>
            <a:pPr algn="just"/>
            <a:r>
              <a:rPr lang="fr-FR" dirty="0"/>
              <a:t> la création en 2015 de Magic3Coaching, en partenariat avec 2 </a:t>
            </a:r>
            <a:r>
              <a:rPr lang="fr-FR" dirty="0" err="1"/>
              <a:t>coachs</a:t>
            </a:r>
            <a:r>
              <a:rPr lang="fr-FR" dirty="0"/>
              <a:t> spécialisées</a:t>
            </a:r>
            <a:endParaRPr lang="fr-FR" dirty="0">
              <a:hlinkClick r:id="rId2"/>
            </a:endParaRPr>
          </a:p>
          <a:p>
            <a:pPr algn="just"/>
            <a:r>
              <a:rPr lang="fr-FR" dirty="0">
                <a:hlinkClick r:id="rId2"/>
              </a:rPr>
              <a:t>www.magic3coaching.com</a:t>
            </a:r>
            <a:endParaRPr lang="fr-FR" dirty="0"/>
          </a:p>
          <a:p>
            <a:endParaRPr lang="fr-FR" dirty="0"/>
          </a:p>
          <a:p>
            <a:r>
              <a:rPr lang="fr-FR" dirty="0"/>
              <a:t>-&gt; Une collaboration depuis 2013 avec </a:t>
            </a:r>
            <a:r>
              <a:rPr lang="fr-FR" dirty="0" err="1"/>
              <a:t>Kedge</a:t>
            </a:r>
            <a:r>
              <a:rPr lang="fr-FR" dirty="0"/>
              <a:t> Business </a:t>
            </a:r>
            <a:r>
              <a:rPr lang="fr-FR" dirty="0" err="1"/>
              <a:t>School</a:t>
            </a:r>
            <a:r>
              <a:rPr lang="fr-FR" dirty="0"/>
              <a:t> à travers le monde entier, coach pour </a:t>
            </a:r>
            <a:r>
              <a:rPr lang="fr-FR" dirty="0" err="1"/>
              <a:t>Netexpat</a:t>
            </a:r>
            <a:r>
              <a:rPr lang="fr-FR" dirty="0"/>
              <a:t> (coaching de personnel expatrié)</a:t>
            </a:r>
          </a:p>
          <a:p>
            <a:endParaRPr lang="fr-FR" dirty="0"/>
          </a:p>
          <a:p>
            <a:r>
              <a:rPr lang="fr-FR" dirty="0"/>
              <a:t>-&gt; des collaborations régulières avec des experts et des </a:t>
            </a:r>
            <a:r>
              <a:rPr lang="fr-FR" dirty="0" err="1"/>
              <a:t>Think</a:t>
            </a:r>
            <a:r>
              <a:rPr lang="fr-FR" dirty="0"/>
              <a:t> Tank  - membre active du </a:t>
            </a:r>
            <a:r>
              <a:rPr lang="fr-FR" dirty="0" err="1"/>
              <a:t>LabRH</a:t>
            </a:r>
            <a:r>
              <a:rPr lang="fr-FR" dirty="0"/>
              <a:t> depuis 2016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-&gt; Des engagements </a:t>
            </a:r>
            <a:r>
              <a:rPr lang="fr-FR" dirty="0"/>
              <a:t>:</a:t>
            </a:r>
            <a:r>
              <a:rPr lang="fr-FR" sz="2400" dirty="0"/>
              <a:t> après le CJD, PWN, les Entrepreneuriales, engagement pour EMCC, coordination pour la région PACA du Coaching Solidaire et présidence de Région Provence en septembre 2019</a:t>
            </a:r>
          </a:p>
          <a:p>
            <a:pPr algn="ctr"/>
            <a:r>
              <a:rPr lang="fr-FR" dirty="0">
                <a:hlinkClick r:id="rId3"/>
              </a:rPr>
              <a:t>www.cmhressources.com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FA9286-DA82-1A48-A645-D3BF3675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4BE8EC-798B-C745-91A2-BF038AE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E03ED2-8F0F-BC4A-992E-26E09364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3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D0BB58-A7EB-F945-8CE6-55F1A6085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435" y="526014"/>
            <a:ext cx="10975142" cy="5418865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Céline MEYRIGNAC, fondatrice de CMH Ressources</a:t>
            </a:r>
          </a:p>
          <a:p>
            <a:endParaRPr lang="fr-FR" dirty="0"/>
          </a:p>
          <a:p>
            <a:pPr algn="ctr"/>
            <a:r>
              <a:rPr lang="fr-FR" sz="2400" dirty="0"/>
              <a:t>24 années d’expérience en Conseil et Management RH, </a:t>
            </a:r>
          </a:p>
          <a:p>
            <a:pPr algn="ctr"/>
            <a:r>
              <a:rPr lang="fr-FR" sz="2400" b="1" dirty="0"/>
              <a:t>experte en gestion de la relation professionnelle</a:t>
            </a:r>
          </a:p>
          <a:p>
            <a:pPr algn="ctr"/>
            <a:r>
              <a:rPr lang="fr-FR" sz="1800" dirty="0"/>
              <a:t>Psychologue du Travail, Consultante,  Coach et Superviseur, formatrice certifiée qualité niveau Expert</a:t>
            </a:r>
          </a:p>
          <a:p>
            <a:pPr algn="ctr"/>
            <a:endParaRPr lang="fr-FR" sz="1800" dirty="0"/>
          </a:p>
          <a:p>
            <a:pPr marL="22225" indent="-22225" algn="just"/>
            <a:r>
              <a:rPr lang="fr-FR" sz="1800" dirty="0"/>
              <a:t>Une double expérience expérience en qualité de RRH de terrain, société nationale </a:t>
            </a:r>
            <a:r>
              <a:rPr lang="fr-FR" sz="1800" dirty="0" err="1"/>
              <a:t>BtoB</a:t>
            </a:r>
            <a:r>
              <a:rPr lang="fr-FR" sz="1800" dirty="0"/>
              <a:t> et BtoC passée de 50 à plus de 200 personnes</a:t>
            </a:r>
          </a:p>
          <a:p>
            <a:pPr marL="22225" indent="-22225" algn="just"/>
            <a:endParaRPr lang="fr-FR" sz="1800" dirty="0"/>
          </a:p>
          <a:p>
            <a:pPr marL="22225" indent="-22225" algn="just"/>
            <a:endParaRPr lang="fr-FR" sz="1800" dirty="0"/>
          </a:p>
          <a:p>
            <a:pPr marL="22225" indent="-22225" algn="just"/>
            <a:r>
              <a:rPr lang="fr-FR" sz="1800" dirty="0"/>
              <a:t>Références secteur Hôtellerie et tourisme : Château de Berne (2018), </a:t>
            </a:r>
            <a:r>
              <a:rPr lang="fr-FR" sz="1800" dirty="0" err="1"/>
              <a:t>Orsud</a:t>
            </a:r>
            <a:r>
              <a:rPr lang="fr-FR" sz="1800" dirty="0"/>
              <a:t> voyages (2018/2019), Mama </a:t>
            </a:r>
            <a:r>
              <a:rPr lang="fr-FR" sz="1800" dirty="0" err="1"/>
              <a:t>Shelter</a:t>
            </a:r>
            <a:r>
              <a:rPr lang="fr-FR" sz="1800" dirty="0"/>
              <a:t> (2017), Hôtel Radisson </a:t>
            </a:r>
            <a:r>
              <a:rPr lang="fr-FR" sz="1800" dirty="0" err="1"/>
              <a:t>Blu</a:t>
            </a:r>
            <a:r>
              <a:rPr lang="fr-FR" sz="1800" dirty="0"/>
              <a:t> (2007), Groupe Concorde Villa Massalia (2009 à 2012)</a:t>
            </a:r>
          </a:p>
          <a:p>
            <a:pPr marL="22225" indent="-22225" algn="just"/>
            <a:r>
              <a:rPr lang="fr-FR" sz="1800" dirty="0"/>
              <a:t>Secteur F&amp;B : Groupe Pernod Ricard (depuis 2016), </a:t>
            </a:r>
            <a:r>
              <a:rPr lang="fr-FR" sz="1800" dirty="0" err="1"/>
              <a:t>Seafoodia</a:t>
            </a:r>
            <a:r>
              <a:rPr lang="fr-FR" sz="1800" dirty="0"/>
              <a:t> (depuis 2017)</a:t>
            </a:r>
          </a:p>
          <a:p>
            <a:pPr marL="22225" indent="-22225" algn="just"/>
            <a:endParaRPr lang="fr-FR" sz="1800" dirty="0"/>
          </a:p>
          <a:p>
            <a:pPr marL="22225" indent="-22225" algn="just"/>
            <a:r>
              <a:rPr lang="fr-FR" sz="1800" dirty="0"/>
              <a:t>Mais aussi depuis 2009 BUTAGAZ, depuis 2015 Institut de Recherche et de Développement, depuis 2013 </a:t>
            </a:r>
            <a:r>
              <a:rPr lang="fr-FR" sz="1800" dirty="0" err="1"/>
              <a:t>Innate</a:t>
            </a:r>
            <a:r>
              <a:rPr lang="fr-FR" sz="1800" dirty="0"/>
              <a:t> Pharma, depuis 2012 </a:t>
            </a:r>
            <a:r>
              <a:rPr lang="fr-FR" sz="1800" dirty="0" err="1"/>
              <a:t>Neuroservice</a:t>
            </a:r>
            <a:r>
              <a:rPr lang="fr-FR" sz="1800" dirty="0"/>
              <a:t> etc…</a:t>
            </a:r>
          </a:p>
        </p:txBody>
      </p:sp>
      <p:pic>
        <p:nvPicPr>
          <p:cNvPr id="4" name="Image 3" descr="Une image contenant personne, femme, intérieur, habits&#10;&#10;Description générée automatiquement">
            <a:extLst>
              <a:ext uri="{FF2B5EF4-FFF2-40B4-BE49-F238E27FC236}">
                <a16:creationId xmlns:a16="http://schemas.microsoft.com/office/drawing/2014/main" id="{27CC7F1D-44F5-9044-AF0F-A4909462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233" y="256191"/>
            <a:ext cx="1078344" cy="161184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40D562-A856-844B-B61B-6B5B1A53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FE658-DE32-2B4C-9B46-EC5DA6EE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D3BCB-4845-6C4F-9E20-39EAA47C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5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2D604F-1949-4643-86B6-4D61409EA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51" y="840135"/>
            <a:ext cx="10908235" cy="520382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Prix des prestations</a:t>
            </a:r>
          </a:p>
          <a:p>
            <a:endParaRPr lang="fr-FR" dirty="0"/>
          </a:p>
          <a:p>
            <a:pPr marL="22225" indent="-22225"/>
            <a:r>
              <a:rPr lang="fr-FR" sz="2400" dirty="0"/>
              <a:t>Journée d’intervention sur mesure : 1 500 Euros H.T.</a:t>
            </a:r>
          </a:p>
          <a:p>
            <a:pPr marL="22225" indent="-22225"/>
            <a:r>
              <a:rPr lang="fr-FR" sz="2400" dirty="0"/>
              <a:t>A l’heure : 250 Euros H.T.</a:t>
            </a:r>
          </a:p>
          <a:p>
            <a:pPr marL="22225" indent="-22225"/>
            <a:endParaRPr lang="fr-FR" sz="2400" dirty="0"/>
          </a:p>
          <a:p>
            <a:pPr marL="22225" indent="-22225"/>
            <a:r>
              <a:rPr lang="fr-FR" sz="2400" dirty="0"/>
              <a:t>Tarifs sur mesure et dégressivité selon la demande et le volume.</a:t>
            </a:r>
          </a:p>
          <a:p>
            <a:pPr marL="22225" indent="-22225"/>
            <a:endParaRPr lang="fr-FR" sz="2400" dirty="0"/>
          </a:p>
          <a:p>
            <a:pPr marL="22225" indent="-22225"/>
            <a:endParaRPr lang="fr-FR" sz="2400" dirty="0"/>
          </a:p>
          <a:p>
            <a:pPr marL="22225" indent="-22225"/>
            <a:r>
              <a:rPr lang="fr-FR" sz="2400" dirty="0"/>
              <a:t>CMH Ressources est enregistré en qualité d’organisme de formation et référencé par </a:t>
            </a:r>
            <a:r>
              <a:rPr lang="fr-FR" sz="2400" dirty="0" err="1"/>
              <a:t>Datadock</a:t>
            </a:r>
            <a:r>
              <a:rPr lang="fr-FR" sz="2400" dirty="0"/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7C2290-827D-0A41-9366-30D1FCEE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AE8BEB-6C48-F242-A8EC-2A8D7795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706FB7-CFD3-D948-B8EB-B174193B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6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28C066-40C0-DC4A-866D-373AC17921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1196975"/>
            <a:ext cx="10561173" cy="446405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dirty="0"/>
              <a:t>Contact </a:t>
            </a:r>
          </a:p>
          <a:p>
            <a:pPr algn="ctr"/>
            <a:r>
              <a:rPr lang="fr-FR" dirty="0">
                <a:hlinkClick r:id="rId2"/>
              </a:rPr>
              <a:t>celine.meyrignac@cmhressources.com</a:t>
            </a:r>
            <a:endParaRPr lang="fr-FR" dirty="0"/>
          </a:p>
          <a:p>
            <a:pPr algn="ctr"/>
            <a:r>
              <a:rPr lang="fr-FR" dirty="0"/>
              <a:t>(33)6 64 47 19 25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3"/>
              </a:rPr>
              <a:t>www.linkedin.com/in/celinemeyrignac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7E74C9-D4DB-404D-A051-B62DF29C3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549" y="657589"/>
            <a:ext cx="1358900" cy="176530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8533F3-0B76-F142-A307-5F587264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04778F-D006-A640-96CC-911B0E7D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8FB396-2F12-6243-8890-53B025AF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53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12C723-4DD3-FA48-A1C8-23E794302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729435"/>
            <a:ext cx="10561173" cy="5381433"/>
          </a:xfrm>
        </p:spPr>
        <p:txBody>
          <a:bodyPr>
            <a:normAutofit lnSpcReduction="10000"/>
          </a:bodyPr>
          <a:lstStyle/>
          <a:p>
            <a:pPr marL="47625" indent="-36513"/>
            <a:r>
              <a:rPr lang="fr-FR" dirty="0"/>
              <a:t>Bonjour, </a:t>
            </a:r>
          </a:p>
          <a:p>
            <a:pPr marL="47625" indent="-36513"/>
            <a:endParaRPr lang="fr-FR" dirty="0"/>
          </a:p>
          <a:p>
            <a:pPr marL="47625" indent="-36513"/>
            <a:r>
              <a:rPr lang="fr-FR" b="1" dirty="0">
                <a:solidFill>
                  <a:srgbClr val="0070C0"/>
                </a:solidFill>
              </a:rPr>
              <a:t>De quoi parle </a:t>
            </a:r>
            <a:r>
              <a:rPr lang="fr-FR" b="1" dirty="0" err="1">
                <a:solidFill>
                  <a:srgbClr val="0070C0"/>
                </a:solidFill>
              </a:rPr>
              <a:t>t</a:t>
            </a:r>
            <a:r>
              <a:rPr lang="fr-FR" b="1" dirty="0">
                <a:solidFill>
                  <a:srgbClr val="0070C0"/>
                </a:solidFill>
              </a:rPr>
              <a:t> - on ? </a:t>
            </a:r>
          </a:p>
          <a:p>
            <a:pPr marL="47625" indent="-36513"/>
            <a:endParaRPr lang="fr-FR" dirty="0"/>
          </a:p>
          <a:p>
            <a:pPr marL="47625" indent="-36513"/>
            <a:r>
              <a:rPr lang="fr-FR" dirty="0"/>
              <a:t>Très développée aux USA pour éviter de coûteux procès, </a:t>
            </a:r>
          </a:p>
          <a:p>
            <a:pPr marL="47625" indent="-36513"/>
            <a:r>
              <a:rPr lang="fr-FR" dirty="0"/>
              <a:t>La médiation intervient lorsque l’on sent que l’on arrive à une </a:t>
            </a:r>
            <a:r>
              <a:rPr lang="fr-FR" b="1" dirty="0"/>
              <a:t>impasse </a:t>
            </a:r>
            <a:r>
              <a:rPr lang="fr-FR" dirty="0"/>
              <a:t>dans la relation et qu’il y a </a:t>
            </a:r>
            <a:r>
              <a:rPr lang="fr-FR" b="1" dirty="0"/>
              <a:t>urgence</a:t>
            </a:r>
            <a:r>
              <a:rPr lang="fr-FR" dirty="0"/>
              <a:t> à agir sur le plan individuel et collectif.</a:t>
            </a:r>
          </a:p>
          <a:p>
            <a:pPr marL="47625" indent="-36513"/>
            <a:endParaRPr lang="fr-FR" dirty="0"/>
          </a:p>
          <a:p>
            <a:pPr marL="47625" indent="-36513"/>
            <a:r>
              <a:rPr lang="fr-FR" dirty="0"/>
              <a:t>On fait donc intervenir </a:t>
            </a:r>
            <a:r>
              <a:rPr lang="fr-FR" b="1" dirty="0"/>
              <a:t>un tiers, neutre, qui dispose d’une vision globale et de techniques relationnelles </a:t>
            </a:r>
            <a:r>
              <a:rPr lang="fr-FR" dirty="0"/>
              <a:t>qui vont permettre de revenir à une relation constructive et gagnante pour toutes les parties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3D9602-0B35-534E-B81F-6F37643B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207281-26D1-324E-A0AC-98B89A8A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B3AA2F-A823-704E-BAC1-FC0FE665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1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55FCA52-207F-6B47-93B9-759E9EC6C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271" y="888264"/>
            <a:ext cx="10882316" cy="533411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En France ?  </a:t>
            </a:r>
            <a:endParaRPr lang="fr-FR" dirty="0"/>
          </a:p>
          <a:p>
            <a:pPr marL="22225" indent="-22225"/>
            <a:r>
              <a:rPr lang="fr-FR" dirty="0"/>
              <a:t>Les articles 21 à 21-5 de la loi du 8 février 1995  régissent l’ensemble des différends qui s’élèvent à l’occasion d’un contrat de travail.</a:t>
            </a:r>
          </a:p>
          <a:p>
            <a:pPr marL="22225" indent="-22225"/>
            <a:r>
              <a:rPr lang="fr-FR" dirty="0"/>
              <a:t>Ils intègrent depuis le 7 août 2015 la médiation conventionnelle.</a:t>
            </a:r>
          </a:p>
          <a:p>
            <a:pPr marL="22225" indent="-22225"/>
            <a:endParaRPr lang="fr-FR" dirty="0"/>
          </a:p>
          <a:p>
            <a:pPr marL="22225" indent="-22225"/>
            <a:r>
              <a:rPr lang="fr-FR" dirty="0"/>
              <a:t>Cette évolution législative s’inscrit dans la logique du décret n° 2015-282 du 11 mars 2015 qui prévoit que la demande formée au greffe du conseil de prud’hommes </a:t>
            </a:r>
            <a:r>
              <a:rPr lang="fr-FR" b="1" dirty="0"/>
              <a:t>doit mentionner les démarches entreprises en vue de parvenir à une résolution amiable du litige</a:t>
            </a:r>
            <a:r>
              <a:rPr lang="fr-FR" dirty="0"/>
              <a:t>. </a:t>
            </a:r>
          </a:p>
          <a:p>
            <a:pPr marL="22225" indent="-22225"/>
            <a:endParaRPr lang="fr-FR" dirty="0"/>
          </a:p>
          <a:p>
            <a:pPr marL="22225" indent="-22225"/>
            <a:r>
              <a:rPr lang="fr-FR" dirty="0"/>
              <a:t>La</a:t>
            </a:r>
            <a:r>
              <a:rPr lang="fr-FR" b="1" dirty="0"/>
              <a:t> médiation </a:t>
            </a:r>
            <a:r>
              <a:rPr lang="fr-FR" dirty="0"/>
              <a:t>fait donc partie, aujourd’hui, des </a:t>
            </a:r>
            <a:r>
              <a:rPr lang="fr-FR" b="1" dirty="0"/>
              <a:t>démarches préalables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2A1833-38F4-474D-8D66-FA28D4D2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353453-7992-6046-BAE6-2A167E36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0FA62-2F7D-0242-9F6A-B7F830C4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9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EDDF301-9932-5A46-A700-C0A42627C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916" y="556441"/>
            <a:ext cx="10561173" cy="5710544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► La médiation conventionnelle</a:t>
            </a: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rgbClr val="0070C0"/>
                </a:solidFill>
              </a:rPr>
              <a:t>Ce procédé permet à l'employeur et au salarié de faire appel à un tiers (le médiateur) choisi par eux pour régler à l'amiable - c'est-à-dire en évitant les prud'hommes - un différend qui les oppose à l'occasion d'un contre de travail. </a:t>
            </a:r>
          </a:p>
          <a:p>
            <a:pPr marL="234950" indent="0"/>
            <a:r>
              <a:rPr lang="fr-FR" dirty="0"/>
              <a:t>Ce procédé de règlement amiable a été rendu possible en matière de contentieux individuels du travail par la loi Macron du 7 août 2015 (loi pour la croissance, l'activité et l'égalité des chances économiques).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VS</a:t>
            </a:r>
          </a:p>
          <a:p>
            <a:pPr marL="222250" indent="-88900"/>
            <a:br>
              <a:rPr lang="fr-FR" dirty="0"/>
            </a:br>
            <a:r>
              <a:rPr lang="fr-FR" b="1" dirty="0"/>
              <a:t>► La procédure participative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Ce procédé est une autre forme de règlement amiable des litiges née du contrat de travail, issu de la loi Macron du 7 août 2015. Ici, les parties se font chacune assister par un avocat, en vue de conclure une convention de procédure participative. </a:t>
            </a:r>
          </a:p>
          <a:p>
            <a:pPr marL="266700" indent="-44450"/>
            <a:r>
              <a:rPr lang="fr-FR" dirty="0"/>
              <a:t>Celle-ci fixe la durée pendant laquelle ils s'engagent à trouver une solution amiable au litige.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D237AA-9FB9-9D45-A870-9A376551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557192-28AD-A14D-8073-633A1293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78AAD4-9448-4841-9CC2-A3EEC03F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7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1896D-4CA3-DD4F-B90E-BB9F27CE7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867790"/>
            <a:ext cx="10561173" cy="5008354"/>
          </a:xfrm>
        </p:spPr>
        <p:txBody>
          <a:bodyPr>
            <a:normAutofit lnSpcReduction="10000"/>
          </a:bodyPr>
          <a:lstStyle/>
          <a:p>
            <a:pPr marL="14288" indent="-14288"/>
            <a:r>
              <a:rPr lang="fr-FR" dirty="0"/>
              <a:t>Le coût des conflits en entreprise est bien connu : </a:t>
            </a:r>
            <a:r>
              <a:rPr lang="fr-FR" dirty="0" err="1"/>
              <a:t>absentéïsme</a:t>
            </a:r>
            <a:r>
              <a:rPr lang="fr-FR" dirty="0"/>
              <a:t>, dégradations, impact commercial immédiat…</a:t>
            </a:r>
          </a:p>
          <a:p>
            <a:pPr marL="14288" indent="-14288"/>
            <a:endParaRPr lang="fr-FR" dirty="0"/>
          </a:p>
          <a:p>
            <a:pPr marL="14288" indent="-14288"/>
            <a:r>
              <a:rPr lang="fr-FR" dirty="0"/>
              <a:t>Parallèlement, l’impact d’un environnement professionnel ressenti comme positif est totalement prouvé</a:t>
            </a:r>
          </a:p>
          <a:p>
            <a:pPr marL="14288" indent="-14288"/>
            <a:endParaRPr lang="fr-FR" dirty="0"/>
          </a:p>
          <a:p>
            <a:pPr marL="14288" indent="-14288"/>
            <a:r>
              <a:rPr lang="fr-FR" sz="1800" dirty="0"/>
              <a:t>Ex : étude de 225 méta analyses académiques, </a:t>
            </a:r>
          </a:p>
          <a:p>
            <a:pPr marL="14288" indent="-14288"/>
            <a:r>
              <a:rPr lang="fr-FR" sz="1800" dirty="0"/>
              <a:t>les employés se disant « épanouis et heureux au travail » ont en moyenne 3X plus de créativité, une productivité supérieure de 31% et des ventes plus élevées de 37% </a:t>
            </a:r>
          </a:p>
          <a:p>
            <a:pPr marL="14288" indent="-14288"/>
            <a:r>
              <a:rPr lang="fr-FR" sz="1800" dirty="0"/>
              <a:t>(source : HBR janvier 2016)</a:t>
            </a:r>
          </a:p>
          <a:p>
            <a:pPr marL="14288" indent="-14288"/>
            <a:endParaRPr lang="fr-FR" sz="1800" dirty="0"/>
          </a:p>
          <a:p>
            <a:pPr marL="14288" indent="-14288"/>
            <a:r>
              <a:rPr lang="fr-FR" b="1" dirty="0">
                <a:solidFill>
                  <a:srgbClr val="0070C0"/>
                </a:solidFill>
              </a:rPr>
              <a:t>La digitalisation, la mondialisation  augmente le niveau de qualité relationnelle à avoir en clientèle et donc en Management</a:t>
            </a:r>
          </a:p>
          <a:p>
            <a:pPr marL="14288" indent="-14288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C5E92-E895-3B4D-A7AC-D0B711BC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2204CF-3980-6547-9DFD-698292C2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340448-38D2-0148-B5FB-F37EEDE4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4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A6F1BD-9FD0-9047-AFB3-353D8514F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853003"/>
            <a:ext cx="10561173" cy="446405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Pour initier une médiation, il y a des conditions :</a:t>
            </a:r>
          </a:p>
          <a:p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Un engagement volontaire des parties, une </a:t>
            </a:r>
            <a:r>
              <a:rPr lang="fr-FR" b="1" dirty="0" err="1"/>
              <a:t>co</a:t>
            </a:r>
            <a:r>
              <a:rPr lang="fr-FR" b="1" dirty="0"/>
              <a:t> responsabilité </a:t>
            </a:r>
            <a:r>
              <a:rPr lang="fr-FR" dirty="0"/>
              <a:t>à </a:t>
            </a:r>
            <a:r>
              <a:rPr lang="fr-FR" b="1" dirty="0"/>
              <a:t>s’engager dans le processus</a:t>
            </a:r>
            <a:r>
              <a:rPr lang="fr-FR" dirty="0"/>
              <a:t>, chaque parole a le même poids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La volonté d’agir pour évoluer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Des décisions prises à l’unanimité donc </a:t>
            </a:r>
            <a:r>
              <a:rPr lang="fr-FR" b="1" dirty="0"/>
              <a:t>des solutions évaluées réalistes et réalisables seulement.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F92EE8-EBD8-594D-9D9C-E133D646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D92BE2-C699-9C43-AC67-F8CFD7F0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BC845B-B716-2E4C-8F87-4B5D23C8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5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59181D6-2889-B148-BED1-6DCB227A9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964214"/>
            <a:ext cx="10561173" cy="446405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La médiation est à l’interface de 3 domaines</a:t>
            </a:r>
          </a:p>
          <a:p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/>
              <a:t>Techniques de communication</a:t>
            </a:r>
            <a:r>
              <a:rPr lang="fr-FR" dirty="0"/>
              <a:t>, de prise de décision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/>
              <a:t>Coaching </a:t>
            </a:r>
            <a:r>
              <a:rPr lang="fr-FR" dirty="0"/>
              <a:t>: conscience de soi, des autres, prise de hauteur et vision globale </a:t>
            </a:r>
          </a:p>
          <a:p>
            <a:pPr marL="0" indent="0"/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/>
              <a:t>Négociation</a:t>
            </a:r>
            <a:r>
              <a:rPr lang="fr-FR" dirty="0"/>
              <a:t> qui est ici « facilitée » par un tiers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01DDC2-AB3F-EF4F-B7E7-0BE985D1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64B713-EE4F-024B-A52B-3C834577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FB6C9D-A984-0B49-AC84-F86EC5CB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59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BB77FB-B504-9341-ACBA-F5432B9C5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472250"/>
            <a:ext cx="10510955" cy="5197030"/>
          </a:xfrm>
        </p:spPr>
        <p:txBody>
          <a:bodyPr>
            <a:normAutofit fontScale="92500" lnSpcReduction="10000"/>
          </a:bodyPr>
          <a:lstStyle/>
          <a:p>
            <a:pPr marL="11113" indent="-11113"/>
            <a:r>
              <a:rPr lang="fr-FR" b="1" dirty="0">
                <a:solidFill>
                  <a:srgbClr val="0070C0"/>
                </a:solidFill>
              </a:rPr>
              <a:t>Le médiateur externe </a:t>
            </a:r>
            <a:r>
              <a:rPr lang="fr-FR" dirty="0"/>
              <a:t>:</a:t>
            </a:r>
          </a:p>
          <a:p>
            <a:pPr marL="11113" indent="-11113"/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A une </a:t>
            </a:r>
            <a:r>
              <a:rPr lang="fr-FR" b="1" dirty="0"/>
              <a:t>déontologie et un savoir faire </a:t>
            </a:r>
            <a:r>
              <a:rPr lang="fr-FR" dirty="0"/>
              <a:t>qui lui permettent d’être </a:t>
            </a:r>
          </a:p>
          <a:p>
            <a:pPr marL="0" indent="0"/>
            <a:r>
              <a:rPr lang="fr-FR" dirty="0"/>
              <a:t>     neutre </a:t>
            </a:r>
            <a:r>
              <a:rPr lang="fr-FR" b="1" dirty="0"/>
              <a:t>et</a:t>
            </a:r>
            <a:r>
              <a:rPr lang="fr-FR" dirty="0"/>
              <a:t> efficace</a:t>
            </a:r>
          </a:p>
          <a:p>
            <a:pPr marL="0" indent="0"/>
            <a:r>
              <a:rPr lang="fr-FR" dirty="0"/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Son objectif est que le conflit se résolve de manière concrète donc avec des solutions qui seront vraiment adoptées sans réserve.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Elle/ il peut avoir des informations confidentielles des deux parties mais celles ci sont utilisées uniquement  dans sa réflexion pour </a:t>
            </a:r>
            <a:r>
              <a:rPr lang="fr-FR" b="1" dirty="0"/>
              <a:t>améliorer le processus de médiation</a:t>
            </a:r>
            <a:r>
              <a:rPr lang="fr-FR" dirty="0"/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403D9D-9722-E94D-96BA-7E9F0313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954782-CFDF-5F47-AE04-B1D2D269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5FF435-7ECE-2B4F-8BC6-3343AD89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0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CBBB97-204B-3140-B05F-B343913A9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413" y="959930"/>
            <a:ext cx="10561173" cy="446405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Que fait le médiateur ? </a:t>
            </a:r>
          </a:p>
          <a:p>
            <a:endParaRPr lang="fr-FR" dirty="0"/>
          </a:p>
          <a:p>
            <a:pPr marL="457200" indent="-457200">
              <a:buFont typeface="Wingdings" pitchFamily="2" charset="2"/>
              <a:buChar char="ü"/>
            </a:pPr>
            <a:r>
              <a:rPr lang="fr-FR" dirty="0"/>
              <a:t>Aide à organiser la médiation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/>
              <a:t>Fait respecter les règles de la médiation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/>
              <a:t>Fait évoluer chaque partie dans sa vision de la situation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/>
              <a:t>Elève le niveau de prise de conscience, permet d’avoir une compréhension plus vaste, qui dépasse les conflits de personnes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/>
              <a:t>Améliore la communication par le partage de techniques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dirty="0"/>
              <a:t>Partage des techniques qui développent l’intelligence collective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87E9B2-D9D0-254F-A8B2-418BEDF6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 Avril 2019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0577BF-B376-5A45-A70F-051EB5A6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Club des Dirigeants de l’Hôtellerie Internationale et de Prestige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A5A995-774A-074F-89A7-C2693C5C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EE2BD525-A1E9-46A4-B0B2-0014DC8D0F5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00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1490</Words>
  <Application>Microsoft Office PowerPoint</Application>
  <PresentationFormat>Grand écran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Jean-Paul LAFAY</cp:lastModifiedBy>
  <cp:revision>43</cp:revision>
  <dcterms:created xsi:type="dcterms:W3CDTF">2019-03-21T06:59:48Z</dcterms:created>
  <dcterms:modified xsi:type="dcterms:W3CDTF">2019-04-25T15:35:41Z</dcterms:modified>
</cp:coreProperties>
</file>