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2" r:id="rId9"/>
    <p:sldId id="263" r:id="rId10"/>
    <p:sldId id="266" r:id="rId11"/>
    <p:sldId id="264" r:id="rId12"/>
    <p:sldId id="267" r:id="rId13"/>
    <p:sldId id="268" r:id="rId14"/>
    <p:sldId id="270" r:id="rId15"/>
    <p:sldId id="269" r:id="rId16"/>
    <p:sldId id="275" r:id="rId17"/>
    <p:sldId id="276" r:id="rId18"/>
    <p:sldId id="271"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raluy@clubdesdirigeants-hotels.org" TargetMode="External"/><Relationship Id="rId2" Type="http://schemas.openxmlformats.org/officeDocument/2006/relationships/hyperlink" Target="mailto:jp.lafay@clubdesdirigeants-hotels.org" TargetMode="External"/><Relationship Id="rId1" Type="http://schemas.openxmlformats.org/officeDocument/2006/relationships/slideLayout" Target="../slideLayouts/slideLayout2.xml"/><Relationship Id="rId4" Type="http://schemas.openxmlformats.org/officeDocument/2006/relationships/hyperlink" Target="mailto:i.coz@clubdesdirigeants-hotel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2800" dirty="0"/>
              <a:t>CLUB DES DIRIGEANTS DE L’HOTELLERIE INTERNATIONALE ET DE PRESTIGE</a:t>
            </a:r>
          </a:p>
        </p:txBody>
      </p:sp>
      <p:sp>
        <p:nvSpPr>
          <p:cNvPr id="3" name="Sous-titre 2"/>
          <p:cNvSpPr>
            <a:spLocks noGrp="1"/>
          </p:cNvSpPr>
          <p:nvPr>
            <p:ph type="subTitle" idx="1"/>
          </p:nvPr>
        </p:nvSpPr>
        <p:spPr/>
        <p:txBody>
          <a:bodyPr/>
          <a:lstStyle/>
          <a:p>
            <a:r>
              <a:rPr lang="fr-FR" dirty="0"/>
              <a:t>COMITE RH SUD 4 AVRIL 2019</a:t>
            </a:r>
          </a:p>
          <a:p>
            <a:r>
              <a:rPr lang="fr-FR" dirty="0"/>
              <a:t> CANNES </a:t>
            </a:r>
          </a:p>
        </p:txBody>
      </p:sp>
    </p:spTree>
    <p:extLst>
      <p:ext uri="{BB962C8B-B14F-4D97-AF65-F5344CB8AC3E}">
        <p14:creationId xmlns:p14="http://schemas.microsoft.com/office/powerpoint/2010/main" val="116962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Etat d’avancement en matière </a:t>
            </a:r>
            <a:br>
              <a:rPr lang="fr-FR" dirty="0"/>
            </a:br>
            <a:r>
              <a:rPr lang="fr-FR" dirty="0"/>
              <a:t>d’égalité homme femme</a:t>
            </a:r>
          </a:p>
        </p:txBody>
      </p:sp>
      <p:sp>
        <p:nvSpPr>
          <p:cNvPr id="3" name="Espace réservé du contenu 2"/>
          <p:cNvSpPr>
            <a:spLocks noGrp="1"/>
          </p:cNvSpPr>
          <p:nvPr>
            <p:ph idx="1"/>
          </p:nvPr>
        </p:nvSpPr>
        <p:spPr/>
        <p:txBody>
          <a:bodyPr>
            <a:normAutofit fontScale="77500" lnSpcReduction="20000"/>
          </a:bodyPr>
          <a:lstStyle/>
          <a:p>
            <a:r>
              <a:rPr lang="fr-FR" dirty="0"/>
              <a:t>La DIRECCTE et des référents régionaux accompagneront les entreprises pour faire remonter d’éventuelles difficultés, améliorer le </a:t>
            </a:r>
            <a:r>
              <a:rPr lang="fr-FR" dirty="0" err="1"/>
              <a:t>fonctionnemetn</a:t>
            </a:r>
            <a:r>
              <a:rPr lang="fr-FR" dirty="0"/>
              <a:t> de l’index et favoriser son appropriation </a:t>
            </a:r>
          </a:p>
          <a:p>
            <a:r>
              <a:rPr lang="fr-FR" dirty="0"/>
              <a:t>Si au-delà de trois ans les entreprises n’ont pas atteint l’objectif de mise en cohérence elles pourront être passibles de pénalités allant jusqu’à 1 % de la masse salariale </a:t>
            </a:r>
          </a:p>
          <a:p>
            <a:r>
              <a:rPr lang="fr-FR" dirty="0"/>
              <a:t>L’Inspection du travail va multiplier par 4 le nombre de ses contrôles sur l’égalité (pour atteindre 7 000 contrôles) </a:t>
            </a:r>
          </a:p>
          <a:p>
            <a:r>
              <a:rPr lang="fr-FR" dirty="0"/>
              <a:t>Pour les établissements qui ont déjà produit ou étudié cette composante RH le score obtenu reste proche de la barre des 80 points.</a:t>
            </a:r>
          </a:p>
          <a:p>
            <a:r>
              <a:rPr lang="fr-FR" dirty="0"/>
              <a:t>En revanche les référents envisagés par l’administration ne semblent pas pouvoir apporter une aide dans la recherche des solutions d’améliorations et semblent se positionner simplement en </a:t>
            </a:r>
            <a:r>
              <a:rPr lang="fr-FR" dirty="0" err="1"/>
              <a:t>valideurs</a:t>
            </a:r>
            <a:r>
              <a:rPr lang="fr-FR" dirty="0"/>
              <a:t> des scores ou accords produits….</a:t>
            </a:r>
            <a:r>
              <a:rPr lang="fr-FR"/>
              <a:t>à suivre donc…..</a:t>
            </a:r>
            <a:endParaRPr lang="fr-FR" dirty="0"/>
          </a:p>
        </p:txBody>
      </p:sp>
    </p:spTree>
    <p:extLst>
      <p:ext uri="{BB962C8B-B14F-4D97-AF65-F5344CB8AC3E}">
        <p14:creationId xmlns:p14="http://schemas.microsoft.com/office/powerpoint/2010/main" val="85704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Etat d’avancement en matière </a:t>
            </a:r>
            <a:br>
              <a:rPr lang="fr-FR" sz="2400" dirty="0"/>
            </a:br>
            <a:r>
              <a:rPr lang="fr-FR" sz="2400" dirty="0"/>
              <a:t>d’égalité homme femme </a:t>
            </a:r>
            <a:br>
              <a:rPr lang="fr-FR" sz="2400" dirty="0"/>
            </a:br>
            <a:r>
              <a:rPr lang="fr-FR" sz="2400" dirty="0"/>
              <a:t>(décret du 9 janvier 2019)</a:t>
            </a:r>
            <a:br>
              <a:rPr lang="fr-FR" sz="2400" dirty="0"/>
            </a:br>
            <a:endParaRPr lang="fr-FR" sz="2400" dirty="0"/>
          </a:p>
        </p:txBody>
      </p:sp>
      <p:sp>
        <p:nvSpPr>
          <p:cNvPr id="3" name="Espace réservé du contenu 2"/>
          <p:cNvSpPr>
            <a:spLocks noGrp="1"/>
          </p:cNvSpPr>
          <p:nvPr>
            <p:ph idx="1"/>
          </p:nvPr>
        </p:nvSpPr>
        <p:spPr/>
        <p:txBody>
          <a:bodyPr>
            <a:normAutofit lnSpcReduction="10000"/>
          </a:bodyPr>
          <a:lstStyle/>
          <a:p>
            <a:r>
              <a:rPr lang="fr-FR" dirty="0"/>
              <a:t>L’index devra être calculé et publié chaque année et accompagné des mesures de corrections s’il y a disparité et ce dans une période maximale de 3 ans </a:t>
            </a:r>
          </a:p>
          <a:p>
            <a:r>
              <a:rPr lang="fr-FR" dirty="0"/>
              <a:t>Publication de l’index au 1</a:t>
            </a:r>
            <a:r>
              <a:rPr lang="fr-FR" baseline="30000" dirty="0"/>
              <a:t>er</a:t>
            </a:r>
            <a:r>
              <a:rPr lang="fr-FR" dirty="0"/>
              <a:t> mars de chaque année pour l’année N – 1</a:t>
            </a:r>
          </a:p>
          <a:p>
            <a:r>
              <a:rPr lang="fr-FR" dirty="0"/>
              <a:t>De manière transitoire les entreprises de plus de 250 salariés publieront leur index au 1 er septembre 2019 et celles d’au moins 50 salariés au 1</a:t>
            </a:r>
            <a:r>
              <a:rPr lang="fr-FR" baseline="30000" dirty="0"/>
              <a:t>er</a:t>
            </a:r>
            <a:r>
              <a:rPr lang="fr-FR" dirty="0"/>
              <a:t> mars 2019 (pour leur situation 2018)</a:t>
            </a:r>
          </a:p>
          <a:p>
            <a:r>
              <a:rPr lang="fr-FR" dirty="0"/>
              <a:t>Ces données seront publiées sur le site de l’entreprise et communiquées avec le détail de chacun des indices à leur CSE et à la DIRECCTE</a:t>
            </a:r>
          </a:p>
          <a:p>
            <a:endParaRPr lang="fr-FR" dirty="0"/>
          </a:p>
        </p:txBody>
      </p:sp>
    </p:spTree>
    <p:extLst>
      <p:ext uri="{BB962C8B-B14F-4D97-AF65-F5344CB8AC3E}">
        <p14:creationId xmlns:p14="http://schemas.microsoft.com/office/powerpoint/2010/main" val="217979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Index de l’égalité professionnelle</a:t>
            </a:r>
          </a:p>
        </p:txBody>
      </p:sp>
      <p:sp>
        <p:nvSpPr>
          <p:cNvPr id="5" name="Espace réservé du contenu 4"/>
          <p:cNvSpPr>
            <a:spLocks noGrp="1"/>
          </p:cNvSpPr>
          <p:nvPr>
            <p:ph sz="half" idx="1"/>
          </p:nvPr>
        </p:nvSpPr>
        <p:spPr/>
        <p:txBody>
          <a:bodyPr>
            <a:normAutofit fontScale="55000" lnSpcReduction="20000"/>
          </a:bodyPr>
          <a:lstStyle/>
          <a:p>
            <a:r>
              <a:rPr lang="fr-FR" dirty="0"/>
              <a:t>ECART DE REMUNERATION HOMME FEMME	</a:t>
            </a:r>
          </a:p>
          <a:p>
            <a:r>
              <a:rPr lang="fr-FR" dirty="0"/>
              <a:t>Par tranche d’âge ( - de 30, 30/40, 40/50, + 50)</a:t>
            </a:r>
          </a:p>
          <a:p>
            <a:r>
              <a:rPr lang="fr-FR" dirty="0"/>
              <a:t>Par classification (branche ou interne)</a:t>
            </a:r>
          </a:p>
          <a:p>
            <a:r>
              <a:rPr lang="fr-FR" dirty="0"/>
              <a:t>Au moins 3  hommes et trois femmes dans chaque </a:t>
            </a:r>
            <a:r>
              <a:rPr lang="fr-FR" dirty="0" err="1"/>
              <a:t>pannel</a:t>
            </a:r>
            <a:endParaRPr lang="fr-FR" dirty="0"/>
          </a:p>
          <a:p>
            <a:r>
              <a:rPr lang="fr-FR" dirty="0"/>
              <a:t>Référence du salaire de base ETP </a:t>
            </a:r>
          </a:p>
          <a:p>
            <a:pPr marL="0" indent="0">
              <a:buNone/>
            </a:pPr>
            <a:endParaRPr lang="fr-FR" dirty="0"/>
          </a:p>
          <a:p>
            <a:endParaRPr lang="fr-FR" dirty="0"/>
          </a:p>
          <a:p>
            <a:endParaRPr lang="fr-FR" dirty="0"/>
          </a:p>
          <a:p>
            <a:endParaRPr lang="fr-FR" dirty="0"/>
          </a:p>
          <a:p>
            <a:endParaRPr lang="fr-FR" dirty="0"/>
          </a:p>
          <a:p>
            <a:r>
              <a:rPr lang="fr-FR" b="1" dirty="0">
                <a:solidFill>
                  <a:srgbClr val="FF0000"/>
                </a:solidFill>
              </a:rPr>
              <a:t> DE 0 à 40 POINTS</a:t>
            </a:r>
            <a:r>
              <a:rPr lang="fr-FR" dirty="0"/>
              <a:t>	</a:t>
            </a:r>
          </a:p>
        </p:txBody>
      </p:sp>
      <p:sp>
        <p:nvSpPr>
          <p:cNvPr id="6" name="Espace réservé du contenu 5"/>
          <p:cNvSpPr>
            <a:spLocks noGrp="1"/>
          </p:cNvSpPr>
          <p:nvPr>
            <p:ph sz="half" idx="2"/>
          </p:nvPr>
        </p:nvSpPr>
        <p:spPr/>
        <p:txBody>
          <a:bodyPr>
            <a:normAutofit fontScale="55000" lnSpcReduction="20000"/>
          </a:bodyPr>
          <a:lstStyle/>
          <a:p>
            <a:r>
              <a:rPr lang="fr-FR" dirty="0"/>
              <a:t>ECART DE TAUX D’AUGMENTATION INDIVIDUELLE</a:t>
            </a:r>
          </a:p>
          <a:p>
            <a:r>
              <a:rPr lang="fr-FR" dirty="0"/>
              <a:t>Mêmes catégories que ci contre</a:t>
            </a:r>
          </a:p>
          <a:p>
            <a:r>
              <a:rPr lang="fr-FR" dirty="0"/>
              <a:t>Prise en compte de groupes comprenant au moins 10 hommes et 10 femmes</a:t>
            </a:r>
          </a:p>
          <a:p>
            <a:endParaRPr lang="fr-FR" dirty="0"/>
          </a:p>
          <a:p>
            <a:endParaRPr lang="fr-FR" dirty="0"/>
          </a:p>
          <a:p>
            <a:endParaRPr lang="fr-FR" dirty="0"/>
          </a:p>
          <a:p>
            <a:endParaRPr lang="fr-FR" dirty="0"/>
          </a:p>
          <a:p>
            <a:endParaRPr lang="fr-FR" dirty="0"/>
          </a:p>
          <a:p>
            <a:endParaRPr lang="fr-FR" dirty="0"/>
          </a:p>
          <a:p>
            <a:endParaRPr lang="fr-FR" dirty="0"/>
          </a:p>
          <a:p>
            <a:r>
              <a:rPr lang="fr-FR" b="1" dirty="0">
                <a:solidFill>
                  <a:srgbClr val="FF0000"/>
                </a:solidFill>
              </a:rPr>
              <a:t>De 0 à 20 POINTS</a:t>
            </a:r>
          </a:p>
        </p:txBody>
      </p:sp>
    </p:spTree>
    <p:extLst>
      <p:ext uri="{BB962C8B-B14F-4D97-AF65-F5344CB8AC3E}">
        <p14:creationId xmlns:p14="http://schemas.microsoft.com/office/powerpoint/2010/main" val="233722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Index de l’égalité professionnelle</a:t>
            </a:r>
          </a:p>
        </p:txBody>
      </p:sp>
      <p:sp>
        <p:nvSpPr>
          <p:cNvPr id="3" name="Espace réservé du contenu 2"/>
          <p:cNvSpPr>
            <a:spLocks noGrp="1"/>
          </p:cNvSpPr>
          <p:nvPr>
            <p:ph sz="half" idx="1"/>
          </p:nvPr>
        </p:nvSpPr>
        <p:spPr/>
        <p:txBody>
          <a:bodyPr>
            <a:normAutofit fontScale="55000" lnSpcReduction="20000"/>
          </a:bodyPr>
          <a:lstStyle/>
          <a:p>
            <a:r>
              <a:rPr lang="fr-FR" dirty="0"/>
              <a:t>ECART DE TAUX DE PROMOTION </a:t>
            </a:r>
          </a:p>
          <a:p>
            <a:r>
              <a:rPr lang="fr-FR" dirty="0"/>
              <a:t>Mêmes structuration des bases d’observation</a:t>
            </a:r>
          </a:p>
          <a:p>
            <a:r>
              <a:rPr lang="fr-FR" dirty="0"/>
              <a:t>Groupes d’au moins 10 femmes et 10 hommes</a:t>
            </a:r>
          </a:p>
          <a:p>
            <a:r>
              <a:rPr lang="fr-FR" dirty="0"/>
              <a:t>La notion de promotion correspond au passage à niveau ou un coefficient hiérarchique supérieur</a:t>
            </a:r>
          </a:p>
          <a:p>
            <a:endParaRPr lang="fr-FR" dirty="0"/>
          </a:p>
          <a:p>
            <a:endParaRPr lang="fr-FR" dirty="0"/>
          </a:p>
          <a:p>
            <a:endParaRPr lang="fr-FR" dirty="0"/>
          </a:p>
          <a:p>
            <a:endParaRPr lang="fr-FR" dirty="0"/>
          </a:p>
          <a:p>
            <a:r>
              <a:rPr lang="fr-FR" b="1" dirty="0">
                <a:solidFill>
                  <a:srgbClr val="FF0000"/>
                </a:solidFill>
              </a:rPr>
              <a:t>De 0 à 15 POINTS	</a:t>
            </a:r>
          </a:p>
        </p:txBody>
      </p:sp>
      <p:sp>
        <p:nvSpPr>
          <p:cNvPr id="4" name="Espace réservé du contenu 3"/>
          <p:cNvSpPr>
            <a:spLocks noGrp="1"/>
          </p:cNvSpPr>
          <p:nvPr>
            <p:ph sz="half" idx="2"/>
          </p:nvPr>
        </p:nvSpPr>
        <p:spPr/>
        <p:txBody>
          <a:bodyPr>
            <a:normAutofit fontScale="55000" lnSpcReduction="20000"/>
          </a:bodyPr>
          <a:lstStyle/>
          <a:p>
            <a:r>
              <a:rPr lang="fr-FR" dirty="0"/>
              <a:t>NOMBRE DE FEMMES PARMI LES 10 PLUS HAUTES REMUNERATIONS</a:t>
            </a:r>
          </a:p>
          <a:p>
            <a:r>
              <a:rPr lang="fr-FR" dirty="0"/>
              <a:t>0 à 1 salariée                   0 point</a:t>
            </a:r>
          </a:p>
          <a:p>
            <a:r>
              <a:rPr lang="fr-FR" dirty="0"/>
              <a:t>2 ou 3 salariées                5 points</a:t>
            </a:r>
          </a:p>
          <a:p>
            <a:r>
              <a:rPr lang="fr-FR" dirty="0"/>
              <a:t>4 ou 5 salariées               10 points </a:t>
            </a:r>
          </a:p>
          <a:p>
            <a:endParaRPr lang="fr-FR" dirty="0"/>
          </a:p>
          <a:p>
            <a:endParaRPr lang="fr-FR" dirty="0"/>
          </a:p>
          <a:p>
            <a:endParaRPr lang="fr-FR" dirty="0"/>
          </a:p>
          <a:p>
            <a:endParaRPr lang="fr-FR" dirty="0"/>
          </a:p>
          <a:p>
            <a:endParaRPr lang="fr-FR" dirty="0"/>
          </a:p>
          <a:p>
            <a:endParaRPr lang="fr-FR" dirty="0"/>
          </a:p>
          <a:p>
            <a:r>
              <a:rPr lang="fr-FR" b="1" dirty="0">
                <a:solidFill>
                  <a:srgbClr val="FF0000"/>
                </a:solidFill>
              </a:rPr>
              <a:t>De 0 à 10 POINTS</a:t>
            </a:r>
          </a:p>
        </p:txBody>
      </p:sp>
    </p:spTree>
    <p:extLst>
      <p:ext uri="{BB962C8B-B14F-4D97-AF65-F5344CB8AC3E}">
        <p14:creationId xmlns:p14="http://schemas.microsoft.com/office/powerpoint/2010/main" val="62901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Index </a:t>
            </a:r>
            <a:r>
              <a:rPr lang="fr-FR" dirty="0" err="1"/>
              <a:t>egalité</a:t>
            </a:r>
            <a:r>
              <a:rPr lang="fr-FR" dirty="0"/>
              <a:t> professionnelle</a:t>
            </a:r>
          </a:p>
        </p:txBody>
      </p:sp>
      <p:sp>
        <p:nvSpPr>
          <p:cNvPr id="3" name="Espace réservé du contenu 2"/>
          <p:cNvSpPr>
            <a:spLocks noGrp="1"/>
          </p:cNvSpPr>
          <p:nvPr>
            <p:ph sz="half" idx="1"/>
          </p:nvPr>
        </p:nvSpPr>
        <p:spPr/>
        <p:txBody>
          <a:bodyPr>
            <a:normAutofit fontScale="62500" lnSpcReduction="20000"/>
          </a:bodyPr>
          <a:lstStyle/>
          <a:p>
            <a:r>
              <a:rPr lang="fr-FR" dirty="0"/>
              <a:t>% de salariées ayant bénéficié d’une augmentation dans l’année suivant leur retour de congé maternité</a:t>
            </a:r>
          </a:p>
          <a:p>
            <a:r>
              <a:rPr lang="fr-FR" dirty="0"/>
              <a:t>Si ce taux est inférieur à 100 % </a:t>
            </a:r>
          </a:p>
          <a:p>
            <a:pPr marL="0" indent="0">
              <a:buNone/>
            </a:pPr>
            <a:r>
              <a:rPr lang="fr-FR" dirty="0"/>
              <a:t>               c’est 0 point</a:t>
            </a:r>
          </a:p>
          <a:p>
            <a:pPr marL="0" indent="0">
              <a:buNone/>
            </a:pPr>
            <a:r>
              <a:rPr lang="fr-FR" dirty="0"/>
              <a:t>Si ce taux est égal à 100 % </a:t>
            </a:r>
          </a:p>
          <a:p>
            <a:pPr marL="0" indent="0">
              <a:buNone/>
            </a:pPr>
            <a:r>
              <a:rPr lang="fr-FR" dirty="0"/>
              <a:t>               c’est 15 points</a:t>
            </a:r>
          </a:p>
          <a:p>
            <a:endParaRPr lang="fr-FR" dirty="0"/>
          </a:p>
          <a:p>
            <a:endParaRPr lang="fr-FR" dirty="0"/>
          </a:p>
          <a:p>
            <a:endParaRPr lang="fr-FR" dirty="0"/>
          </a:p>
          <a:p>
            <a:r>
              <a:rPr lang="fr-FR" b="1" dirty="0">
                <a:solidFill>
                  <a:srgbClr val="FF0000"/>
                </a:solidFill>
              </a:rPr>
              <a:t>0 ou 15 points </a:t>
            </a:r>
          </a:p>
        </p:txBody>
      </p:sp>
      <p:sp>
        <p:nvSpPr>
          <p:cNvPr id="4" name="Espace réservé du contenu 3"/>
          <p:cNvSpPr>
            <a:spLocks noGrp="1"/>
          </p:cNvSpPr>
          <p:nvPr>
            <p:ph sz="half" idx="2"/>
          </p:nvPr>
        </p:nvSpPr>
        <p:spPr/>
        <p:txBody>
          <a:bodyPr>
            <a:normAutofit fontScale="62500" lnSpcReduction="20000"/>
          </a:bodyPr>
          <a:lstStyle/>
          <a:p>
            <a:r>
              <a:rPr lang="fr-FR" dirty="0"/>
              <a:t>L’objectif à 3 ans est de présenter un score proche de 100 points</a:t>
            </a:r>
          </a:p>
          <a:p>
            <a:r>
              <a:rPr lang="fr-FR" dirty="0"/>
              <a:t>Si l’entreprise présente un index inférieur à 75 pendant trois ans le rapport est transmis par le contrôleur à la DIRECCTE</a:t>
            </a:r>
          </a:p>
          <a:p>
            <a:r>
              <a:rPr lang="fr-FR" dirty="0"/>
              <a:t>Une entreprise dont le taux serait inférieur à 75 points peu se voir accorder un délai complémentaire avant la sanction financière </a:t>
            </a:r>
          </a:p>
        </p:txBody>
      </p:sp>
    </p:spTree>
    <p:extLst>
      <p:ext uri="{BB962C8B-B14F-4D97-AF65-F5344CB8AC3E}">
        <p14:creationId xmlns:p14="http://schemas.microsoft.com/office/powerpoint/2010/main" val="167708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Index de l’égalité professionnelle</a:t>
            </a:r>
          </a:p>
        </p:txBody>
      </p:sp>
      <p:sp>
        <p:nvSpPr>
          <p:cNvPr id="3" name="Espace réservé du contenu 2"/>
          <p:cNvSpPr>
            <a:spLocks noGrp="1"/>
          </p:cNvSpPr>
          <p:nvPr>
            <p:ph idx="1"/>
          </p:nvPr>
        </p:nvSpPr>
        <p:spPr/>
        <p:txBody>
          <a:bodyPr/>
          <a:lstStyle/>
          <a:p>
            <a:r>
              <a:rPr lang="fr-FR" dirty="0"/>
              <a:t>Nombre d’entreprises ayant </a:t>
            </a:r>
            <a:r>
              <a:rPr lang="fr-FR"/>
              <a:t>augmenté les femmes </a:t>
            </a:r>
            <a:r>
              <a:rPr lang="fr-FR" dirty="0"/>
              <a:t>après un congé maternité</a:t>
            </a:r>
          </a:p>
          <a:p>
            <a:endParaRPr lang="fr-FR" dirty="0"/>
          </a:p>
          <a:p>
            <a:endParaRPr lang="fr-FR" dirty="0"/>
          </a:p>
          <a:p>
            <a:endParaRPr lang="fr-FR" dirty="0"/>
          </a:p>
          <a:p>
            <a:endParaRPr lang="fr-FR" dirty="0"/>
          </a:p>
          <a:p>
            <a:r>
              <a:rPr lang="fr-FR" b="1" dirty="0">
                <a:solidFill>
                  <a:srgbClr val="FF0000"/>
                </a:solidFill>
              </a:rPr>
              <a:t>15 POINTS </a:t>
            </a:r>
          </a:p>
        </p:txBody>
      </p:sp>
    </p:spTree>
    <p:extLst>
      <p:ext uri="{BB962C8B-B14F-4D97-AF65-F5344CB8AC3E}">
        <p14:creationId xmlns:p14="http://schemas.microsoft.com/office/powerpoint/2010/main" val="17655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LOI Plan d’Action pour la Croissance et la Transformation des Entreprises (PACTE)</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t>Transformer l’entreprise pour mieux se développer, favoriser sa croissance et relancer l’économie nationale. Pacte fait </a:t>
            </a:r>
            <a:r>
              <a:rPr lang="fr-FR" dirty="0" err="1"/>
              <a:t>echo</a:t>
            </a:r>
            <a:r>
              <a:rPr lang="fr-FR" dirty="0"/>
              <a:t> à la réforme du marché du travail et de la formation professionnelle.</a:t>
            </a:r>
          </a:p>
          <a:p>
            <a:pPr marL="0" indent="0">
              <a:buNone/>
            </a:pPr>
            <a:r>
              <a:rPr lang="fr-FR" dirty="0"/>
              <a:t>Pour y parvenir la loi PACTE prévoit :</a:t>
            </a:r>
          </a:p>
          <a:p>
            <a:pPr>
              <a:buFontTx/>
              <a:buChar char="-"/>
            </a:pPr>
            <a:r>
              <a:rPr lang="fr-FR" dirty="0"/>
              <a:t>De faciliter la création d’entreprise</a:t>
            </a:r>
          </a:p>
          <a:p>
            <a:pPr>
              <a:buFontTx/>
              <a:buChar char="-"/>
            </a:pPr>
            <a:r>
              <a:rPr lang="fr-FR" dirty="0"/>
              <a:t>Simplifier la vie des PME et ETI (entreprise de taille intermédiaire)</a:t>
            </a:r>
          </a:p>
          <a:p>
            <a:pPr>
              <a:buFontTx/>
              <a:buChar char="-"/>
            </a:pPr>
            <a:r>
              <a:rPr lang="fr-FR" dirty="0"/>
              <a:t>Réformer l’épargne et le financement de l’activité</a:t>
            </a:r>
          </a:p>
          <a:p>
            <a:pPr>
              <a:buFontTx/>
              <a:buChar char="-"/>
            </a:pPr>
            <a:r>
              <a:rPr lang="fr-FR" dirty="0"/>
              <a:t>Dynamiser l’innovation de redéfinir la raison d’être des entreprises</a:t>
            </a:r>
          </a:p>
        </p:txBody>
      </p:sp>
    </p:spTree>
    <p:extLst>
      <p:ext uri="{BB962C8B-B14F-4D97-AF65-F5344CB8AC3E}">
        <p14:creationId xmlns:p14="http://schemas.microsoft.com/office/powerpoint/2010/main" val="252369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LOI PACTE et le social</a:t>
            </a:r>
          </a:p>
        </p:txBody>
      </p:sp>
      <p:sp>
        <p:nvSpPr>
          <p:cNvPr id="3" name="Espace réservé du contenu 2"/>
          <p:cNvSpPr>
            <a:spLocks noGrp="1"/>
          </p:cNvSpPr>
          <p:nvPr>
            <p:ph idx="1"/>
          </p:nvPr>
        </p:nvSpPr>
        <p:spPr/>
        <p:txBody>
          <a:bodyPr/>
          <a:lstStyle/>
          <a:p>
            <a:r>
              <a:rPr lang="fr-FR" dirty="0"/>
              <a:t>SEUILS D’EFFECTIFS ; révision des modes de calculs, du franchissement des seuils</a:t>
            </a:r>
          </a:p>
          <a:p>
            <a:r>
              <a:rPr lang="fr-FR" dirty="0"/>
              <a:t>RENFORCEMENT DE LA PARTICIPATION DES SALARIES</a:t>
            </a:r>
          </a:p>
          <a:p>
            <a:pPr marL="457200" indent="-457200">
              <a:buFont typeface="+mj-lt"/>
              <a:buAutoNum type="arabicPeriod"/>
            </a:pPr>
            <a:r>
              <a:rPr lang="fr-FR" dirty="0"/>
              <a:t>EPARGNE RETRAITE</a:t>
            </a:r>
          </a:p>
          <a:p>
            <a:pPr marL="457200" indent="-457200">
              <a:buFont typeface="+mj-lt"/>
              <a:buAutoNum type="arabicPeriod"/>
            </a:pPr>
            <a:r>
              <a:rPr lang="fr-FR" dirty="0"/>
              <a:t>EPARGNE SALARIALE</a:t>
            </a:r>
          </a:p>
          <a:p>
            <a:pPr marL="457200" indent="-457200">
              <a:buFont typeface="+mj-lt"/>
              <a:buAutoNum type="arabicPeriod"/>
            </a:pPr>
            <a:r>
              <a:rPr lang="fr-FR"/>
              <a:t>ACTIONNARIAT SALARIE</a:t>
            </a:r>
            <a:endParaRPr lang="fr-FR" dirty="0"/>
          </a:p>
        </p:txBody>
      </p:sp>
    </p:spTree>
    <p:extLst>
      <p:ext uri="{BB962C8B-B14F-4D97-AF65-F5344CB8AC3E}">
        <p14:creationId xmlns:p14="http://schemas.microsoft.com/office/powerpoint/2010/main" val="427367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Etat d’avancement à propos </a:t>
            </a:r>
            <a:r>
              <a:rPr lang="fr-FR"/>
              <a:t>des contrats </a:t>
            </a:r>
            <a:r>
              <a:rPr lang="fr-FR" dirty="0"/>
              <a:t>courts</a:t>
            </a:r>
          </a:p>
        </p:txBody>
      </p:sp>
      <p:sp>
        <p:nvSpPr>
          <p:cNvPr id="3" name="Espace réservé du contenu 2"/>
          <p:cNvSpPr>
            <a:spLocks noGrp="1"/>
          </p:cNvSpPr>
          <p:nvPr>
            <p:ph idx="1"/>
          </p:nvPr>
        </p:nvSpPr>
        <p:spPr/>
        <p:txBody>
          <a:bodyPr/>
          <a:lstStyle/>
          <a:p>
            <a:r>
              <a:rPr lang="fr-FR" dirty="0"/>
              <a:t>En 2017 84,6 % des contrats signés sont des CDI et 13,8 CDD ou intérim</a:t>
            </a:r>
          </a:p>
          <a:p>
            <a:r>
              <a:rPr lang="fr-FR" dirty="0"/>
              <a:t>En 2017 près de 17 millions de contrats courts signés autant que l’intérim</a:t>
            </a:r>
          </a:p>
          <a:p>
            <a:r>
              <a:rPr lang="fr-FR" dirty="0"/>
              <a:t>En 2017 1/3 des CDD sont signés pour une journée ou moins (8% en 2011)</a:t>
            </a:r>
          </a:p>
          <a:p>
            <a:r>
              <a:rPr lang="fr-FR" dirty="0"/>
              <a:t>En 2017 9 secteurs représentent  74 % des contrats de moins d’un mois</a:t>
            </a:r>
          </a:p>
          <a:p>
            <a:r>
              <a:rPr lang="fr-FR" dirty="0"/>
              <a:t>Notre secteur a signé 2 800 000 contrats courts et 750 000 missions </a:t>
            </a:r>
            <a:r>
              <a:rPr lang="fr-FR" dirty="0" err="1"/>
              <a:t>interim</a:t>
            </a:r>
            <a:endParaRPr lang="fr-FR" dirty="0"/>
          </a:p>
          <a:p>
            <a:r>
              <a:rPr lang="fr-FR" dirty="0"/>
              <a:t>Cout pour l’assurance chômage 1, 4 milliard d’euros</a:t>
            </a:r>
          </a:p>
        </p:txBody>
      </p:sp>
    </p:spTree>
    <p:extLst>
      <p:ext uri="{BB962C8B-B14F-4D97-AF65-F5344CB8AC3E}">
        <p14:creationId xmlns:p14="http://schemas.microsoft.com/office/powerpoint/2010/main" val="148906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Nos contrats courts </a:t>
            </a:r>
          </a:p>
        </p:txBody>
      </p:sp>
      <p:sp>
        <p:nvSpPr>
          <p:cNvPr id="3" name="Espace réservé du contenu 2"/>
          <p:cNvSpPr>
            <a:spLocks noGrp="1"/>
          </p:cNvSpPr>
          <p:nvPr>
            <p:ph idx="1"/>
          </p:nvPr>
        </p:nvSpPr>
        <p:spPr/>
        <p:txBody>
          <a:bodyPr>
            <a:normAutofit fontScale="85000" lnSpcReduction="10000"/>
          </a:bodyPr>
          <a:lstStyle/>
          <a:p>
            <a:r>
              <a:rPr lang="fr-FR" dirty="0"/>
              <a:t>Le contrat saisonnier (22 décembre 2017) pas d’IPE mais risque de </a:t>
            </a:r>
            <a:r>
              <a:rPr lang="fr-FR" dirty="0" err="1"/>
              <a:t>permanentisation</a:t>
            </a:r>
            <a:r>
              <a:rPr lang="fr-FR" dirty="0"/>
              <a:t> </a:t>
            </a:r>
          </a:p>
          <a:p>
            <a:r>
              <a:rPr lang="fr-FR" dirty="0"/>
              <a:t>Les CDD d’usage autorisé dans notre branche : pas de terme, pas de délai de carence, pas d’IPE mais limitation du nombre de vacations et risque de requalification </a:t>
            </a:r>
          </a:p>
          <a:p>
            <a:r>
              <a:rPr lang="fr-FR" dirty="0"/>
              <a:t>Contrat de chantier : c’est un CDI que l’employeur  peut interrompre en fin de chantier accessible à toutes les branches</a:t>
            </a:r>
          </a:p>
          <a:p>
            <a:r>
              <a:rPr lang="fr-FR" dirty="0"/>
              <a:t>CDD à terme incertain</a:t>
            </a:r>
          </a:p>
          <a:p>
            <a:r>
              <a:rPr lang="fr-FR" dirty="0"/>
              <a:t>Orientations actuelles : augmentation des </a:t>
            </a:r>
            <a:r>
              <a:rPr lang="fr-FR" dirty="0" err="1"/>
              <a:t>corisations</a:t>
            </a:r>
            <a:r>
              <a:rPr lang="fr-FR" dirty="0"/>
              <a:t> patronales et /baisse des indemnisations chômage…à suivre</a:t>
            </a:r>
          </a:p>
          <a:p>
            <a:endParaRPr lang="fr-FR" dirty="0"/>
          </a:p>
          <a:p>
            <a:endParaRPr lang="fr-FR" dirty="0"/>
          </a:p>
        </p:txBody>
      </p:sp>
    </p:spTree>
    <p:extLst>
      <p:ext uri="{BB962C8B-B14F-4D97-AF65-F5344CB8AC3E}">
        <p14:creationId xmlns:p14="http://schemas.microsoft.com/office/powerpoint/2010/main" val="75712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ORDRE DU JOUR</a:t>
            </a:r>
          </a:p>
        </p:txBody>
      </p:sp>
      <p:sp>
        <p:nvSpPr>
          <p:cNvPr id="3" name="Espace réservé du contenu 2"/>
          <p:cNvSpPr>
            <a:spLocks noGrp="1"/>
          </p:cNvSpPr>
          <p:nvPr>
            <p:ph idx="1"/>
          </p:nvPr>
        </p:nvSpPr>
        <p:spPr/>
        <p:txBody>
          <a:bodyPr>
            <a:normAutofit fontScale="70000" lnSpcReduction="20000"/>
          </a:bodyPr>
          <a:lstStyle/>
          <a:p>
            <a:r>
              <a:rPr lang="fr-FR" dirty="0"/>
              <a:t>Bonjour et Bienvenue</a:t>
            </a:r>
          </a:p>
          <a:p>
            <a:r>
              <a:rPr lang="fr-FR" dirty="0"/>
              <a:t>La Médiation à l’ordre du jour</a:t>
            </a:r>
          </a:p>
          <a:p>
            <a:r>
              <a:rPr lang="fr-FR" dirty="0"/>
              <a:t>Santé et Qualité de Vie au Travail</a:t>
            </a:r>
          </a:p>
          <a:p>
            <a:r>
              <a:rPr lang="fr-FR" dirty="0"/>
              <a:t>Etat d’avancement en matière de formation professionnelle</a:t>
            </a:r>
          </a:p>
          <a:p>
            <a:r>
              <a:rPr lang="fr-FR" dirty="0"/>
              <a:t>Etat d’avancement en matière d’égalité homme femme</a:t>
            </a:r>
          </a:p>
          <a:p>
            <a:r>
              <a:rPr lang="fr-FR" dirty="0"/>
              <a:t>Etat d’avancement en matière de contrats courts</a:t>
            </a:r>
          </a:p>
          <a:p>
            <a:r>
              <a:rPr lang="fr-FR" dirty="0"/>
              <a:t>La Loi PACTE</a:t>
            </a:r>
          </a:p>
          <a:p>
            <a:r>
              <a:rPr lang="fr-FR" dirty="0"/>
              <a:t>Et le recrutement ….notre fil rouge 2019</a:t>
            </a:r>
          </a:p>
          <a:p>
            <a:r>
              <a:rPr lang="fr-FR" dirty="0"/>
              <a:t>L’élargissement de nos rencontres Sud aux DAF /DOP</a:t>
            </a:r>
          </a:p>
          <a:p>
            <a:r>
              <a:rPr lang="fr-FR" dirty="0"/>
              <a:t>Divers </a:t>
            </a:r>
          </a:p>
        </p:txBody>
      </p:sp>
    </p:spTree>
    <p:extLst>
      <p:ext uri="{BB962C8B-B14F-4D97-AF65-F5344CB8AC3E}">
        <p14:creationId xmlns:p14="http://schemas.microsoft.com/office/powerpoint/2010/main" val="3337927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Merci pour votre participation </a:t>
            </a:r>
          </a:p>
        </p:txBody>
      </p:sp>
      <p:sp>
        <p:nvSpPr>
          <p:cNvPr id="3" name="Espace réservé du contenu 2"/>
          <p:cNvSpPr>
            <a:spLocks noGrp="1"/>
          </p:cNvSpPr>
          <p:nvPr>
            <p:ph idx="1"/>
          </p:nvPr>
        </p:nvSpPr>
        <p:spPr/>
        <p:txBody>
          <a:bodyPr/>
          <a:lstStyle/>
          <a:p>
            <a:r>
              <a:rPr lang="fr-FR" dirty="0"/>
              <a:t>Jean Paul LAFAY   Président   </a:t>
            </a:r>
            <a:r>
              <a:rPr lang="fr-FR" dirty="0">
                <a:hlinkClick r:id="rId2"/>
              </a:rPr>
              <a:t>jp.lafay@clubdesdirigeants-hotels.org</a:t>
            </a:r>
            <a:endParaRPr lang="fr-FR" dirty="0"/>
          </a:p>
          <a:p>
            <a:r>
              <a:rPr lang="fr-FR" dirty="0"/>
              <a:t>Alain RALUY Vice-Président  </a:t>
            </a:r>
            <a:r>
              <a:rPr lang="fr-FR" dirty="0">
                <a:hlinkClick r:id="rId3"/>
              </a:rPr>
              <a:t>a.raluy@clubdesdirigeants-hotels.org</a:t>
            </a:r>
            <a:endParaRPr lang="fr-FR" dirty="0"/>
          </a:p>
          <a:p>
            <a:r>
              <a:rPr lang="fr-FR" dirty="0"/>
              <a:t>Isabelle COZ Chargée de Mission </a:t>
            </a:r>
            <a:r>
              <a:rPr lang="fr-FR" dirty="0">
                <a:hlinkClick r:id="rId4"/>
              </a:rPr>
              <a:t>i.coz@clubdesdirigeants-hotels.org</a:t>
            </a:r>
            <a:r>
              <a:rPr lang="fr-FR" dirty="0"/>
              <a:t> </a:t>
            </a:r>
          </a:p>
        </p:txBody>
      </p:sp>
    </p:spTree>
    <p:extLst>
      <p:ext uri="{BB962C8B-B14F-4D97-AF65-F5344CB8AC3E}">
        <p14:creationId xmlns:p14="http://schemas.microsoft.com/office/powerpoint/2010/main" val="385869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Bonjour et Bienvenue </a:t>
            </a:r>
            <a:br>
              <a:rPr lang="fr-FR" dirty="0"/>
            </a:br>
            <a:r>
              <a:rPr lang="fr-FR" dirty="0"/>
              <a:t>aux participants du jour</a:t>
            </a:r>
          </a:p>
        </p:txBody>
      </p:sp>
      <p:sp>
        <p:nvSpPr>
          <p:cNvPr id="3" name="Espace réservé du contenu 2"/>
          <p:cNvSpPr>
            <a:spLocks noGrp="1"/>
          </p:cNvSpPr>
          <p:nvPr>
            <p:ph sz="half" idx="1"/>
          </p:nvPr>
        </p:nvSpPr>
        <p:spPr/>
        <p:txBody>
          <a:bodyPr>
            <a:normAutofit fontScale="92500" lnSpcReduction="20000"/>
          </a:bodyPr>
          <a:lstStyle/>
          <a:p>
            <a:r>
              <a:rPr lang="fr-FR" dirty="0"/>
              <a:t> </a:t>
            </a:r>
            <a:r>
              <a:rPr lang="fr-FR" dirty="0" err="1"/>
              <a:t>Jerome</a:t>
            </a:r>
            <a:r>
              <a:rPr lang="fr-FR" dirty="0"/>
              <a:t> SCHERRER</a:t>
            </a:r>
          </a:p>
          <a:p>
            <a:r>
              <a:rPr lang="fr-FR" dirty="0"/>
              <a:t>Marlène DAVER</a:t>
            </a:r>
          </a:p>
          <a:p>
            <a:r>
              <a:rPr lang="fr-FR" dirty="0"/>
              <a:t>Edouard GAUDOIN</a:t>
            </a:r>
          </a:p>
          <a:p>
            <a:r>
              <a:rPr lang="fr-FR" dirty="0"/>
              <a:t>Thomas CAMAGUERE</a:t>
            </a:r>
          </a:p>
          <a:p>
            <a:r>
              <a:rPr lang="fr-FR" dirty="0"/>
              <a:t>Thierry SECCHI</a:t>
            </a:r>
          </a:p>
          <a:p>
            <a:r>
              <a:rPr lang="fr-FR" dirty="0"/>
              <a:t>Valérie NYUL</a:t>
            </a:r>
          </a:p>
          <a:p>
            <a:r>
              <a:rPr lang="fr-FR" dirty="0"/>
              <a:t>Marc ROUSSET	</a:t>
            </a:r>
          </a:p>
          <a:p>
            <a:r>
              <a:rPr lang="fr-FR" dirty="0"/>
              <a:t>Melissa PAULISCH</a:t>
            </a:r>
          </a:p>
        </p:txBody>
      </p:sp>
      <p:sp>
        <p:nvSpPr>
          <p:cNvPr id="4" name="Espace réservé du contenu 3"/>
          <p:cNvSpPr>
            <a:spLocks noGrp="1"/>
          </p:cNvSpPr>
          <p:nvPr>
            <p:ph sz="half" idx="2"/>
          </p:nvPr>
        </p:nvSpPr>
        <p:spPr/>
        <p:txBody>
          <a:bodyPr>
            <a:normAutofit fontScale="92500" lnSpcReduction="20000"/>
          </a:bodyPr>
          <a:lstStyle/>
          <a:p>
            <a:r>
              <a:rPr lang="fr-FR" dirty="0" err="1"/>
              <a:t>Clementine</a:t>
            </a:r>
            <a:r>
              <a:rPr lang="fr-FR" dirty="0"/>
              <a:t> LACOUPE MENASSOL</a:t>
            </a:r>
          </a:p>
          <a:p>
            <a:r>
              <a:rPr lang="fr-FR" dirty="0"/>
              <a:t>Carole ANGLARET</a:t>
            </a:r>
          </a:p>
          <a:p>
            <a:r>
              <a:rPr lang="fr-FR" dirty="0"/>
              <a:t>Vincent ASCARAT</a:t>
            </a:r>
          </a:p>
          <a:p>
            <a:r>
              <a:rPr lang="fr-FR" dirty="0"/>
              <a:t>Géraldine PAULY</a:t>
            </a:r>
          </a:p>
          <a:p>
            <a:r>
              <a:rPr lang="fr-FR" dirty="0"/>
              <a:t>Céline MEYRIGNAC</a:t>
            </a:r>
          </a:p>
          <a:p>
            <a:r>
              <a:rPr lang="fr-FR" dirty="0"/>
              <a:t>Jean Paul LAFAY</a:t>
            </a:r>
          </a:p>
          <a:p>
            <a:r>
              <a:rPr lang="fr-FR" dirty="0"/>
              <a:t>Alain RALUY </a:t>
            </a:r>
          </a:p>
        </p:txBody>
      </p:sp>
    </p:spTree>
    <p:extLst>
      <p:ext uri="{BB962C8B-B14F-4D97-AF65-F5344CB8AC3E}">
        <p14:creationId xmlns:p14="http://schemas.microsoft.com/office/powerpoint/2010/main" val="194815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médiation </a:t>
            </a:r>
          </a:p>
        </p:txBody>
      </p:sp>
      <p:sp>
        <p:nvSpPr>
          <p:cNvPr id="3" name="Espace réservé du contenu 2"/>
          <p:cNvSpPr>
            <a:spLocks noGrp="1"/>
          </p:cNvSpPr>
          <p:nvPr>
            <p:ph idx="1"/>
          </p:nvPr>
        </p:nvSpPr>
        <p:spPr/>
        <p:txBody>
          <a:bodyPr/>
          <a:lstStyle/>
          <a:p>
            <a:r>
              <a:rPr lang="fr-FR" dirty="0"/>
              <a:t>Très courante en droit de la famille, la médiation commence à investir le monde des affaires. </a:t>
            </a:r>
          </a:p>
          <a:p>
            <a:r>
              <a:rPr lang="fr-FR" dirty="0"/>
              <a:t>Ce processus, amiable et confidentiel de résolution des différents doit permettre aux parties de préserver leurs relations en trouvant ensemble une solution qui leur convient, sans avoir à envisager l’aléa judiciaire</a:t>
            </a:r>
          </a:p>
          <a:p>
            <a:r>
              <a:rPr lang="fr-FR" dirty="0"/>
              <a:t>« processus structuré par lequel deux ou plusieurs parties tentent de parvenir à un accord en vue de la résolution amiable de leurs différents avec l’aide d’un médiateur » (Centre National de Médiation des Avocats) </a:t>
            </a:r>
          </a:p>
        </p:txBody>
      </p:sp>
    </p:spTree>
    <p:extLst>
      <p:ext uri="{BB962C8B-B14F-4D97-AF65-F5344CB8AC3E}">
        <p14:creationId xmlns:p14="http://schemas.microsoft.com/office/powerpoint/2010/main" val="429197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médiateur</a:t>
            </a:r>
          </a:p>
        </p:txBody>
      </p:sp>
      <p:sp>
        <p:nvSpPr>
          <p:cNvPr id="3" name="Espace réservé du contenu 2"/>
          <p:cNvSpPr>
            <a:spLocks noGrp="1"/>
          </p:cNvSpPr>
          <p:nvPr>
            <p:ph idx="1"/>
          </p:nvPr>
        </p:nvSpPr>
        <p:spPr/>
        <p:txBody>
          <a:bodyPr/>
          <a:lstStyle/>
          <a:p>
            <a:r>
              <a:rPr lang="fr-FR" dirty="0"/>
              <a:t>Ce n’est ni un juge, ni un arbitre mais un facilitateur, un catalyseur, un intermédiaire, un réconciliateur</a:t>
            </a:r>
          </a:p>
          <a:p>
            <a:r>
              <a:rPr lang="fr-FR" dirty="0"/>
              <a:t>Sa mission est de faciliter les négociations, afin de les aider à trouver elles mêmes une solution au différend. Ecouter, reformuler, faire entendre la position de l’autre pour parvenir à un dénouement. </a:t>
            </a:r>
          </a:p>
          <a:p>
            <a:r>
              <a:rPr lang="fr-FR" dirty="0"/>
              <a:t>Pour choisir le médiateur on peut passer par un centre de médiation ou une plate forme, ils n’imposent personne car il faut qu’il y ait consensus sur le choix du médiateur et avoir confiance en lui </a:t>
            </a:r>
          </a:p>
        </p:txBody>
      </p:sp>
    </p:spTree>
    <p:extLst>
      <p:ext uri="{BB962C8B-B14F-4D97-AF65-F5344CB8AC3E}">
        <p14:creationId xmlns:p14="http://schemas.microsoft.com/office/powerpoint/2010/main" val="189700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Quelques données 2017 (centre de médiation et d’arbitrage de Paris portant sur 305 dossiers)</a:t>
            </a:r>
          </a:p>
        </p:txBody>
      </p:sp>
      <p:sp>
        <p:nvSpPr>
          <p:cNvPr id="3" name="Espace réservé du contenu 2"/>
          <p:cNvSpPr>
            <a:spLocks noGrp="1"/>
          </p:cNvSpPr>
          <p:nvPr>
            <p:ph idx="1"/>
          </p:nvPr>
        </p:nvSpPr>
        <p:spPr/>
        <p:txBody>
          <a:bodyPr>
            <a:normAutofit lnSpcReduction="10000"/>
          </a:bodyPr>
          <a:lstStyle/>
          <a:p>
            <a:r>
              <a:rPr lang="fr-FR" dirty="0"/>
              <a:t>Taux d’accord à l’issue des médiations           71 %</a:t>
            </a:r>
          </a:p>
          <a:p>
            <a:r>
              <a:rPr lang="fr-FR" dirty="0"/>
              <a:t>Secteurs d’activité : Commerce distribution 16 % industrie et énergie 15 % santé et social 15 % </a:t>
            </a:r>
            <a:r>
              <a:rPr lang="fr-FR" dirty="0" err="1"/>
              <a:t>Batiment</a:t>
            </a:r>
            <a:r>
              <a:rPr lang="fr-FR" dirty="0"/>
              <a:t> 14 % Communication Médias 13 % Télécom 9 % Service aux entreprises 6% assurances et finances 6 % Agriculture 1 % tourisme et transport 2 % Divers 3 %</a:t>
            </a:r>
          </a:p>
          <a:p>
            <a:r>
              <a:rPr lang="fr-FR" dirty="0"/>
              <a:t>Durée de la médiation : - 10 h 29 % ; 10 à 20 h   55 % ; 20 à 30 h 6 % ; plus de 30 h 9 %    moyenne  15 h </a:t>
            </a:r>
          </a:p>
          <a:p>
            <a:r>
              <a:rPr lang="fr-FR" dirty="0"/>
              <a:t>Cout moyen 5 000</a:t>
            </a:r>
          </a:p>
        </p:txBody>
      </p:sp>
    </p:spTree>
    <p:extLst>
      <p:ext uri="{BB962C8B-B14F-4D97-AF65-F5344CB8AC3E}">
        <p14:creationId xmlns:p14="http://schemas.microsoft.com/office/powerpoint/2010/main" val="383929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Médiation et domaine RH ?</a:t>
            </a:r>
          </a:p>
        </p:txBody>
      </p:sp>
      <p:sp>
        <p:nvSpPr>
          <p:cNvPr id="3" name="Espace réservé du contenu 2"/>
          <p:cNvSpPr>
            <a:spLocks noGrp="1"/>
          </p:cNvSpPr>
          <p:nvPr>
            <p:ph idx="1"/>
          </p:nvPr>
        </p:nvSpPr>
        <p:spPr/>
        <p:txBody>
          <a:bodyPr/>
          <a:lstStyle/>
          <a:p>
            <a:pPr marL="0" indent="0">
              <a:buNone/>
            </a:pPr>
            <a:endParaRPr lang="fr-FR" dirty="0"/>
          </a:p>
          <a:p>
            <a:r>
              <a:rPr lang="fr-FR" dirty="0"/>
              <a:t>La parole à Céline MEYRIGNAC ( CMH)</a:t>
            </a:r>
          </a:p>
          <a:p>
            <a:r>
              <a:rPr lang="fr-FR" dirty="0"/>
              <a:t>Reportez vous dans la </a:t>
            </a:r>
            <a:r>
              <a:rPr lang="fr-FR" dirty="0" err="1"/>
              <a:t>docuthèque</a:t>
            </a:r>
            <a:r>
              <a:rPr lang="fr-FR" dirty="0"/>
              <a:t> pour prendre connaissance de la présentation correspondante</a:t>
            </a:r>
          </a:p>
        </p:txBody>
      </p:sp>
    </p:spTree>
    <p:extLst>
      <p:ext uri="{BB962C8B-B14F-4D97-AF65-F5344CB8AC3E}">
        <p14:creationId xmlns:p14="http://schemas.microsoft.com/office/powerpoint/2010/main" val="196287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Santé et qualité de vie au travail</a:t>
            </a:r>
          </a:p>
        </p:txBody>
      </p:sp>
      <p:sp>
        <p:nvSpPr>
          <p:cNvPr id="3" name="Espace réservé du contenu 2"/>
          <p:cNvSpPr>
            <a:spLocks noGrp="1"/>
          </p:cNvSpPr>
          <p:nvPr>
            <p:ph idx="1"/>
          </p:nvPr>
        </p:nvSpPr>
        <p:spPr/>
        <p:txBody>
          <a:bodyPr/>
          <a:lstStyle/>
          <a:p>
            <a:r>
              <a:rPr lang="fr-FR" dirty="0"/>
              <a:t>La parole à Géraldine PAULY (Bon Sens Conseil</a:t>
            </a:r>
          </a:p>
          <a:p>
            <a:r>
              <a:rPr lang="fr-FR" dirty="0"/>
              <a:t>Reportez vous à la </a:t>
            </a:r>
            <a:r>
              <a:rPr lang="fr-FR" dirty="0" err="1"/>
              <a:t>docuthèque</a:t>
            </a:r>
            <a:r>
              <a:rPr lang="fr-FR" dirty="0"/>
              <a:t> du site pour prendre connaissance de la présentation correspondante.)</a:t>
            </a:r>
          </a:p>
        </p:txBody>
      </p:sp>
    </p:spTree>
    <p:extLst>
      <p:ext uri="{BB962C8B-B14F-4D97-AF65-F5344CB8AC3E}">
        <p14:creationId xmlns:p14="http://schemas.microsoft.com/office/powerpoint/2010/main" val="243188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Etat d’avancement en matière de formation professionnelle</a:t>
            </a: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A la date du 29 mars l’0PCO WELLCOM voit le jour et devrait rassembler nos activités et d’autres toutes centrées sur et Les mutations de la relation de service et La mise en cohérence des compétences (UMIH, GNI, SNARR, Thalasso….voire </a:t>
            </a:r>
            <a:r>
              <a:rPr lang="fr-FR" dirty="0" err="1"/>
              <a:t>lea</a:t>
            </a:r>
            <a:r>
              <a:rPr lang="fr-FR" dirty="0"/>
              <a:t> activités de l’aérien mais plus les casinos ou le tourisme social</a:t>
            </a:r>
          </a:p>
          <a:p>
            <a:pPr marL="0" indent="0">
              <a:buNone/>
            </a:pPr>
            <a:r>
              <a:rPr lang="fr-FR" dirty="0"/>
              <a:t>OPCO WELLCOM  aura pour missions </a:t>
            </a:r>
          </a:p>
          <a:p>
            <a:pPr>
              <a:buFontTx/>
              <a:buChar char="-"/>
            </a:pPr>
            <a:r>
              <a:rPr lang="fr-FR" dirty="0"/>
              <a:t>Le financement de l’alternance (apprentissage et professionnalisation et professionnalisation en alternance</a:t>
            </a:r>
          </a:p>
          <a:p>
            <a:pPr>
              <a:buFontTx/>
              <a:buChar char="-"/>
            </a:pPr>
            <a:r>
              <a:rPr lang="fr-FR" dirty="0"/>
              <a:t>Le développement des compétences (plan pour les ETP de moins de 50 et demandeurs d’emplois)</a:t>
            </a:r>
          </a:p>
          <a:p>
            <a:pPr>
              <a:buFontTx/>
              <a:buChar char="-"/>
            </a:pPr>
            <a:r>
              <a:rPr lang="fr-FR" dirty="0"/>
              <a:t>Options de services : ingénierie certification GPEC territoriale, offres de services</a:t>
            </a:r>
          </a:p>
        </p:txBody>
      </p:sp>
    </p:spTree>
    <p:extLst>
      <p:ext uri="{BB962C8B-B14F-4D97-AF65-F5344CB8AC3E}">
        <p14:creationId xmlns:p14="http://schemas.microsoft.com/office/powerpoint/2010/main" val="973337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178</TotalTime>
  <Words>1343</Words>
  <Application>Microsoft Office PowerPoint</Application>
  <PresentationFormat>Grand écran</PresentationFormat>
  <Paragraphs>161</Paragraphs>
  <Slides>20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20</vt:i4>
      </vt:variant>
    </vt:vector>
  </HeadingPairs>
  <TitlesOfParts>
    <vt:vector size="23" baseType="lpstr">
      <vt:lpstr>Arial</vt:lpstr>
      <vt:lpstr>Garamond</vt:lpstr>
      <vt:lpstr>Organique</vt:lpstr>
      <vt:lpstr>CLUB DES DIRIGEANTS DE L’HOTELLERIE INTERNATIONALE ET DE PRESTIGE</vt:lpstr>
      <vt:lpstr>ORDRE DU JOUR</vt:lpstr>
      <vt:lpstr>Bonjour et Bienvenue  aux participants du jour</vt:lpstr>
      <vt:lpstr>La médiation </vt:lpstr>
      <vt:lpstr>Le médiateur</vt:lpstr>
      <vt:lpstr>Quelques données 2017 (centre de médiation et d’arbitrage de Paris portant sur 305 dossiers)</vt:lpstr>
      <vt:lpstr>Médiation et domaine RH ?</vt:lpstr>
      <vt:lpstr>Santé et qualité de vie au travail</vt:lpstr>
      <vt:lpstr> Etat d’avancement en matière de formation professionnelle</vt:lpstr>
      <vt:lpstr>Etat d’avancement en matière  d’égalité homme femme</vt:lpstr>
      <vt:lpstr>Etat d’avancement en matière  d’égalité homme femme  (décret du 9 janvier 2019) </vt:lpstr>
      <vt:lpstr>Index de l’égalité professionnelle</vt:lpstr>
      <vt:lpstr>Index de l’égalité professionnelle</vt:lpstr>
      <vt:lpstr>Index egalité professionnelle</vt:lpstr>
      <vt:lpstr>Index de l’égalité professionnelle</vt:lpstr>
      <vt:lpstr>LA LOI Plan d’Action pour la Croissance et la Transformation des Entreprises (PACTE)</vt:lpstr>
      <vt:lpstr>La LOI PACTE et le social</vt:lpstr>
      <vt:lpstr>Etat d’avancement à propos des contrats courts</vt:lpstr>
      <vt:lpstr>Nos contrats courts </vt:lpstr>
      <vt:lpstr>Merci pour votre participation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DES DIRIGEANTS DE L’HOTELLERIE INTERNATIONALE ET DE PRESTIGE</dc:title>
  <dc:creator>Alain</dc:creator>
  <cp:lastModifiedBy>Jean-Paul LAFAY</cp:lastModifiedBy>
  <cp:revision>20</cp:revision>
  <dcterms:created xsi:type="dcterms:W3CDTF">2019-03-18T10:36:56Z</dcterms:created>
  <dcterms:modified xsi:type="dcterms:W3CDTF">2019-04-25T15:36:31Z</dcterms:modified>
</cp:coreProperties>
</file>