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261" r:id="rId2"/>
    <p:sldMasterId id="2147484273" r:id="rId3"/>
  </p:sldMasterIdLst>
  <p:notesMasterIdLst>
    <p:notesMasterId r:id="rId32"/>
  </p:notesMasterIdLst>
  <p:handoutMasterIdLst>
    <p:handoutMasterId r:id="rId33"/>
  </p:handoutMasterIdLst>
  <p:sldIdLst>
    <p:sldId id="256" r:id="rId4"/>
    <p:sldId id="446" r:id="rId5"/>
    <p:sldId id="439" r:id="rId6"/>
    <p:sldId id="454" r:id="rId7"/>
    <p:sldId id="458" r:id="rId8"/>
    <p:sldId id="511" r:id="rId9"/>
    <p:sldId id="459" r:id="rId10"/>
    <p:sldId id="462" r:id="rId11"/>
    <p:sldId id="461" r:id="rId12"/>
    <p:sldId id="512" r:id="rId13"/>
    <p:sldId id="460" r:id="rId14"/>
    <p:sldId id="467" r:id="rId15"/>
    <p:sldId id="474" r:id="rId16"/>
    <p:sldId id="479" r:id="rId17"/>
    <p:sldId id="483" r:id="rId18"/>
    <p:sldId id="487" r:id="rId19"/>
    <p:sldId id="489" r:id="rId20"/>
    <p:sldId id="490" r:id="rId21"/>
    <p:sldId id="513" r:id="rId22"/>
    <p:sldId id="494" r:id="rId23"/>
    <p:sldId id="514" r:id="rId24"/>
    <p:sldId id="496" r:id="rId25"/>
    <p:sldId id="515" r:id="rId26"/>
    <p:sldId id="516" r:id="rId27"/>
    <p:sldId id="503" r:id="rId28"/>
    <p:sldId id="507" r:id="rId29"/>
    <p:sldId id="502" r:id="rId30"/>
    <p:sldId id="517" r:id="rId31"/>
  </p:sldIdLst>
  <p:sldSz cx="9144000" cy="6858000" type="screen4x3"/>
  <p:notesSz cx="6858000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0000"/>
    <a:srgbClr val="006600"/>
    <a:srgbClr val="339933"/>
    <a:srgbClr val="FFDDE3"/>
    <a:srgbClr val="E682A8"/>
    <a:srgbClr val="FF7171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81445" autoAdjust="0"/>
  </p:normalViewPr>
  <p:slideViewPr>
    <p:cSldViewPr>
      <p:cViewPr varScale="1">
        <p:scale>
          <a:sx n="57" d="100"/>
          <a:sy n="57" d="100"/>
        </p:scale>
        <p:origin x="160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568" y="-114"/>
      </p:cViewPr>
      <p:guideLst>
        <p:guide orient="horz" pos="3127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9340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406B0070-26C6-4DF6-91D1-E9CFC4DD8C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393" cy="49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08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79B390C0-7834-44F8-8C73-8133C00CAF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0"/>
            <a:ext cx="2972392" cy="49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08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xmlns="" id="{EE11447F-7970-41D1-A449-5E687AF5280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xmlns="" id="{0F96A68C-EEEC-430F-970B-98EB39FD67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6" y="4714953"/>
            <a:ext cx="5487370" cy="446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xmlns="" id="{6286C200-EB6D-4E5D-B1BE-183AB07758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309"/>
            <a:ext cx="2972393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08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xmlns="" id="{B4E662F3-4B3B-4E6E-8804-C09D9E4153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428309"/>
            <a:ext cx="2972392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1157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804176-F842-4600-A09B-BBEBD9CF42C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209798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7BD7D541-C8F4-4CA3-A7B6-5B89B76965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1E384045-15AF-4989-9FF7-250CC9F3D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83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60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37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36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E344B0B1-94DF-4A18-A29B-4DE8322871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FFF2247C-92BA-41ED-9404-49A8C8411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8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485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56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0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793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641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05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E344B0B1-94DF-4A18-A29B-4DE8322871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FFF2247C-92BA-41ED-9404-49A8C8411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8349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82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18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487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1686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6023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142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744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12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62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9ECE3AB7-505C-4C87-80BB-DE9D40096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3C7719E5-FE26-477A-BB30-88F774949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3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E344B0B1-94DF-4A18-A29B-4DE8322871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FFF2247C-92BA-41ED-9404-49A8C8411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6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708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863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743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71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50C40F4B-45CB-474F-9090-976529A51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BE98C614-BFCC-4828-9F2A-F82EA4807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80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fr-FR" noProof="0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3CEB696-68D7-459A-876A-31ABC0B285D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453188"/>
            <a:ext cx="19050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6065EC0-4603-47BF-BD71-37842AC5C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65888"/>
            <a:ext cx="28956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B714980-07F8-4FCE-8D2D-6FEFBF744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70688" y="6453188"/>
            <a:ext cx="1905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794C1-AEBA-4ABA-8E1A-2879C2CC087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595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6B3BB92-2327-4B7E-805E-9F9F184E9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7045A08-66C4-4F5F-91DD-FF3591718B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F0FF-0C42-41A1-9631-508473CA83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xmlns="" id="{9FE925D6-5409-4F12-854E-8DE4D224EBC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95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69113" y="566738"/>
            <a:ext cx="1806575" cy="47672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800" y="566738"/>
            <a:ext cx="5268913" cy="476726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B661913-A3FA-4E48-A729-D4062C5902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99A125C-4155-4BA0-8647-41F0EC33E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842ED-E55F-48C9-87D6-5AD03F77D1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xmlns="" id="{0063030D-1759-47F1-B699-DA465CE20B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84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126AC74-C25B-4B9C-9424-ED363D122F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84213" y="6400800"/>
            <a:ext cx="487838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45D3F260-229A-4D7C-B676-29AA8F6926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58150" y="6400800"/>
            <a:ext cx="76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4916B-1775-4946-95CB-189B4288B2B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106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C0FB606C-DDC9-44E4-993B-F2F3803215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5288" y="6400800"/>
            <a:ext cx="51673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6E539CA-47B0-4766-9B39-699D3A804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58150" y="6400800"/>
            <a:ext cx="76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A6C6E-A23F-4B3A-A8F6-AF0FFA58817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0890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DC7EBA8-0C10-4B58-820F-FFBCC09D79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F6831E4-90B6-4DDF-B42A-C3EC8627FF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0DC27-1739-4522-B7AC-71FDDDE1B81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9125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990975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3125" y="1844675"/>
            <a:ext cx="3992563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4609C3E-80A8-41B7-B0DE-992AD49C200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33F82B0-B216-4858-98FE-23F26B8E07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32959-4FEA-4F4F-8685-A71B092CBC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42951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B2B2DD1B-20B3-48FB-A0BC-A8BEF3EF39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DDA6DA62-54D8-40C4-B592-46D8D6F10D2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866D4-489E-4D57-9D2A-6F1B5CA8731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53821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D10B1BC-C6E2-46AE-B22B-20CA950A57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4959A38-E81E-41E3-8082-536B80EC2A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2D3B9-DD67-491D-8732-CFBB942F68A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3172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63844475-AF3B-461C-8C61-79270CCD69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7561EE68-97D4-4118-8CF5-21B5D89550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9DB51-87F6-4571-9DDC-1D2F5E66810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0998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C29AD42-C193-4522-8F98-B062834B531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A923C0B-2960-4E34-93AD-E54D5992BE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2CB18-E38B-45C5-B748-874FD9580F6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156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1937" y="566738"/>
            <a:ext cx="6675093" cy="990600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981200"/>
            <a:ext cx="6768752" cy="33528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3AAB3D4-2099-49C2-9B47-6FB119302A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466968A2-5AFB-418E-ACFC-224AB704CB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D7A5-CD9E-495C-86D4-45D690694EC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xmlns="" id="{B4F6E355-705B-4D81-A926-CB369BFB668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489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AC4E28A-4B4D-44FB-8CCD-A13CB98B465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6689495-2F6E-4C5D-A72A-BE006E45EB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4A8D0-8CE1-41CC-B736-AE9CB8C641B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062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9CEF700-D795-438B-942A-5CE9445454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EFA2179-F012-4196-9199-04F5FE6129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A6872-61CD-4F4E-99C1-A5B02903DB1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6158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2100" y="333375"/>
            <a:ext cx="2033588" cy="575945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9750" y="333375"/>
            <a:ext cx="5949950" cy="5759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9DAC266-F4FC-450C-B802-9F8175BB1BA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246DA4D-DF48-4EB8-BB09-2998C2CAED6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E676E-281F-45C3-A3BB-B992A109F57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0936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A790CE7-E8EF-4D95-8A3C-DE2421FFD5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84213" y="6400800"/>
            <a:ext cx="487838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A96D385-2F43-4435-9FF7-F4D34B2DD5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58150" y="6400800"/>
            <a:ext cx="76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A8B15-34A9-4C4A-A031-BEC8F6C887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88097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1243B36-9E0B-4DB4-B034-71E3F77008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5288" y="6400800"/>
            <a:ext cx="51673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2E2E19B-23DB-4E8D-8436-034729F103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58150" y="6400800"/>
            <a:ext cx="76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300D1-DE5E-4ECA-B5EB-6F4DE84B173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40547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D0F769A-AE9D-484D-BFBF-9403015781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6CD1F49-A820-4770-BA4F-1D15C4C45B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725DD-4263-4DB1-A1CC-B6A12609C7A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65923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990975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3125" y="1844675"/>
            <a:ext cx="3992563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464EBC7-A46B-4EA1-B1D7-B7AFADEE1F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A201802-AB41-4031-AA13-8CD754CC49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6B38B-ED45-415B-BB61-43FD349CE4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82266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8116F72-2510-4557-B1A0-7FE80B73A5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945E1699-13B0-48FC-B471-63D087163F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B983D-A3FC-45B3-9161-EC56CBA10D8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331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9FB41D3-22CE-495F-BD19-7E4230D80E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6E88A4B-7750-41F8-AC59-ECC5EACD57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A1B4E-B31D-437D-B05A-6031FD6778A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59817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356E8EA0-4B78-479B-A095-695B7D0EE4B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29F81C80-F459-428D-991E-9D353391E4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B1A27-0F29-46E5-AFDA-8EB0FF433D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4441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2852937"/>
            <a:ext cx="7056784" cy="648071"/>
          </a:xfrm>
        </p:spPr>
        <p:txBody>
          <a:bodyPr anchor="t"/>
          <a:lstStyle>
            <a:lvl1pPr algn="l">
              <a:defRPr sz="2600" b="1" cap="none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xmlns="" id="{AFFC63D3-BAF1-49E6-942D-473894C72D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4" name="Espace réservé du numéro de diapositive 4">
            <a:extLst>
              <a:ext uri="{FF2B5EF4-FFF2-40B4-BE49-F238E27FC236}">
                <a16:creationId xmlns:a16="http://schemas.microsoft.com/office/drawing/2014/main" xmlns="" id="{B47B71E7-6B28-40EB-8E12-45BEE99EE8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B62C-FA8F-4350-B8D9-B60B352D206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Espace réservé de la date 5">
            <a:extLst>
              <a:ext uri="{FF2B5EF4-FFF2-40B4-BE49-F238E27FC236}">
                <a16:creationId xmlns:a16="http://schemas.microsoft.com/office/drawing/2014/main" xmlns="" id="{BCCB180A-8DDF-4592-92F4-50FF73CA56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0573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0CA87F8-4054-4FBD-BD0C-97A2FFBF9E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AD268AC-9A61-4845-8228-15BCFA2A21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36AB3-00E4-45F9-BCC4-1D32741F7D0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706648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D131E54-A166-4CDF-984E-982225A03D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F3557A6-A30D-4E4C-9DE7-D6BAADA8E2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83FA-4D24-4F20-8C30-B933712D9A4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2722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083080F-F13C-4BF2-B7B0-4A66A83DCB5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E8E9709-3E46-459B-8885-0AC71A870E0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7C40-7654-4E85-86A0-F540543BE40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82831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2100" y="333375"/>
            <a:ext cx="2033588" cy="575945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9750" y="333375"/>
            <a:ext cx="5949950" cy="5759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57B1C99-BD57-4A86-80E9-56B1E4EC0B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C2A1E78-730A-460F-A684-A2E55430FA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1F7A5-B3B8-4B60-8051-300705F30EB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928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53695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37150" y="1981200"/>
            <a:ext cx="3538538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E36C94B-14E5-41E8-9794-2156037FA2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84087C4-EA33-41FA-9AC2-8D94888D37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6AC11-BA8B-4B9C-8F63-18AB32E2D10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EAD7EADF-3A87-4792-A772-9F2E3ACA070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13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xmlns="" id="{8B190AEF-44E5-4124-A2DF-E84737AAA5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xmlns="" id="{6C0A5DCA-2529-45B9-8A75-487CE1630F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30C45-30C3-4A70-B4A4-51D6B7A74F4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xmlns="" id="{7BE89B6E-1C28-4DF6-86BE-298F5839870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45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6098B6FE-05C4-4087-A3D0-F07E961063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AA8A52C-D1AD-48B8-859D-B74ED1685A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A2BF9-660B-473E-AF5E-6614BFA13D1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BCCB601-AC8B-4961-B542-D894CF2222B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69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xmlns="" id="{781F432B-284E-48D3-91EE-D91DEC8B19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D1DAF360-F6F1-4A12-A12F-5763060DED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BAEFC-E091-45DE-8E0A-9DD4546F4C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9ECB135-04C5-43BA-8098-53000103E9F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93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7A2E45E-92C9-4652-885C-99C9EA147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DB459B9-827F-498D-8445-85A4ED6C6B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33A68-AB46-44BC-ADE1-8FC05BB7E3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8556C27-3617-4390-AB16-9165ABA4542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79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ACF9FE5-FB29-4177-B884-A6D0FEAFA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90FBEDB-4ADE-4FE3-9F90-BF80F9B906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25983-738A-4D3D-A878-98C622F77E4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226B13D9-BEA1-49BB-BD1C-17A142A58A4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39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>
            <a:extLst>
              <a:ext uri="{FF2B5EF4-FFF2-40B4-BE49-F238E27FC236}">
                <a16:creationId xmlns:a16="http://schemas.microsoft.com/office/drawing/2014/main" xmlns="" id="{83D545A0-9B4B-4429-9025-9BAF86D1662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74613"/>
            <a:ext cx="1481138" cy="6783387"/>
            <a:chOff x="0" y="47"/>
            <a:chExt cx="933" cy="4273"/>
          </a:xfrm>
        </p:grpSpPr>
        <p:pic>
          <p:nvPicPr>
            <p:cNvPr id="1032" name="Picture 2" descr="New logo FIDAL 2">
              <a:extLst>
                <a:ext uri="{FF2B5EF4-FFF2-40B4-BE49-F238E27FC236}">
                  <a16:creationId xmlns:a16="http://schemas.microsoft.com/office/drawing/2014/main" xmlns="" id="{F8F6EC5B-8DCF-491E-864F-F4713CAB6A2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47"/>
              <a:ext cx="885" cy="180"/>
            </a:xfrm>
            <a:prstGeom prst="rect">
              <a:avLst/>
            </a:prstGeom>
            <a:solidFill>
              <a:srgbClr val="A40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3" name="Group 3">
              <a:extLst>
                <a:ext uri="{FF2B5EF4-FFF2-40B4-BE49-F238E27FC236}">
                  <a16:creationId xmlns:a16="http://schemas.microsoft.com/office/drawing/2014/main" xmlns="" id="{CFE0D7D8-4AC2-4BE7-8D81-D826F45BAB0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3793"/>
              <a:ext cx="509" cy="527"/>
              <a:chOff x="0" y="3408"/>
              <a:chExt cx="881" cy="912"/>
            </a:xfrm>
          </p:grpSpPr>
          <p:sp>
            <p:nvSpPr>
              <p:cNvPr id="1034" name="Rectangle 4">
                <a:extLst>
                  <a:ext uri="{FF2B5EF4-FFF2-40B4-BE49-F238E27FC236}">
                    <a16:creationId xmlns:a16="http://schemas.microsoft.com/office/drawing/2014/main" xmlns="" id="{A0F5525D-4D65-44B7-A70E-FA75607B295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0" y="3692"/>
                <a:ext cx="628" cy="628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dirty="0"/>
              </a:p>
            </p:txBody>
          </p:sp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xmlns="" id="{1C8C539A-459B-47DB-83AE-233A204BEA7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72" y="3408"/>
                <a:ext cx="209" cy="209"/>
              </a:xfrm>
              <a:prstGeom prst="rect">
                <a:avLst/>
              </a:prstGeom>
              <a:solidFill>
                <a:srgbClr val="A4001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dirty="0"/>
              </a:p>
            </p:txBody>
          </p:sp>
        </p:grp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xmlns="" id="{83ECAF19-6778-45F6-BA47-6EC1C38FD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566738"/>
            <a:ext cx="71278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xmlns="" id="{C8103886-1A78-463B-8EEE-59BBE718A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2278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xmlns="" id="{AF351CDA-68D4-4705-8B1F-C7831D832E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CONFIDENTIEL</a:t>
            </a:r>
            <a:endParaRPr lang="fr-FR">
              <a:cs typeface="+mn-cs"/>
            </a:endParaRP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xmlns="" id="{84D61A00-3AEE-46F8-A8AE-86199E74D2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0688" y="6524625"/>
            <a:ext cx="19050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CF3A0A-38A4-4C40-A39A-FA91C436C9E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xmlns="" id="{93E09205-BBB8-46A7-9AC1-0EDE166D0A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77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2" r:id="rId1"/>
    <p:sldLayoutId id="2147484913" r:id="rId2"/>
    <p:sldLayoutId id="2147484914" r:id="rId3"/>
    <p:sldLayoutId id="2147484915" r:id="rId4"/>
    <p:sldLayoutId id="2147484916" r:id="rId5"/>
    <p:sldLayoutId id="2147484917" r:id="rId6"/>
    <p:sldLayoutId id="2147484918" r:id="rId7"/>
    <p:sldLayoutId id="2147484919" r:id="rId8"/>
    <p:sldLayoutId id="2147484920" r:id="rId9"/>
    <p:sldLayoutId id="2147484921" r:id="rId10"/>
    <p:sldLayoutId id="21474849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A4001D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50000"/>
        </a:spcBef>
        <a:spcAft>
          <a:spcPct val="0"/>
        </a:spcAft>
        <a:buClr>
          <a:srgbClr val="A50021"/>
        </a:buClr>
        <a:buSzPct val="80000"/>
        <a:buFont typeface="Webdings" panose="05030102010509060703" pitchFamily="18" charset="2"/>
        <a:buChar char="&lt;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50000"/>
        </a:spcBef>
        <a:spcAft>
          <a:spcPct val="0"/>
        </a:spcAft>
        <a:buClr>
          <a:srgbClr val="A50021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50000"/>
        </a:spcBef>
        <a:spcAft>
          <a:spcPct val="0"/>
        </a:spcAft>
        <a:buClr>
          <a:srgbClr val="A50021"/>
        </a:buClr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50000"/>
        </a:spcBef>
        <a:spcAft>
          <a:spcPct val="0"/>
        </a:spcAft>
        <a:buClr>
          <a:srgbClr val="A50021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EB00E02B-56D1-4CFE-AFD9-4CC638309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333375"/>
            <a:ext cx="62642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497155A-1428-4EC8-AAA6-C09212CA3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3593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E2CF4BE-B1C8-4E54-9516-547A3EF7A5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000000"/>
                </a:solidFill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A00E463C-6ADA-48E9-9693-51EBA55FE6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7A4D00-3D96-473E-AE74-FD7E112ABA0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2054" name="Picture 8" descr="Bulle logo">
            <a:extLst>
              <a:ext uri="{FF2B5EF4-FFF2-40B4-BE49-F238E27FC236}">
                <a16:creationId xmlns:a16="http://schemas.microsoft.com/office/drawing/2014/main" xmlns="" id="{5BF3F777-CC5B-4124-9E11-5516626E4A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38"/>
          <a:stretch>
            <a:fillRect/>
          </a:stretch>
        </p:blipFill>
        <p:spPr bwMode="auto">
          <a:xfrm>
            <a:off x="0" y="0"/>
            <a:ext cx="18351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 descr="LO ISQ OPQF">
            <a:extLst>
              <a:ext uri="{FF2B5EF4-FFF2-40B4-BE49-F238E27FC236}">
                <a16:creationId xmlns:a16="http://schemas.microsoft.com/office/drawing/2014/main" xmlns="" id="{F5481188-2F20-42E1-8CBB-FD9A03CE75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237288"/>
            <a:ext cx="72072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 descr="untitled">
            <a:extLst>
              <a:ext uri="{FF2B5EF4-FFF2-40B4-BE49-F238E27FC236}">
                <a16:creationId xmlns:a16="http://schemas.microsoft.com/office/drawing/2014/main" xmlns="" id="{E8C9FBD2-D08C-4FB6-A01E-621D1616CF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6296025"/>
            <a:ext cx="7191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23" r:id="rId1"/>
    <p:sldLayoutId id="2147484924" r:id="rId2"/>
    <p:sldLayoutId id="2147484894" r:id="rId3"/>
    <p:sldLayoutId id="2147484895" r:id="rId4"/>
    <p:sldLayoutId id="2147484896" r:id="rId5"/>
    <p:sldLayoutId id="2147484897" r:id="rId6"/>
    <p:sldLayoutId id="2147484898" r:id="rId7"/>
    <p:sldLayoutId id="2147484899" r:id="rId8"/>
    <p:sldLayoutId id="2147484900" r:id="rId9"/>
    <p:sldLayoutId id="2147484901" r:id="rId10"/>
    <p:sldLayoutId id="2147484902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DD5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15E82758-EF6A-46D9-B5ED-AF69BE0B6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333375"/>
            <a:ext cx="62642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2057329C-8692-4DA8-A3CE-C7411E5A9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3593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2FD00081-5AA3-475F-9795-E817C3E468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000000"/>
                </a:solidFill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fr-FR"/>
              <a:t>CONFIDENTIEL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B3917970-6542-4BDB-92FB-7BCA230BC6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4A00EE6-E929-4034-9379-A39EFEB45FA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3078" name="Picture 8" descr="Bulle logo">
            <a:extLst>
              <a:ext uri="{FF2B5EF4-FFF2-40B4-BE49-F238E27FC236}">
                <a16:creationId xmlns:a16="http://schemas.microsoft.com/office/drawing/2014/main" xmlns="" id="{286EDB87-7DFD-4064-A8C1-8F96DA8B81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38"/>
          <a:stretch>
            <a:fillRect/>
          </a:stretch>
        </p:blipFill>
        <p:spPr bwMode="auto">
          <a:xfrm>
            <a:off x="0" y="0"/>
            <a:ext cx="18351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2" descr="LO ISQ OPQF">
            <a:extLst>
              <a:ext uri="{FF2B5EF4-FFF2-40B4-BE49-F238E27FC236}">
                <a16:creationId xmlns:a16="http://schemas.microsoft.com/office/drawing/2014/main" xmlns="" id="{BCB5BB60-6E64-422D-BB63-82D6724EB0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237288"/>
            <a:ext cx="72072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5" descr="untitled">
            <a:extLst>
              <a:ext uri="{FF2B5EF4-FFF2-40B4-BE49-F238E27FC236}">
                <a16:creationId xmlns:a16="http://schemas.microsoft.com/office/drawing/2014/main" xmlns="" id="{17582BF8-1FCF-49EF-A691-0B129062C1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6296025"/>
            <a:ext cx="7191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25" r:id="rId1"/>
    <p:sldLayoutId id="2147484926" r:id="rId2"/>
    <p:sldLayoutId id="2147484903" r:id="rId3"/>
    <p:sldLayoutId id="2147484904" r:id="rId4"/>
    <p:sldLayoutId id="2147484905" r:id="rId5"/>
    <p:sldLayoutId id="2147484906" r:id="rId6"/>
    <p:sldLayoutId id="2147484907" r:id="rId7"/>
    <p:sldLayoutId id="2147484908" r:id="rId8"/>
    <p:sldLayoutId id="2147484909" r:id="rId9"/>
    <p:sldLayoutId id="2147484910" r:id="rId10"/>
    <p:sldLayoutId id="2147484911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F265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DD5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9C62543F-5435-466F-99D6-BC4DF0E438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2132856"/>
            <a:ext cx="8568952" cy="2088232"/>
          </a:xfrm>
        </p:spPr>
        <p:txBody>
          <a:bodyPr/>
          <a:lstStyle/>
          <a:p>
            <a:pPr algn="ctr" eaLnBrk="1" hangingPunct="1">
              <a:lnSpc>
                <a:spcPts val="4000"/>
              </a:lnSpc>
              <a:defRPr/>
            </a:pPr>
            <a:r>
              <a:rPr lang="fr-FR" altLang="fr-FR" sz="2800" dirty="0">
                <a:solidFill>
                  <a:srgbClr val="FFC000"/>
                </a:solidFill>
              </a:rPr>
              <a:t/>
            </a:r>
            <a:br>
              <a:rPr lang="fr-FR" altLang="fr-FR" sz="2800" dirty="0">
                <a:solidFill>
                  <a:srgbClr val="FFC000"/>
                </a:solidFill>
              </a:rPr>
            </a:br>
            <a:r>
              <a:rPr lang="fr-FR" altLang="fr-FR" sz="2800" dirty="0">
                <a:solidFill>
                  <a:srgbClr val="FFC000"/>
                </a:solidFill>
              </a:rPr>
              <a:t/>
            </a:r>
            <a:br>
              <a:rPr lang="fr-FR" altLang="fr-FR" sz="2800" dirty="0">
                <a:solidFill>
                  <a:srgbClr val="FFC000"/>
                </a:solidFill>
              </a:rPr>
            </a:br>
            <a:r>
              <a:rPr lang="fr-FR" altLang="fr-FR" sz="2800" dirty="0">
                <a:solidFill>
                  <a:srgbClr val="FFC000"/>
                </a:solidFill>
              </a:rPr>
              <a:t/>
            </a:r>
            <a:br>
              <a:rPr lang="fr-FR" altLang="fr-FR" sz="2800" dirty="0">
                <a:solidFill>
                  <a:srgbClr val="FFC000"/>
                </a:solidFill>
              </a:rPr>
            </a:br>
            <a:r>
              <a:rPr lang="fr-FR" altLang="fr-FR" sz="2800" dirty="0">
                <a:solidFill>
                  <a:srgbClr val="FFC000"/>
                </a:solidFill>
              </a:rPr>
              <a:t>Loi du 22.05.2019 </a:t>
            </a: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>Plan d’Action et de Transformation des Entreprises </a:t>
            </a:r>
            <a:b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>(PACTE)</a:t>
            </a:r>
            <a:b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dirty="0"/>
              <a:t>Club des Dirigeants de l’Hôtellerie Internationale</a:t>
            </a:r>
            <a:br>
              <a:rPr lang="fr-FR" dirty="0"/>
            </a:br>
            <a:r>
              <a:rPr lang="fr-FR" dirty="0"/>
              <a:t>et de Prestige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rgbClr val="000099"/>
                </a:solidFill>
              </a:rPr>
              <a:t>19 juin 2019 </a:t>
            </a:r>
            <a:endParaRPr lang="fr-FR" altLang="fr-FR" sz="2800" dirty="0">
              <a:solidFill>
                <a:srgbClr val="000099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89C95A8D-BDEC-4592-AF37-F04BF03C60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5596" y="3489752"/>
            <a:ext cx="6400800" cy="1955472"/>
          </a:xfrm>
        </p:spPr>
        <p:txBody>
          <a:bodyPr/>
          <a:lstStyle/>
          <a:p>
            <a:pPr eaLnBrk="1" hangingPunct="1">
              <a:tabLst>
                <a:tab pos="1874838" algn="l"/>
              </a:tabLst>
            </a:pPr>
            <a:endParaRPr lang="fr-FR" altLang="fr-FR" sz="2000" dirty="0"/>
          </a:p>
          <a:p>
            <a:pPr eaLnBrk="1" hangingPunct="1">
              <a:tabLst>
                <a:tab pos="1874838" algn="l"/>
              </a:tabLst>
            </a:pPr>
            <a:endParaRPr lang="fr-FR" altLang="fr-FR" sz="2000" b="0" i="1" dirty="0"/>
          </a:p>
          <a:p>
            <a:pPr eaLnBrk="1" hangingPunct="1">
              <a:tabLst>
                <a:tab pos="1874838" algn="l"/>
              </a:tabLst>
            </a:pPr>
            <a:endParaRPr lang="fr-FR" altLang="fr-FR" sz="2000" b="0" i="1" dirty="0"/>
          </a:p>
        </p:txBody>
      </p:sp>
      <p:cxnSp>
        <p:nvCxnSpPr>
          <p:cNvPr id="20484" name="Connecteur droit 2">
            <a:extLst>
              <a:ext uri="{FF2B5EF4-FFF2-40B4-BE49-F238E27FC236}">
                <a16:creationId xmlns:a16="http://schemas.microsoft.com/office/drawing/2014/main" xmlns="" id="{2AFE15DE-CB50-4624-A94B-B4FA2432A02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5" name="Connecteur droit 4">
            <a:extLst>
              <a:ext uri="{FF2B5EF4-FFF2-40B4-BE49-F238E27FC236}">
                <a16:creationId xmlns:a16="http://schemas.microsoft.com/office/drawing/2014/main" xmlns="" id="{BF140C20-FA15-41E3-ACDF-D0D0500373FE}"/>
              </a:ext>
            </a:extLst>
          </p:cNvPr>
          <p:cNvCxnSpPr>
            <a:cxnSpLocks noChangeShapeType="1"/>
            <a:stCxn id="20482" idx="2"/>
          </p:cNvCxnSpPr>
          <p:nvPr/>
        </p:nvCxnSpPr>
        <p:spPr bwMode="auto">
          <a:xfrm flipV="1">
            <a:off x="4535996" y="3867300"/>
            <a:ext cx="1056767" cy="353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486" name="Image 14">
            <a:extLst>
              <a:ext uri="{FF2B5EF4-FFF2-40B4-BE49-F238E27FC236}">
                <a16:creationId xmlns:a16="http://schemas.microsoft.com/office/drawing/2014/main" xmlns="" id="{520E9FE1-B532-4916-93EC-2FCAB6A87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xmlns="" id="{98467B25-9257-499B-BE51-8B5E8491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235183"/>
            <a:ext cx="7740650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algn="just" eaLnBrk="1" hangingPunct="1">
              <a:defRPr/>
            </a:pPr>
            <a:endParaRPr lang="fr-FR" dirty="0">
              <a:latin typeface="+mn-lt"/>
            </a:endParaRPr>
          </a:p>
          <a:p>
            <a:pPr lvl="1" algn="just" eaLnBrk="1" hangingPunct="1">
              <a:defRPr/>
            </a:pPr>
            <a:r>
              <a:rPr lang="fr-FR" dirty="0">
                <a:latin typeface="+mn-lt"/>
              </a:rPr>
              <a:t>Dans le code du travail, renvoi à l’art. L. 130-1 CSS notamment pour :</a:t>
            </a:r>
          </a:p>
          <a:p>
            <a:pPr lvl="1" algn="just" eaLnBrk="1" hangingPunct="1"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FontTx/>
              <a:buChar char="-"/>
              <a:defRPr/>
            </a:pPr>
            <a:r>
              <a:rPr lang="fr-FR" dirty="0">
                <a:latin typeface="+mn-lt"/>
              </a:rPr>
              <a:t>La désignation d’un référent harcèlement sexuel et handicap (+ ou – 250 sal.),</a:t>
            </a:r>
          </a:p>
          <a:p>
            <a:pPr marL="800100" lvl="1" indent="-342900" algn="just" eaLnBrk="1" hangingPunct="1">
              <a:buFontTx/>
              <a:buChar char="-"/>
              <a:defRPr/>
            </a:pPr>
            <a:endParaRPr lang="fr-FR" sz="800" dirty="0">
              <a:latin typeface="+mn-lt"/>
            </a:endParaRPr>
          </a:p>
          <a:p>
            <a:pPr marL="800100" lvl="1" indent="-342900" algn="just" eaLnBrk="1" hangingPunct="1">
              <a:buFontTx/>
              <a:buChar char="-"/>
              <a:defRPr/>
            </a:pPr>
            <a:r>
              <a:rPr lang="fr-FR" dirty="0">
                <a:latin typeface="+mn-lt"/>
              </a:rPr>
              <a:t>Le taux de la COR en cas de dépassement du contingent annuel d’HS (+ ou – 20 salariés)</a:t>
            </a:r>
          </a:p>
          <a:p>
            <a:pPr marL="800100" lvl="1" indent="-342900" algn="just" eaLnBrk="1" hangingPunct="1">
              <a:buFontTx/>
              <a:buChar char="-"/>
              <a:defRPr/>
            </a:pPr>
            <a:endParaRPr lang="fr-FR" sz="800" dirty="0">
              <a:latin typeface="+mn-lt"/>
            </a:endParaRPr>
          </a:p>
          <a:p>
            <a:pPr marL="800100" lvl="1" indent="-342900" algn="just" eaLnBrk="1" hangingPunct="1">
              <a:buFontTx/>
              <a:buChar char="-"/>
              <a:defRPr/>
            </a:pPr>
            <a:r>
              <a:rPr lang="fr-FR" dirty="0">
                <a:latin typeface="+mn-lt"/>
              </a:rPr>
              <a:t>L’abondement correctif au CPF (+ ou – 50 salariés)</a:t>
            </a:r>
          </a:p>
          <a:p>
            <a:pPr marL="800100" lvl="1" indent="-342900" algn="just" eaLnBrk="1" hangingPunct="1">
              <a:buFontTx/>
              <a:buChar char="-"/>
              <a:defRPr/>
            </a:pPr>
            <a:endParaRPr lang="fr-FR" sz="800" dirty="0">
              <a:latin typeface="+mn-lt"/>
            </a:endParaRPr>
          </a:p>
          <a:p>
            <a:pPr marL="800100" lvl="1" indent="-342900" algn="just" eaLnBrk="1" hangingPunct="1">
              <a:buFontTx/>
              <a:buChar char="-"/>
              <a:defRPr/>
            </a:pPr>
            <a:r>
              <a:rPr lang="fr-FR" dirty="0">
                <a:latin typeface="+mn-lt"/>
              </a:rPr>
              <a:t>Intéressement, participation, PEE</a:t>
            </a:r>
          </a:p>
          <a:p>
            <a:pPr marL="800100" lvl="1" indent="-342900" algn="just" eaLnBrk="1" hangingPunct="1">
              <a:buFontTx/>
              <a:buChar char="-"/>
              <a:defRPr/>
            </a:pPr>
            <a:endParaRPr lang="fr-FR" dirty="0">
              <a:latin typeface="+mn-lt"/>
            </a:endParaRPr>
          </a:p>
          <a:p>
            <a:pPr lvl="1" algn="just" eaLnBrk="1" hangingPunct="1">
              <a:defRPr/>
            </a:pPr>
            <a:endParaRPr lang="fr-FR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08D607C-44CA-4375-BA30-56C87CA5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6D4C900-859A-4419-8BF2-162F610F9B9C}"/>
              </a:ext>
            </a:extLst>
          </p:cNvPr>
          <p:cNvSpPr/>
          <p:nvPr/>
        </p:nvSpPr>
        <p:spPr>
          <a:xfrm>
            <a:off x="2959100" y="688181"/>
            <a:ext cx="5716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Calculer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6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251520" y="1965235"/>
            <a:ext cx="8280919" cy="1227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 eaLnBrk="1" hangingPunct="1">
              <a:defRPr/>
            </a:pPr>
            <a:endParaRPr lang="fr-FR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lvl="1" algn="just" eaLnBrk="1" hangingPunct="1">
              <a:lnSpc>
                <a:spcPts val="3100"/>
              </a:lnSpc>
              <a:defRPr/>
            </a:pPr>
            <a:r>
              <a:rPr lang="fr-FR" dirty="0">
                <a:latin typeface="+mn-lt"/>
              </a:rPr>
              <a:t>Les personnes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à inclure dans l’effectif </a:t>
            </a:r>
            <a:r>
              <a:rPr lang="fr-FR" dirty="0">
                <a:latin typeface="+mn-lt"/>
              </a:rPr>
              <a:t>seront déterminées par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FFC000"/>
                </a:solidFill>
                <a:latin typeface="+mn-lt"/>
              </a:rPr>
              <a:t>décret à venir</a:t>
            </a:r>
            <a:r>
              <a:rPr lang="fr-FR" dirty="0">
                <a:solidFill>
                  <a:srgbClr val="FFC000"/>
                </a:solidFill>
                <a:latin typeface="+mn-lt"/>
              </a:rPr>
              <a:t>.</a:t>
            </a: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24EC4497-653C-4F1E-9A6E-BF97FE556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348CE19-B0B9-4568-9E6F-EC702D54CF30}"/>
              </a:ext>
            </a:extLst>
          </p:cNvPr>
          <p:cNvSpPr/>
          <p:nvPr/>
        </p:nvSpPr>
        <p:spPr>
          <a:xfrm>
            <a:off x="3151188" y="707653"/>
            <a:ext cx="5524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Calculer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573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CA90E124-6F49-4195-82E5-5F1E6885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D55F1A4-114A-450C-8F8B-CF607766970E}"/>
              </a:ext>
            </a:extLst>
          </p:cNvPr>
          <p:cNvSpPr/>
          <p:nvPr/>
        </p:nvSpPr>
        <p:spPr>
          <a:xfrm>
            <a:off x="539552" y="1658222"/>
            <a:ext cx="792088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rgbClr val="000000"/>
                </a:solidFill>
                <a:latin typeface="+mn-lt"/>
              </a:rPr>
              <a:t>En cas de franchissement à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la hausse </a:t>
            </a:r>
            <a:r>
              <a:rPr lang="fr-FR" dirty="0">
                <a:solidFill>
                  <a:srgbClr val="000000"/>
                </a:solidFill>
                <a:latin typeface="+mn-lt"/>
              </a:rPr>
              <a:t>d’un seuil d’effectif </a:t>
            </a:r>
            <a:r>
              <a:rPr lang="fr-FR" u="sng" dirty="0">
                <a:solidFill>
                  <a:srgbClr val="000000"/>
                </a:solidFill>
                <a:latin typeface="+mn-lt"/>
              </a:rPr>
              <a:t>par application de l’article L. 130-1 CSS :</a:t>
            </a:r>
          </a:p>
          <a:p>
            <a:pPr lvl="1" algn="just" eaLnBrk="1" hangingPunct="1">
              <a:defRPr/>
            </a:pPr>
            <a:endParaRPr lang="fr-FR" dirty="0">
              <a:solidFill>
                <a:srgbClr val="000000"/>
              </a:solidFill>
              <a:latin typeface="+mn-lt"/>
            </a:endParaRPr>
          </a:p>
          <a:p>
            <a:pPr marL="800100" lvl="1" indent="-342900" algn="just" eaLnBrk="1" hangingPunct="1">
              <a:lnSpc>
                <a:spcPts val="3200"/>
              </a:lnSpc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solidFill>
                  <a:srgbClr val="000000"/>
                </a:solidFill>
                <a:latin typeface="+mn-lt"/>
              </a:rPr>
              <a:t>Ce franchissement sera pris en compte lorsque ce seuil aura </a:t>
            </a:r>
            <a:r>
              <a:rPr lang="fr-FR" dirty="0">
                <a:solidFill>
                  <a:srgbClr val="2D2DB9">
                    <a:lumMod val="75000"/>
                  </a:srgbClr>
                </a:solidFill>
                <a:latin typeface="+mn-lt"/>
              </a:rPr>
              <a:t>été atteint ou dépassé pendant 5 années civiles consécutives</a:t>
            </a:r>
          </a:p>
          <a:p>
            <a:pPr lvl="1" algn="just" eaLnBrk="1" hangingPunct="1">
              <a:spcBef>
                <a:spcPts val="600"/>
              </a:spcBef>
              <a:buClr>
                <a:srgbClr val="000099"/>
              </a:buClr>
              <a:tabLst>
                <a:tab pos="801688" algn="l"/>
                <a:tab pos="1073150" algn="l"/>
              </a:tabLst>
              <a:defRPr/>
            </a:pPr>
            <a:r>
              <a:rPr lang="fr-FR" dirty="0">
                <a:solidFill>
                  <a:srgbClr val="2D2DB9">
                    <a:lumMod val="75000"/>
                  </a:srgbClr>
                </a:solidFill>
                <a:latin typeface="+mn-lt"/>
              </a:rPr>
              <a:t>	</a:t>
            </a:r>
            <a:endParaRPr lang="fr-FR" dirty="0">
              <a:solidFill>
                <a:srgbClr val="FFC000"/>
              </a:solidFill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rgbClr val="000000"/>
                </a:solidFill>
                <a:latin typeface="+mn-lt"/>
              </a:rPr>
              <a:t>En cas de franchissement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à la baisse </a:t>
            </a:r>
            <a:r>
              <a:rPr lang="fr-FR" dirty="0">
                <a:solidFill>
                  <a:srgbClr val="000000"/>
                </a:solidFill>
                <a:latin typeface="+mn-lt"/>
              </a:rPr>
              <a:t>d’un seuil d’effectif :</a:t>
            </a:r>
          </a:p>
          <a:p>
            <a:pPr lvl="1" algn="just" eaLnBrk="1" hangingPunct="1">
              <a:defRPr/>
            </a:pPr>
            <a:endParaRPr lang="fr-FR" b="1" dirty="0"/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solidFill>
                  <a:srgbClr val="000000"/>
                </a:solidFill>
                <a:latin typeface="+mn-lt"/>
              </a:rPr>
              <a:t>Ce franchissement aura pour effet de faire à nouveau courir le délai de 5 ans évoqué supra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46CE8BD-C201-471B-8849-48C314605A27}"/>
              </a:ext>
            </a:extLst>
          </p:cNvPr>
          <p:cNvSpPr/>
          <p:nvPr/>
        </p:nvSpPr>
        <p:spPr>
          <a:xfrm>
            <a:off x="2300288" y="715030"/>
            <a:ext cx="6373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Franchissement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48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9C62543F-5435-466F-99D6-BC4DF0E438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66750" y="1415925"/>
            <a:ext cx="7810500" cy="1655515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>PARTIE II</a:t>
            </a:r>
            <a:b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fr-FR" alt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9588D72B-6800-41C6-A520-95523EF831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7664" y="2948217"/>
            <a:ext cx="6400800" cy="2519611"/>
          </a:xfrm>
        </p:spPr>
        <p:txBody>
          <a:bodyPr/>
          <a:lstStyle/>
          <a:p>
            <a:pPr eaLnBrk="1" hangingPunct="1">
              <a:lnSpc>
                <a:spcPts val="3500"/>
              </a:lnSpc>
              <a:tabLst>
                <a:tab pos="1874838" algn="l"/>
              </a:tabLst>
            </a:pPr>
            <a:r>
              <a:rPr lang="fr-FR" altLang="fr-FR" sz="2400" dirty="0">
                <a:cs typeface="Times New Roman" panose="02020603050405020304" pitchFamily="18" charset="0"/>
              </a:rPr>
              <a:t>LE RENFORCEMENT DE LA PARTICIPATION DES SALARIES EN ENTREPRISE</a:t>
            </a:r>
          </a:p>
        </p:txBody>
      </p:sp>
      <p:cxnSp>
        <p:nvCxnSpPr>
          <p:cNvPr id="22532" name="Connecteur droit 2">
            <a:extLst>
              <a:ext uri="{FF2B5EF4-FFF2-40B4-BE49-F238E27FC236}">
                <a16:creationId xmlns:a16="http://schemas.microsoft.com/office/drawing/2014/main" xmlns="" id="{AB7616B8-66CB-4CF8-973D-98CF9C92C79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3" name="Connecteur droit 4">
            <a:extLst>
              <a:ext uri="{FF2B5EF4-FFF2-40B4-BE49-F238E27FC236}">
                <a16:creationId xmlns:a16="http://schemas.microsoft.com/office/drawing/2014/main" xmlns="" id="{5561FEA3-51F1-43DC-A655-648DF1D121D4}"/>
              </a:ext>
            </a:extLst>
          </p:cNvPr>
          <p:cNvCxnSpPr>
            <a:cxnSpLocks noChangeShapeType="1"/>
            <a:stCxn id="20482" idx="2"/>
          </p:cNvCxnSpPr>
          <p:nvPr/>
        </p:nvCxnSpPr>
        <p:spPr bwMode="auto">
          <a:xfrm>
            <a:off x="4572000" y="3071440"/>
            <a:ext cx="931863" cy="128294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534" name="Image 14">
            <a:extLst>
              <a:ext uri="{FF2B5EF4-FFF2-40B4-BE49-F238E27FC236}">
                <a16:creationId xmlns:a16="http://schemas.microsoft.com/office/drawing/2014/main" xmlns="" id="{E88525FC-B03F-48A0-AE4C-5F62C7E8B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E9B1ECBF-0491-4812-9BCA-7C3807832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7111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717029"/>
            <a:ext cx="774065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Sous l’expression « renforcement de la participation des salariés », il convient d’entendre</a:t>
            </a:r>
            <a:r>
              <a:rPr lang="fr-FR" dirty="0">
                <a:latin typeface="+mn-lt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>
                <a:latin typeface="+mn-lt"/>
              </a:rPr>
              <a:t>épargne retraite,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>
                <a:latin typeface="+mn-lt"/>
              </a:rPr>
              <a:t>épargne salariale,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>
                <a:latin typeface="+mn-lt"/>
              </a:rPr>
              <a:t>actionnariat salarié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dirty="0">
              <a:latin typeface="+mn-lt"/>
            </a:endParaRPr>
          </a:p>
          <a:p>
            <a:endParaRPr lang="fr-FR" dirty="0"/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F1CE8319-8C2F-4496-B174-B852E715F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14</a:t>
            </a:fld>
            <a:endParaRPr lang="fr-FR" alt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867D8F0-ACB8-496A-BC04-BD0023F00CF4}"/>
              </a:ext>
            </a:extLst>
          </p:cNvPr>
          <p:cNvSpPr/>
          <p:nvPr/>
        </p:nvSpPr>
        <p:spPr>
          <a:xfrm>
            <a:off x="4919861" y="733250"/>
            <a:ext cx="3499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Propos introductifs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32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2" y="1557338"/>
            <a:ext cx="8207375" cy="4211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r>
              <a:rPr lang="fr-FR" b="1" dirty="0">
                <a:latin typeface="+mn-lt"/>
              </a:rPr>
              <a:t>Rappel : </a:t>
            </a:r>
            <a:r>
              <a:rPr lang="fr-FR" dirty="0">
                <a:latin typeface="+mn-lt"/>
              </a:rPr>
              <a:t>droits</a:t>
            </a:r>
            <a:r>
              <a:rPr lang="fr-FR" dirty="0"/>
              <a:t> </a:t>
            </a:r>
            <a:r>
              <a:rPr lang="fr-FR" dirty="0">
                <a:latin typeface="+mn-lt"/>
              </a:rPr>
              <a:t>conditionnés à l’achèvement de la carrière du salarié dans son entreprise (« art. 39 »)</a:t>
            </a:r>
          </a:p>
          <a:p>
            <a:pPr algn="just" eaLnBrk="1" hangingPunct="1">
              <a:defRPr/>
            </a:pPr>
            <a:endParaRPr lang="fr-FR" dirty="0"/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Il en résulte qu’en cas de rupture du contrat de travail avant le départ à la retraite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tous les droits sont perdus</a:t>
            </a:r>
            <a:r>
              <a:rPr lang="fr-FR" dirty="0"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b="1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b="1" dirty="0">
                <a:latin typeface="+mn-lt"/>
              </a:rPr>
              <a:t>Problématique: </a:t>
            </a:r>
            <a:r>
              <a:rPr lang="fr-FR" dirty="0">
                <a:latin typeface="+mn-lt"/>
              </a:rPr>
              <a:t>ce régime se heurte au droit communautaire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>
              <a:latin typeface="+mn-lt"/>
            </a:endParaRPr>
          </a:p>
          <a:p>
            <a:pPr marL="342900" indent="-342900" algn="just">
              <a:lnSpc>
                <a:spcPts val="3100"/>
              </a:lnSpc>
              <a:buFont typeface="Wingdings" panose="05000000000000000000" pitchFamily="2" charset="2"/>
              <a:buChar char="§"/>
            </a:pPr>
            <a:r>
              <a:rPr lang="fr-FR" dirty="0">
                <a:latin typeface="+mn-lt"/>
              </a:rPr>
              <a:t>La loi Pacte prévoit de s’y conformer dans un délai de 6 mois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par voie d’ordonnance</a:t>
            </a:r>
            <a:endParaRPr lang="fr-FR" b="1" dirty="0">
              <a:solidFill>
                <a:srgbClr val="000099"/>
              </a:solidFill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98C825BA-C23D-42E6-9E61-EAE0B451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C2F3FD0-C173-4B58-84FC-A2AF2135CD73}"/>
              </a:ext>
            </a:extLst>
          </p:cNvPr>
          <p:cNvSpPr/>
          <p:nvPr/>
        </p:nvSpPr>
        <p:spPr>
          <a:xfrm>
            <a:off x="3851920" y="198913"/>
            <a:ext cx="46085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Epargne retraite à prestations définies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0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3" y="1557338"/>
            <a:ext cx="774065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r-FR" dirty="0">
                <a:latin typeface="+mn-lt"/>
              </a:rPr>
              <a:t>Rappel : ce régime repose sur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l’engagement de l’employeur d’épargner au nom et pour le compte du salarié </a:t>
            </a:r>
            <a:r>
              <a:rPr lang="fr-FR" dirty="0">
                <a:latin typeface="+mn-lt"/>
              </a:rPr>
              <a:t>un montant de cotisations correspondant généralement à un pourcentage du salaire.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r>
              <a:rPr lang="fr-FR" dirty="0">
                <a:latin typeface="+mn-lt"/>
              </a:rPr>
              <a:t>Objectifs généraux du PACTE :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+mn-lt"/>
              </a:rPr>
              <a:t>Simplifier l’offre des produits de retraite supplémentaire</a:t>
            </a: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+mn-lt"/>
              </a:rPr>
              <a:t>Permettre la portabilité des produits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9741909-C947-4811-817E-359226A2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685CDDE-0D74-46DC-82A6-7F0B0C90ECFC}"/>
              </a:ext>
            </a:extLst>
          </p:cNvPr>
          <p:cNvSpPr/>
          <p:nvPr/>
        </p:nvSpPr>
        <p:spPr>
          <a:xfrm>
            <a:off x="3851920" y="28414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Epargne retraite à </a:t>
            </a:r>
            <a:r>
              <a:rPr lang="fr-FR" altLang="fr-FR" sz="2800" b="1" u="sng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cotisations</a:t>
            </a:r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 définies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18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491778"/>
            <a:ext cx="8064127" cy="5091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r>
              <a:rPr lang="fr-FR" dirty="0">
                <a:latin typeface="+mn-lt"/>
              </a:rPr>
              <a:t>L’Objectif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d’harmonisation de la réglementation par </a:t>
            </a:r>
            <a:r>
              <a:rPr lang="fr-FR" dirty="0">
                <a:latin typeface="+mn-lt"/>
              </a:rPr>
              <a:t>: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+mn-lt"/>
              </a:rPr>
              <a:t> la création de règles communes aux produits : le PER qui absorbera le PERCO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lnSpc>
                <a:spcPts val="31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+mn-lt"/>
              </a:rPr>
              <a:t>La création de règles pour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chaque catégorie de produits financiers</a:t>
            </a:r>
            <a:r>
              <a:rPr lang="fr-FR" dirty="0">
                <a:latin typeface="+mn-lt"/>
              </a:rPr>
              <a:t>, dont le nombre serait limité à 3 produits :</a:t>
            </a:r>
          </a:p>
          <a:p>
            <a:pPr marL="800100" lvl="1" indent="-342900" algn="just" eaLnBrk="1" hangingPunct="1">
              <a:lnSpc>
                <a:spcPts val="31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+mn-lt"/>
              </a:rPr>
              <a:t>1 individuel succédant au PERP et au Madelin</a:t>
            </a:r>
          </a:p>
          <a:p>
            <a:pPr marL="800100" lvl="1" indent="-342900" algn="just" eaLnBrk="1" hangingPunct="1">
              <a:lnSpc>
                <a:spcPts val="31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+mn-lt"/>
              </a:rPr>
              <a:t>2 collectifs : un « universel » type PERCO, un « catégoriel »</a:t>
            </a:r>
          </a:p>
          <a:p>
            <a:pPr marL="800100" lvl="1" indent="-342900" algn="just" eaLnBrk="1" hangingPunct="1">
              <a:lnSpc>
                <a:spcPts val="3100"/>
              </a:lnSpc>
              <a:spcBef>
                <a:spcPts val="0"/>
              </a:spcBef>
              <a:buFont typeface="Wingdings 3" panose="05040102010807070707" pitchFamily="18" charset="2"/>
              <a:buChar char="a"/>
              <a:defRPr/>
            </a:pPr>
            <a:r>
              <a:rPr lang="fr-FR" dirty="0">
                <a:solidFill>
                  <a:srgbClr val="FFC000"/>
                </a:solidFill>
                <a:latin typeface="+mn-lt"/>
              </a:rPr>
              <a:t>Par ordonnances à venir</a:t>
            </a: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E6EFDF4-23EE-46D5-A02B-E98A59063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4D993E9-5ECB-43C5-A923-D56FB4366C33}"/>
              </a:ext>
            </a:extLst>
          </p:cNvPr>
          <p:cNvSpPr/>
          <p:nvPr/>
        </p:nvSpPr>
        <p:spPr>
          <a:xfrm>
            <a:off x="3851920" y="35381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Epargne retraite à cotisations définies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93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216025"/>
            <a:ext cx="781265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>
              <a:latin typeface="+mn-lt"/>
            </a:endParaRPr>
          </a:p>
          <a:p>
            <a:pPr algn="just" eaLnBrk="1" hangingPunct="1">
              <a:defRPr/>
            </a:pPr>
            <a:r>
              <a:rPr lang="fr-FR" b="1" dirty="0">
                <a:latin typeface="+mn-lt"/>
              </a:rPr>
              <a:t>Ces règles communes viseraient :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La transférabilité des produits entre eux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L’harmonisation des cas de déblocages anticipés et des modalités de sortie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La généralisation de la gestion pilotée de placement des épargnants pour améliorer le rendement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La généralisation de l’obligation de cantonner les engagements de retraite dans le but de préserver les droits des épargnants.</a:t>
            </a: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308333B8-E9C2-4C50-AF63-30B9D2DA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A02DD42-A23B-42E0-9ECE-0451B528DC36}"/>
              </a:ext>
            </a:extLst>
          </p:cNvPr>
          <p:cNvSpPr/>
          <p:nvPr/>
        </p:nvSpPr>
        <p:spPr>
          <a:xfrm>
            <a:off x="3923928" y="26191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Epargne retraite à cotisations définies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1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987673"/>
            <a:ext cx="781265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Plus nécessaire de disposer d’un PEE (application immédiate)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Plafonnement des frais de tenue de compte pour les anciens salariés conservant leur Plan après leur départ de l’entreprise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Forfait social réduit à 16% si investissement à hauteur de 10% dans titres éligibles aux PEA-PME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Forfait social réduit du PERCO + (investissement limité à 7%) , maintenu pendant 3 ans </a:t>
            </a: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308333B8-E9C2-4C50-AF63-30B9D2DA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19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A02DD42-A23B-42E0-9ECE-0451B528DC36}"/>
              </a:ext>
            </a:extLst>
          </p:cNvPr>
          <p:cNvSpPr/>
          <p:nvPr/>
        </p:nvSpPr>
        <p:spPr>
          <a:xfrm>
            <a:off x="3923928" y="26191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PERCO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4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9C62543F-5435-466F-99D6-BC4DF0E438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4" y="560299"/>
            <a:ext cx="7810500" cy="1728763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>PLAN :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9588D72B-6800-41C6-A520-95523EF831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584" y="2132856"/>
            <a:ext cx="7485508" cy="3528392"/>
          </a:xfrm>
        </p:spPr>
        <p:txBody>
          <a:bodyPr/>
          <a:lstStyle/>
          <a:p>
            <a:pPr marL="342900" indent="-342900" algn="just" eaLnBrk="1" hangingPunct="1">
              <a:lnSpc>
                <a:spcPts val="3500"/>
              </a:lnSpc>
              <a:spcBef>
                <a:spcPts val="24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>
                <a:tab pos="1874838" algn="l"/>
              </a:tabLst>
            </a:pPr>
            <a:r>
              <a:rPr lang="fr-FR" altLang="fr-FR" sz="2400" b="0" dirty="0">
                <a:cs typeface="Times New Roman" panose="02020603050405020304" pitchFamily="18" charset="0"/>
              </a:rPr>
              <a:t>INTRODUCTION</a:t>
            </a:r>
          </a:p>
          <a:p>
            <a:pPr marL="342900" indent="-342900" algn="just" eaLnBrk="1" hangingPunct="1">
              <a:lnSpc>
                <a:spcPts val="3500"/>
              </a:lnSpc>
              <a:spcBef>
                <a:spcPts val="24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2400" b="0" dirty="0">
                <a:solidFill>
                  <a:srgbClr val="000099"/>
                </a:solidFill>
                <a:cs typeface="Times New Roman" panose="02020603050405020304" pitchFamily="18" charset="0"/>
              </a:rPr>
              <a:t>PARTIE I : </a:t>
            </a:r>
            <a:r>
              <a:rPr lang="fr-FR" sz="2400" b="0" dirty="0">
                <a:cs typeface="Times New Roman" panose="02020603050405020304" pitchFamily="18" charset="0"/>
              </a:rPr>
              <a:t>La réforme des seuils d’effectifs en droit de la Sécurité sociale et en droit du travail</a:t>
            </a:r>
          </a:p>
          <a:p>
            <a:pPr marL="342900" indent="-342900" algn="just" eaLnBrk="1" hangingPunct="1">
              <a:lnSpc>
                <a:spcPts val="3500"/>
              </a:lnSpc>
              <a:spcBef>
                <a:spcPts val="24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2400" b="0" dirty="0">
                <a:solidFill>
                  <a:srgbClr val="000099"/>
                </a:solidFill>
                <a:cs typeface="Times New Roman" panose="02020603050405020304" pitchFamily="18" charset="0"/>
              </a:rPr>
              <a:t>PARTIE II : </a:t>
            </a:r>
            <a:r>
              <a:rPr lang="fr-FR" sz="2400" b="0" dirty="0">
                <a:cs typeface="Times New Roman" panose="02020603050405020304" pitchFamily="18" charset="0"/>
              </a:rPr>
              <a:t>Le renforcement de la participation des salariés en entreprise</a:t>
            </a:r>
            <a:endParaRPr lang="fr-FR" altLang="fr-FR" sz="2400" b="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ts val="2400"/>
              </a:spcBef>
              <a:tabLst>
                <a:tab pos="1874838" algn="l"/>
              </a:tabLst>
            </a:pPr>
            <a:endParaRPr lang="fr-FR" altLang="fr-FR" sz="2400" b="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ts val="2400"/>
              </a:spcBef>
              <a:tabLst>
                <a:tab pos="1874838" algn="l"/>
              </a:tabLst>
            </a:pPr>
            <a:endParaRPr lang="fr-FR" altLang="fr-FR" sz="2400" b="0" dirty="0">
              <a:cs typeface="Times New Roman" panose="02020603050405020304" pitchFamily="18" charset="0"/>
            </a:endParaRPr>
          </a:p>
        </p:txBody>
      </p:sp>
      <p:cxnSp>
        <p:nvCxnSpPr>
          <p:cNvPr id="22532" name="Connecteur droit 2">
            <a:extLst>
              <a:ext uri="{FF2B5EF4-FFF2-40B4-BE49-F238E27FC236}">
                <a16:creationId xmlns:a16="http://schemas.microsoft.com/office/drawing/2014/main" xmlns="" id="{AB7616B8-66CB-4CF8-973D-98CF9C92C79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3" name="Connecteur droit 4">
            <a:extLst>
              <a:ext uri="{FF2B5EF4-FFF2-40B4-BE49-F238E27FC236}">
                <a16:creationId xmlns:a16="http://schemas.microsoft.com/office/drawing/2014/main" xmlns="" id="{5561FEA3-51F1-43DC-A655-648DF1D121D4}"/>
              </a:ext>
            </a:extLst>
          </p:cNvPr>
          <p:cNvCxnSpPr>
            <a:cxnSpLocks noChangeShapeType="1"/>
            <a:stCxn id="20482" idx="2"/>
          </p:cNvCxnSpPr>
          <p:nvPr/>
        </p:nvCxnSpPr>
        <p:spPr bwMode="auto">
          <a:xfrm>
            <a:off x="4732834" y="2289062"/>
            <a:ext cx="931863" cy="92233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534" name="Image 14">
            <a:extLst>
              <a:ext uri="{FF2B5EF4-FFF2-40B4-BE49-F238E27FC236}">
                <a16:creationId xmlns:a16="http://schemas.microsoft.com/office/drawing/2014/main" xmlns="" id="{E88525FC-B03F-48A0-AE4C-5F62C7E8B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F3B42CD-BE89-4F0F-A4CD-D1CA5E3D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01432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611560" y="1097876"/>
            <a:ext cx="7740650" cy="5355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Mise en place à compter du 1er exercice ouvert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après 5 années civiles consécutives durant lesquelles l’effectif ≥ 50 salariés (entreprise ou UES)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solidFill>
                <a:srgbClr val="000099"/>
              </a:solidFill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Effectif calculé selon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l’art. L. 130-1 CSS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solidFill>
                <a:srgbClr val="000099"/>
              </a:solidFill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Plafond individuel en cas de répartition en proportion du salaire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réduit à 3 PASS </a:t>
            </a:r>
            <a:r>
              <a:rPr lang="fr-FR" dirty="0">
                <a:latin typeface="+mn-lt"/>
              </a:rPr>
              <a:t>(au lieu de 4)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solidFill>
                <a:srgbClr val="000099"/>
              </a:solidFill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A l’avenir, </a:t>
            </a:r>
            <a:r>
              <a:rPr lang="fr-FR" dirty="0">
                <a:latin typeface="+mn-lt"/>
              </a:rPr>
              <a:t>suppression de la possibilité d’affecter la RSP à des comptes courants bloqués sauf :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sz="1800" dirty="0">
                <a:latin typeface="+mn-lt"/>
              </a:rPr>
              <a:t>Accords existants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sz="1800" dirty="0">
                <a:latin typeface="+mn-lt"/>
              </a:rPr>
              <a:t>SCOP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sz="1800" dirty="0">
                <a:latin typeface="+mn-lt"/>
              </a:rPr>
              <a:t>Régime d’autorité</a:t>
            </a:r>
            <a:endParaRPr lang="fr-FR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54928DBB-3A35-47AF-9A29-68C8C12E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20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E8F2F38-069C-4E3F-BD04-81AB84B3271C}"/>
              </a:ext>
            </a:extLst>
          </p:cNvPr>
          <p:cNvSpPr/>
          <p:nvPr/>
        </p:nvSpPr>
        <p:spPr>
          <a:xfrm>
            <a:off x="6152405" y="655600"/>
            <a:ext cx="2361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Participation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213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611560" y="1097876"/>
            <a:ext cx="7740650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Contrôle de la DIRECCTE : si pas d’observations dans les 6 mois,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sécurisation</a:t>
            </a:r>
            <a:r>
              <a:rPr lang="fr-FR" dirty="0">
                <a:latin typeface="+mn-lt"/>
              </a:rPr>
              <a:t> des exonérations sociales et fiscales pour la durée de l’accord 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L’accord est maintenu en cas de modification dans la situation juridique de l’entreprise même si les représentants du personnel sont renouvelés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La formule de calcul annuelle ou infra annuelle peut être complétée par des objectifs pluriannuels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solidFill>
                <a:srgbClr val="000099"/>
              </a:solidFill>
              <a:latin typeface="+mn-lt"/>
            </a:endParaRPr>
          </a:p>
          <a:p>
            <a:pPr lvl="1" algn="just" eaLnBrk="1" hangingPunct="1">
              <a:buClr>
                <a:srgbClr val="000099"/>
              </a:buClr>
              <a:defRPr/>
            </a:pPr>
            <a:endParaRPr lang="fr-FR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54928DBB-3A35-47AF-9A29-68C8C12E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21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E8F2F38-069C-4E3F-BD04-81AB84B3271C}"/>
              </a:ext>
            </a:extLst>
          </p:cNvPr>
          <p:cNvSpPr/>
          <p:nvPr/>
        </p:nvSpPr>
        <p:spPr>
          <a:xfrm>
            <a:off x="5889513" y="655600"/>
            <a:ext cx="2624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Intéressement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458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3" y="1557338"/>
            <a:ext cx="7740650" cy="4493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endParaRPr lang="fr-FR" b="1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  <a:defRPr/>
            </a:pPr>
            <a:endParaRPr lang="fr-FR" sz="2300" b="1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fr-FR" dirty="0">
                <a:latin typeface="+mn-lt"/>
              </a:rPr>
              <a:t>L’obligation de négocier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au niveau de chaque branche professionnelle</a:t>
            </a:r>
            <a:r>
              <a:rPr lang="fr-FR" dirty="0">
                <a:latin typeface="+mn-lt"/>
              </a:rPr>
              <a:t> un accord d’intéressement, de participation ou un plan d’épargne interentreprises ou Perco.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fr-FR" dirty="0">
                <a:latin typeface="+mn-lt"/>
              </a:rPr>
              <a:t>la négociation doit être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menée et conclue </a:t>
            </a:r>
            <a:r>
              <a:rPr lang="fr-FR" dirty="0">
                <a:latin typeface="+mn-lt"/>
              </a:rPr>
              <a:t>au plus tard le 31 décembre 2020 </a:t>
            </a:r>
          </a:p>
          <a:p>
            <a:pPr algn="just" eaLnBrk="1" hangingPunct="1">
              <a:defRPr/>
            </a:pPr>
            <a:endParaRPr lang="fr-FR" sz="2300" b="1" dirty="0">
              <a:latin typeface="+mn-lt"/>
            </a:endParaRP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8558EF26-2262-45BE-A622-E38AE1B5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22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BA9EDF0-9E85-48A4-98D7-41BCF15E902C}"/>
              </a:ext>
            </a:extLst>
          </p:cNvPr>
          <p:cNvSpPr/>
          <p:nvPr/>
        </p:nvSpPr>
        <p:spPr>
          <a:xfrm>
            <a:off x="5189967" y="685899"/>
            <a:ext cx="31614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Epargne salariale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5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683568" y="1628800"/>
            <a:ext cx="774065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L’attribution d’actions gratuites aux salariés est favorisée par :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Un plafond augmenté à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30%</a:t>
            </a:r>
            <a:r>
              <a:rPr lang="fr-FR" dirty="0">
                <a:latin typeface="+mn-lt"/>
              </a:rPr>
              <a:t> au lieu de 10% du capital social</a:t>
            </a: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  <a:p>
            <a:pPr algn="just" eaLnBrk="1" hangingPunct="1"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Avant :</a:t>
            </a:r>
            <a:r>
              <a:rPr lang="fr-FR" dirty="0">
                <a:latin typeface="+mn-lt"/>
              </a:rPr>
              <a:t> plafond calculé en tenant compte de toutes les actions distribuées gratuitement au cours de la vie de l’entreprise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algn="just" eaLnBrk="1" hangingPunct="1"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Désormais :</a:t>
            </a:r>
            <a:r>
              <a:rPr lang="fr-FR" dirty="0">
                <a:latin typeface="+mn-lt"/>
              </a:rPr>
              <a:t> prise en compte seulement des actions gratuites en cours d’acquisition ou de conservation</a:t>
            </a:r>
            <a:endParaRPr lang="fr-FR" sz="2800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54928DBB-3A35-47AF-9A29-68C8C12E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23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E8F2F38-069C-4E3F-BD04-81AB84B3271C}"/>
              </a:ext>
            </a:extLst>
          </p:cNvPr>
          <p:cNvSpPr/>
          <p:nvPr/>
        </p:nvSpPr>
        <p:spPr>
          <a:xfrm>
            <a:off x="7530988" y="655600"/>
            <a:ext cx="982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AGA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96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683568" y="1628800"/>
            <a:ext cx="7740650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L’attribution d’actions gratuites aux salariés est favorisée par :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La prise en compte des actions acquises avant la loi du 06.08.2015 pour atteindre les 3% du capital ouvrant droit à un siège au CA</a:t>
            </a: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Nouveau cas de plan d’AGA : possibilité pour l’entreprise de faire un versement uniforme dans le PEE pour l’acquisition de ses titres par les salariés</a:t>
            </a: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54928DBB-3A35-47AF-9A29-68C8C12E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24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E8F2F38-069C-4E3F-BD04-81AB84B3271C}"/>
              </a:ext>
            </a:extLst>
          </p:cNvPr>
          <p:cNvSpPr/>
          <p:nvPr/>
        </p:nvSpPr>
        <p:spPr>
          <a:xfrm>
            <a:off x="7530988" y="655600"/>
            <a:ext cx="982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AGA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53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3" y="1557338"/>
            <a:ext cx="7740650" cy="4355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sz="2300" dirty="0">
                <a:latin typeface="+mn-lt"/>
              </a:rPr>
              <a:t>Décotes en cas d’augmentation de capital réservées aux adhérents d’un PEE :</a:t>
            </a:r>
          </a:p>
          <a:p>
            <a:pPr algn="just" eaLnBrk="1" hangingPunct="1">
              <a:defRPr/>
            </a:pPr>
            <a:endParaRPr lang="fr-FR" sz="2300" b="1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fr-FR" sz="2300" dirty="0">
                <a:latin typeface="+mn-lt"/>
              </a:rPr>
              <a:t>Objectif: </a:t>
            </a:r>
            <a:r>
              <a:rPr lang="fr-FR" sz="23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Rendre plus attractif les mécanismes de décote </a:t>
            </a:r>
            <a:r>
              <a:rPr lang="fr-FR" sz="2300" dirty="0">
                <a:latin typeface="+mn-lt"/>
              </a:rPr>
              <a:t>consentis dans le cadre de l’augmentation de capital réservées aux adhérents d’un PEE.</a:t>
            </a:r>
            <a:endParaRPr lang="fr-FR" sz="23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§"/>
              <a:defRPr/>
            </a:pPr>
            <a:endParaRPr lang="fr-FR" sz="2300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fr-FR" sz="2300" dirty="0">
                <a:latin typeface="+mn-lt"/>
              </a:rPr>
              <a:t>Pour ce faire : la décote maximale autorisée est </a:t>
            </a:r>
            <a:r>
              <a:rPr lang="fr-FR" sz="23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 30% au lieu de 20% et par exception 40% </a:t>
            </a:r>
            <a:r>
              <a:rPr lang="fr-FR" sz="2300" dirty="0">
                <a:latin typeface="+mn-lt"/>
              </a:rPr>
              <a:t>au lieu de 30% quand la durée d’indisponibilité est d’au moins 10 ans</a:t>
            </a: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04AE8DA-74C1-4AD6-B344-4DC5E9160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25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EC6C8A7-6EE7-453E-8922-AAAA18A5A655}"/>
              </a:ext>
            </a:extLst>
          </p:cNvPr>
          <p:cNvSpPr/>
          <p:nvPr/>
        </p:nvSpPr>
        <p:spPr>
          <a:xfrm>
            <a:off x="7226002" y="715030"/>
            <a:ext cx="982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AGA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846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3" y="1557338"/>
            <a:ext cx="7740650" cy="450892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endParaRPr lang="fr-FR" sz="2300" b="1" dirty="0">
              <a:latin typeface="+mn-lt"/>
            </a:endParaRPr>
          </a:p>
          <a:p>
            <a:pPr algn="just" eaLnBrk="1" hangingPunct="1">
              <a:defRPr/>
            </a:pPr>
            <a:r>
              <a:rPr lang="fr-FR" dirty="0">
                <a:latin typeface="+mn-lt"/>
              </a:rPr>
              <a:t>Développement de l’actionnariat salarié dans les SAS en dehors de l’attribution gratuite :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endParaRPr lang="fr-FR" b="1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fr-FR" dirty="0">
                <a:latin typeface="+mn-lt"/>
              </a:rPr>
              <a:t>Pas de régime légal spécifique facilitant l’actionnariat salarié dans les SAS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fr-FR" dirty="0">
                <a:latin typeface="+mn-lt"/>
              </a:rPr>
              <a:t>Ouverture du droit à développer des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offres d’action aux dirigeants et aux salariés </a:t>
            </a:r>
          </a:p>
          <a:p>
            <a:pPr indent="354013" algn="just" eaLnBrk="1" hangingPunct="1">
              <a:defRPr/>
            </a:pPr>
            <a:endParaRPr lang="fr-FR" dirty="0">
              <a:solidFill>
                <a:srgbClr val="FFC000"/>
              </a:solidFill>
              <a:latin typeface="+mn-lt"/>
            </a:endParaRP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A950EDA-31AA-4336-AADF-2F2BCE0CF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26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0022E51-3096-4892-AD94-39A651F28013}"/>
              </a:ext>
            </a:extLst>
          </p:cNvPr>
          <p:cNvSpPr/>
          <p:nvPr/>
        </p:nvSpPr>
        <p:spPr>
          <a:xfrm>
            <a:off x="4787900" y="647195"/>
            <a:ext cx="3522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Actionnariat salarié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DE06F08-A07D-4160-AFC7-5AF45DAC7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27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045B101-DD8A-481D-A3AA-9E740C3286DB}"/>
              </a:ext>
            </a:extLst>
          </p:cNvPr>
          <p:cNvSpPr/>
          <p:nvPr/>
        </p:nvSpPr>
        <p:spPr>
          <a:xfrm>
            <a:off x="3923928" y="332656"/>
            <a:ext cx="44021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Partage des plus-values</a:t>
            </a:r>
          </a:p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mobilières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F7BD91B1-F3B0-485A-9E7D-3D40A018BFEC}"/>
              </a:ext>
            </a:extLst>
          </p:cNvPr>
          <p:cNvSpPr txBox="1"/>
          <p:nvPr/>
        </p:nvSpPr>
        <p:spPr>
          <a:xfrm>
            <a:off x="755576" y="1844824"/>
            <a:ext cx="774065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dirty="0">
                <a:latin typeface="+mn-lt"/>
              </a:rPr>
              <a:t>Possibilité de prévoir par accord de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rétrocéder aux salariés,</a:t>
            </a:r>
            <a:r>
              <a:rPr lang="fr-FR" dirty="0">
                <a:latin typeface="+mn-lt"/>
              </a:rPr>
              <a:t> une partie des plus-values réalisées lors de la cession de titres (décret à paraître)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  <a:p>
            <a:pPr marL="342900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dirty="0">
                <a:latin typeface="+mn-lt"/>
              </a:rPr>
              <a:t>Exonération d’IR et de CSS pour le salarié si placement sur PEE</a:t>
            </a:r>
            <a:endParaRPr lang="fr-F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9865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DE06F08-A07D-4160-AFC7-5AF45DAC7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28</a:t>
            </a:fld>
            <a:endParaRPr lang="fr-FR" alt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CE1A6DE3-E1BA-4F0F-AF5B-3E6D7E141466}"/>
              </a:ext>
            </a:extLst>
          </p:cNvPr>
          <p:cNvSpPr txBox="1"/>
          <p:nvPr/>
        </p:nvSpPr>
        <p:spPr>
          <a:xfrm>
            <a:off x="395536" y="197707"/>
            <a:ext cx="8424935" cy="635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2300" b="1" dirty="0">
              <a:latin typeface="+mn-lt"/>
            </a:endParaRPr>
          </a:p>
          <a:p>
            <a:pPr algn="ctr" eaLnBrk="1" hangingPunct="1">
              <a:defRPr/>
            </a:pPr>
            <a:endParaRPr lang="fr-FR" b="1" dirty="0">
              <a:solidFill>
                <a:srgbClr val="FFC000"/>
              </a:solidFill>
              <a:latin typeface="+mn-lt"/>
            </a:endParaRPr>
          </a:p>
          <a:p>
            <a:pPr algn="ctr" eaLnBrk="1" hangingPunct="1">
              <a:defRPr/>
            </a:pPr>
            <a:endParaRPr lang="fr-FR" b="1" dirty="0">
              <a:solidFill>
                <a:srgbClr val="FFC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fr-FR" b="1" dirty="0">
                <a:solidFill>
                  <a:srgbClr val="FFC000"/>
                </a:solidFill>
                <a:latin typeface="+mn-lt"/>
              </a:rPr>
              <a:t>Merci pour votre attention</a:t>
            </a:r>
          </a:p>
          <a:p>
            <a:pPr algn="ctr" eaLnBrk="1" hangingPunct="1">
              <a:defRPr/>
            </a:pPr>
            <a:endParaRPr lang="fr-FR" b="1" dirty="0">
              <a:solidFill>
                <a:srgbClr val="FFC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fr-FR" b="1" dirty="0">
                <a:solidFill>
                  <a:srgbClr val="000099"/>
                </a:solidFill>
                <a:latin typeface="+mn-lt"/>
              </a:rPr>
              <a:t>Vos questions</a:t>
            </a:r>
          </a:p>
          <a:p>
            <a:pPr algn="just" eaLnBrk="1" hangingPunct="1">
              <a:defRPr/>
            </a:pPr>
            <a:endParaRPr lang="fr-FR" b="1" dirty="0">
              <a:solidFill>
                <a:srgbClr val="FFC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fr-FR" b="1" dirty="0">
                <a:solidFill>
                  <a:srgbClr val="FFC000"/>
                </a:solidFill>
                <a:latin typeface="+mn-lt"/>
              </a:rPr>
              <a:t>A votre disposition :</a:t>
            </a:r>
          </a:p>
          <a:p>
            <a:pPr algn="ctr" eaLnBrk="1" hangingPunct="1">
              <a:defRPr/>
            </a:pPr>
            <a:endParaRPr lang="fr-FR" b="1" dirty="0">
              <a:solidFill>
                <a:srgbClr val="FFC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fr-FR" b="1" dirty="0">
                <a:solidFill>
                  <a:srgbClr val="000099"/>
                </a:solidFill>
                <a:latin typeface="+mn-lt"/>
              </a:rPr>
              <a:t>Maître Michel DUHAUT  </a:t>
            </a:r>
          </a:p>
          <a:p>
            <a:pPr algn="ctr" eaLnBrk="1" hangingPunct="1"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m-duhaut@duhaut-avocats.fr</a:t>
            </a:r>
          </a:p>
          <a:p>
            <a:pPr algn="ctr" eaLnBrk="1" hangingPunct="1">
              <a:defRPr/>
            </a:pPr>
            <a:endParaRPr lang="fr-FR" b="1" dirty="0">
              <a:solidFill>
                <a:srgbClr val="000099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fr-FR" b="1" dirty="0">
                <a:solidFill>
                  <a:srgbClr val="000099"/>
                </a:solidFill>
                <a:latin typeface="+mn-lt"/>
              </a:rPr>
              <a:t>Maître Anne-Christine ROUSSET</a:t>
            </a:r>
          </a:p>
          <a:p>
            <a:pPr algn="ctr" eaLnBrk="1" hangingPunct="1">
              <a:defRPr/>
            </a:pPr>
            <a:r>
              <a:rPr lang="fr-FR" dirty="0">
                <a:solidFill>
                  <a:srgbClr val="000099"/>
                </a:solidFill>
                <a:latin typeface="+mn-lt"/>
              </a:rPr>
              <a:t>a-c.rousset@duhaut-avocats.fr</a:t>
            </a:r>
          </a:p>
          <a:p>
            <a:pPr algn="just" eaLnBrk="1" hangingPunct="1">
              <a:defRPr/>
            </a:pPr>
            <a:endParaRPr lang="fr-FR" b="1" dirty="0">
              <a:solidFill>
                <a:srgbClr val="000099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fr-FR" b="1" dirty="0">
                <a:solidFill>
                  <a:srgbClr val="000099"/>
                </a:solidFill>
                <a:latin typeface="+mn-lt"/>
              </a:rPr>
              <a:t>09 70 72 72 74</a:t>
            </a:r>
            <a:endParaRPr lang="fr-FR" b="1" dirty="0">
              <a:latin typeface="+mn-lt"/>
            </a:endParaRPr>
          </a:p>
          <a:p>
            <a:pPr algn="just" eaLnBrk="1" hangingPunct="1">
              <a:defRPr/>
            </a:pPr>
            <a:endParaRPr lang="fr-F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46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74" name="Connecteur droit 2">
            <a:extLst>
              <a:ext uri="{FF2B5EF4-FFF2-40B4-BE49-F238E27FC236}">
                <a16:creationId xmlns:a16="http://schemas.microsoft.com/office/drawing/2014/main" xmlns="" id="{4CAE9596-4979-4774-B98E-CAF7D3E8D99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5" name="Connecteur droit 4">
            <a:extLst>
              <a:ext uri="{FF2B5EF4-FFF2-40B4-BE49-F238E27FC236}">
                <a16:creationId xmlns:a16="http://schemas.microsoft.com/office/drawing/2014/main" xmlns="" id="{B9235F68-1CBE-428D-93FD-88DB4DA1DF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3" y="1557338"/>
            <a:ext cx="7740650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eaLnBrk="1" hangingPunct="1">
              <a:buFont typeface="Wingdings" panose="05000000000000000000" pitchFamily="2" charset="2"/>
              <a:buChar char="v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Faciliter la création des entreprises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Dynamiser l’innovation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Simplifier la vie des petites et moyennes entreprises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Réformer l’épargne retraite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dirty="0">
                <a:latin typeface="+mn-lt"/>
              </a:rPr>
              <a:t>Favoriser le partage de la valeur ajoutée</a:t>
            </a:r>
          </a:p>
        </p:txBody>
      </p:sp>
      <p:pic>
        <p:nvPicPr>
          <p:cNvPr id="28678" name="Image 14">
            <a:extLst>
              <a:ext uri="{FF2B5EF4-FFF2-40B4-BE49-F238E27FC236}">
                <a16:creationId xmlns:a16="http://schemas.microsoft.com/office/drawing/2014/main" xmlns="" id="{E0455A23-6BAD-4EE2-9671-12BEC8D65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D5CE8532-D056-4386-83A2-E36780F9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678321B-A749-48AF-A859-79268015ACF2}"/>
              </a:ext>
            </a:extLst>
          </p:cNvPr>
          <p:cNvSpPr/>
          <p:nvPr/>
        </p:nvSpPr>
        <p:spPr>
          <a:xfrm>
            <a:off x="4787899" y="715030"/>
            <a:ext cx="4335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Objectifs du PACTE</a:t>
            </a:r>
            <a:endParaRPr lang="fr-F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9C62543F-5435-466F-99D6-BC4DF0E438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66750" y="1415925"/>
            <a:ext cx="7810500" cy="1655515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  <a:t>PARTIE I:</a:t>
            </a:r>
            <a:br>
              <a:rPr lang="fr-FR" altLang="fr-FR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fr-FR" alt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9588D72B-6800-41C6-A520-95523EF831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7664" y="2948217"/>
            <a:ext cx="6400800" cy="2519611"/>
          </a:xfrm>
        </p:spPr>
        <p:txBody>
          <a:bodyPr/>
          <a:lstStyle/>
          <a:p>
            <a:pPr eaLnBrk="1" hangingPunct="1">
              <a:lnSpc>
                <a:spcPts val="3500"/>
              </a:lnSpc>
              <a:tabLst>
                <a:tab pos="1874838" algn="l"/>
              </a:tabLst>
            </a:pPr>
            <a:r>
              <a:rPr lang="fr-FR" altLang="fr-FR" sz="2400" dirty="0">
                <a:cs typeface="Times New Roman" panose="02020603050405020304" pitchFamily="18" charset="0"/>
              </a:rPr>
              <a:t>LA REFORME DES SEUILS D’EFFECTIFS EN DROIT DE LA SECURITE SOCIALE ET EN DROIT DU TRAVAIL</a:t>
            </a:r>
          </a:p>
        </p:txBody>
      </p:sp>
      <p:cxnSp>
        <p:nvCxnSpPr>
          <p:cNvPr id="22532" name="Connecteur droit 2">
            <a:extLst>
              <a:ext uri="{FF2B5EF4-FFF2-40B4-BE49-F238E27FC236}">
                <a16:creationId xmlns:a16="http://schemas.microsoft.com/office/drawing/2014/main" xmlns="" id="{AB7616B8-66CB-4CF8-973D-98CF9C92C79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3" name="Connecteur droit 4">
            <a:extLst>
              <a:ext uri="{FF2B5EF4-FFF2-40B4-BE49-F238E27FC236}">
                <a16:creationId xmlns:a16="http://schemas.microsoft.com/office/drawing/2014/main" xmlns="" id="{5561FEA3-51F1-43DC-A655-648DF1D121D4}"/>
              </a:ext>
            </a:extLst>
          </p:cNvPr>
          <p:cNvCxnSpPr>
            <a:cxnSpLocks noChangeShapeType="1"/>
            <a:stCxn id="20482" idx="2"/>
          </p:cNvCxnSpPr>
          <p:nvPr/>
        </p:nvCxnSpPr>
        <p:spPr bwMode="auto">
          <a:xfrm>
            <a:off x="4572000" y="3071440"/>
            <a:ext cx="931863" cy="128294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534" name="Image 14">
            <a:extLst>
              <a:ext uri="{FF2B5EF4-FFF2-40B4-BE49-F238E27FC236}">
                <a16:creationId xmlns:a16="http://schemas.microsoft.com/office/drawing/2014/main" xmlns="" id="{E88525FC-B03F-48A0-AE4C-5F62C7E8B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7F3B39B9-2183-4B05-8EA8-0940C56B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104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8313" y="1557338"/>
            <a:ext cx="7740650" cy="36471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sz="23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Objectifs :</a:t>
            </a:r>
          </a:p>
          <a:p>
            <a:pPr lvl="1" algn="just" eaLnBrk="1" hangingPunct="1">
              <a:defRPr/>
            </a:pPr>
            <a:endParaRPr lang="fr-FR" sz="2300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"/>
              <a:defRPr/>
            </a:pPr>
            <a:r>
              <a:rPr lang="fr-FR" sz="2300" dirty="0">
                <a:latin typeface="+mn-lt"/>
              </a:rPr>
              <a:t>Rationaliser les seuils en réduisant le nombre de seuils en-deçà de 250 salariés en privilégiant les seuils de 11, 50 et 250 salariés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"/>
              <a:defRPr/>
            </a:pPr>
            <a:endParaRPr lang="fr-FR" sz="2300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"/>
              <a:defRPr/>
            </a:pPr>
            <a:r>
              <a:rPr lang="fr-FR" sz="2300" dirty="0">
                <a:latin typeface="+mn-lt"/>
              </a:rPr>
              <a:t>Harmoniser les règles de calcul des effectifs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"/>
              <a:defRPr/>
            </a:pPr>
            <a:endParaRPr lang="fr-FR" sz="2300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"/>
              <a:defRPr/>
            </a:pPr>
            <a:r>
              <a:rPr lang="fr-FR" sz="2300" dirty="0">
                <a:latin typeface="+mn-lt"/>
              </a:rPr>
              <a:t>Limiter les effets du franchissement des seuils</a:t>
            </a:r>
            <a:endParaRPr lang="fr-FR" dirty="0"/>
          </a:p>
          <a:p>
            <a:pPr algn="just" eaLnBrk="1" hangingPunct="1">
              <a:defRPr/>
            </a:pPr>
            <a:endParaRPr lang="fr-FR" dirty="0"/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7EC29AF-6783-452D-86CA-EC8994E5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A7B7183-B3FE-4DC4-86E0-2689840EB968}"/>
              </a:ext>
            </a:extLst>
          </p:cNvPr>
          <p:cNvSpPr/>
          <p:nvPr/>
        </p:nvSpPr>
        <p:spPr>
          <a:xfrm>
            <a:off x="2501900" y="612310"/>
            <a:ext cx="61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SEUILS: propos liminaires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58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409090"/>
            <a:ext cx="8064128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fr-FR" sz="2300" dirty="0">
                <a:latin typeface="+mn-lt"/>
              </a:rPr>
              <a:t>Relèvement du seuil de 20 à </a:t>
            </a:r>
            <a:r>
              <a:rPr lang="fr-FR" kern="0" dirty="0">
                <a:solidFill>
                  <a:srgbClr val="2D2DB9">
                    <a:lumMod val="75000"/>
                  </a:srgbClr>
                </a:solidFill>
                <a:latin typeface="+mn-lt"/>
              </a:rPr>
              <a:t>50</a:t>
            </a:r>
            <a:r>
              <a:rPr lang="fr-FR" sz="2300" dirty="0">
                <a:latin typeface="+mn-lt"/>
              </a:rPr>
              <a:t> salariés s’agissant :</a:t>
            </a:r>
          </a:p>
          <a:p>
            <a:pPr marL="800100" lvl="1" indent="-342900" algn="just" eaLnBrk="1" hangingPunct="1">
              <a:buFont typeface="Wingdings" panose="05000000000000000000" pitchFamily="2" charset="2"/>
              <a:buChar char="v"/>
              <a:defRPr/>
            </a:pPr>
            <a:endParaRPr lang="fr-FR" sz="800" dirty="0">
              <a:latin typeface="+mn-lt"/>
            </a:endParaRPr>
          </a:p>
          <a:p>
            <a:pPr marL="1257300" lvl="2" indent="-342900" algn="just" eaLnBrk="1" hangingPunct="1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sz="2300" dirty="0">
                <a:latin typeface="+mn-lt"/>
              </a:rPr>
              <a:t>de la contribution FNAL (passage du taux réduit au taux plein)</a:t>
            </a:r>
            <a:endParaRPr lang="fr-FR" sz="2300" dirty="0">
              <a:solidFill>
                <a:srgbClr val="FFC000"/>
              </a:solidFill>
              <a:latin typeface="+mn-lt"/>
            </a:endParaRPr>
          </a:p>
          <a:p>
            <a:pPr marL="1257300" lvl="2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sz="2300" dirty="0">
              <a:latin typeface="+mn-lt"/>
            </a:endParaRPr>
          </a:p>
          <a:p>
            <a:pPr marL="1257300" lvl="2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sz="2300" dirty="0">
                <a:latin typeface="+mn-lt"/>
              </a:rPr>
              <a:t>de la participation à l’effort de construction, </a:t>
            </a:r>
          </a:p>
          <a:p>
            <a:pPr marL="1257300" lvl="2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endParaRPr lang="fr-FR" sz="2300" dirty="0">
              <a:latin typeface="+mn-lt"/>
            </a:endParaRPr>
          </a:p>
          <a:p>
            <a:pPr marL="1257300" lvl="2" indent="-342900"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sz="2300" dirty="0">
                <a:latin typeface="+mn-lt"/>
              </a:rPr>
              <a:t>de l’établissement d’un </a:t>
            </a:r>
            <a:r>
              <a:rPr lang="fr-FR" sz="2300" dirty="0">
                <a:solidFill>
                  <a:srgbClr val="000099"/>
                </a:solidFill>
                <a:latin typeface="+mn-lt"/>
              </a:rPr>
              <a:t>règlement intérieur 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endParaRPr lang="fr-FR" sz="2300" dirty="0">
              <a:solidFill>
                <a:srgbClr val="000099"/>
              </a:solidFill>
              <a:latin typeface="+mn-lt"/>
            </a:endParaRP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fr-FR" sz="2300" dirty="0">
                <a:latin typeface="+mn-lt"/>
              </a:rPr>
              <a:t>Relèvement du seuil de 200 à </a:t>
            </a:r>
            <a:r>
              <a:rPr lang="fr-FR" sz="2300" dirty="0">
                <a:solidFill>
                  <a:srgbClr val="000099"/>
                </a:solidFill>
                <a:latin typeface="+mn-lt"/>
              </a:rPr>
              <a:t>250</a:t>
            </a:r>
            <a:r>
              <a:rPr lang="fr-FR" sz="2300" dirty="0">
                <a:latin typeface="+mn-lt"/>
              </a:rPr>
              <a:t> salariés s’agissant :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  <a:defRPr/>
            </a:pPr>
            <a:endParaRPr lang="fr-FR" sz="800" dirty="0">
              <a:latin typeface="+mn-lt"/>
            </a:endParaRPr>
          </a:p>
          <a:p>
            <a:pPr marL="1257300" lvl="2" indent="-342900" algn="just" eaLnBrk="1" hangingPunct="1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fr-FR" sz="2300" dirty="0">
                <a:latin typeface="+mn-lt"/>
              </a:rPr>
              <a:t>de l’obligation de communiquer aux actionnaires les 10 ou 5 rémunérations les plus importantes</a:t>
            </a:r>
          </a:p>
          <a:p>
            <a:pPr algn="just" eaLnBrk="1" hangingPunct="1">
              <a:defRPr/>
            </a:pPr>
            <a:endParaRPr lang="fr-FR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7EC29AF-6783-452D-86CA-EC8994E5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A7B7183-B3FE-4DC4-86E0-2689840EB968}"/>
              </a:ext>
            </a:extLst>
          </p:cNvPr>
          <p:cNvSpPr/>
          <p:nvPr/>
        </p:nvSpPr>
        <p:spPr>
          <a:xfrm>
            <a:off x="2501900" y="612310"/>
            <a:ext cx="61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Rationaliser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639208"/>
            <a:ext cx="7740650" cy="25699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algn="just" eaLnBrk="1" hangingPunct="1">
              <a:defRPr/>
            </a:pPr>
            <a:r>
              <a:rPr lang="fr-FR" sz="2300" u="sng" dirty="0">
                <a:solidFill>
                  <a:srgbClr val="000099"/>
                </a:solidFill>
                <a:latin typeface="+mn-lt"/>
              </a:rPr>
              <a:t>Dans le code de la sécurité sociale (CSS) :</a:t>
            </a:r>
          </a:p>
          <a:p>
            <a:pPr lvl="1" algn="just" eaLnBrk="1" hangingPunct="1">
              <a:defRPr/>
            </a:pPr>
            <a:endParaRPr lang="fr-FR" sz="2300" dirty="0">
              <a:latin typeface="+mn-lt"/>
            </a:endParaRPr>
          </a:p>
          <a:p>
            <a:pPr lvl="1" algn="just" eaLnBrk="1" hangingPunct="1">
              <a:defRPr/>
            </a:pPr>
            <a:r>
              <a:rPr lang="fr-FR" sz="2300" dirty="0">
                <a:latin typeface="+mn-lt"/>
              </a:rPr>
              <a:t> 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sz="2300" dirty="0">
                <a:latin typeface="+mn-lt"/>
              </a:rPr>
              <a:t>art. R.130-1, II du CSS devient </a:t>
            </a:r>
            <a:r>
              <a:rPr lang="fr-FR" sz="2300" dirty="0">
                <a:solidFill>
                  <a:srgbClr val="000099"/>
                </a:solidFill>
                <a:latin typeface="+mn-lt"/>
              </a:rPr>
              <a:t>l’art. L. 130-1 du CSS</a:t>
            </a:r>
            <a:r>
              <a:rPr lang="fr-FR" sz="2300" dirty="0">
                <a:solidFill>
                  <a:srgbClr val="FFC000"/>
                </a:solidFill>
                <a:latin typeface="+mn-lt"/>
              </a:rPr>
              <a:t> </a:t>
            </a:r>
            <a:r>
              <a:rPr lang="fr-FR" sz="2300" dirty="0">
                <a:latin typeface="+mn-lt"/>
              </a:rPr>
              <a:t>(= mode de calcul DSN)</a:t>
            </a: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endParaRPr lang="fr-FR" sz="2300" dirty="0">
              <a:latin typeface="+mn-lt"/>
            </a:endParaRPr>
          </a:p>
          <a:p>
            <a:pPr marL="800100" lvl="1" indent="-342900" algn="just" eaLnBrk="1" hangingPunct="1">
              <a:buClr>
                <a:srgbClr val="000099"/>
              </a:buClr>
              <a:buFont typeface="Wingdings 3" panose="05040102010807070707" pitchFamily="18" charset="2"/>
              <a:buChar char="a"/>
              <a:defRPr/>
            </a:pPr>
            <a:r>
              <a:rPr lang="fr-FR" sz="2300" dirty="0">
                <a:latin typeface="+mn-lt"/>
              </a:rPr>
              <a:t>Entrée en vigueur : </a:t>
            </a:r>
            <a:r>
              <a:rPr lang="fr-FR" sz="2300" dirty="0">
                <a:solidFill>
                  <a:srgbClr val="000099"/>
                </a:solidFill>
                <a:latin typeface="+mn-lt"/>
              </a:rPr>
              <a:t>1</a:t>
            </a:r>
            <a:r>
              <a:rPr lang="fr-FR" sz="2300" baseline="30000" dirty="0">
                <a:solidFill>
                  <a:srgbClr val="000099"/>
                </a:solidFill>
                <a:latin typeface="+mn-lt"/>
              </a:rPr>
              <a:t>er</a:t>
            </a:r>
            <a:r>
              <a:rPr lang="fr-FR" sz="2300" dirty="0">
                <a:solidFill>
                  <a:srgbClr val="000099"/>
                </a:solidFill>
                <a:latin typeface="+mn-lt"/>
              </a:rPr>
              <a:t> janvier 2020</a:t>
            </a: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498E0321-7177-4C0A-907B-59A63DA1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A2D452F-F31B-478F-9D18-F39CA4B70A7C}"/>
              </a:ext>
            </a:extLst>
          </p:cNvPr>
          <p:cNvSpPr/>
          <p:nvPr/>
        </p:nvSpPr>
        <p:spPr>
          <a:xfrm>
            <a:off x="2501900" y="612310"/>
            <a:ext cx="6173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Calculer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8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174696"/>
            <a:ext cx="7740650" cy="509370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algn="just" eaLnBrk="1" hangingPunct="1">
              <a:defRPr/>
            </a:pPr>
            <a:endParaRPr lang="fr-FR" sz="2300" b="1" u="sng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lvl="1" algn="just" eaLnBrk="1" hangingPunct="1">
              <a:defRPr/>
            </a:pPr>
            <a:r>
              <a:rPr lang="fr-FR" sz="2300" b="1" dirty="0">
                <a:latin typeface="+mn-lt"/>
              </a:rPr>
              <a:t>Article L. 130-1 du Code de la sécurité sociale:</a:t>
            </a:r>
          </a:p>
          <a:p>
            <a:pPr lvl="1" algn="just" eaLnBrk="1" hangingPunct="1">
              <a:defRPr/>
            </a:pPr>
            <a:endParaRPr lang="fr-FR" sz="2300" b="1" dirty="0">
              <a:latin typeface="+mn-lt"/>
            </a:endParaRPr>
          </a:p>
          <a:p>
            <a:pPr lvl="1" algn="just" eaLnBrk="1" hangingPunct="1">
              <a:defRPr/>
            </a:pPr>
            <a:r>
              <a:rPr lang="fr-FR" dirty="0">
                <a:latin typeface="+mn-lt"/>
              </a:rPr>
              <a:t> L’effectif salarié annuel correspond à la moyenne du nombre de personnes employées </a:t>
            </a:r>
            <a:r>
              <a:rPr lang="fr-FR" u="sng" dirty="0">
                <a:latin typeface="+mn-lt"/>
              </a:rPr>
              <a:t>par l’entreprise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au cours de chacun </a:t>
            </a:r>
            <a:r>
              <a:rPr lang="fr-FR" dirty="0">
                <a:latin typeface="+mn-lt"/>
              </a:rPr>
              <a:t>des mois de </a:t>
            </a:r>
            <a:r>
              <a:rPr lang="fr-FR" dirty="0">
                <a:solidFill>
                  <a:srgbClr val="000099"/>
                </a:solidFill>
                <a:latin typeface="+mn-lt"/>
              </a:rPr>
              <a:t>l’année civile précédente. </a:t>
            </a:r>
          </a:p>
          <a:p>
            <a:pPr lvl="1" algn="just" eaLnBrk="1" hangingPunct="1">
              <a:defRPr/>
            </a:pPr>
            <a:endParaRPr lang="fr-FR" dirty="0">
              <a:latin typeface="+mn-lt"/>
            </a:endParaRPr>
          </a:p>
          <a:p>
            <a:pPr lvl="1" algn="just" eaLnBrk="1" hangingPunct="1">
              <a:defRPr/>
            </a:pPr>
            <a:r>
              <a:rPr lang="fr-FR" dirty="0">
                <a:latin typeface="+mn-lt"/>
              </a:rPr>
              <a:t>Les mois au cours desquels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aucun salarié </a:t>
            </a:r>
            <a:r>
              <a:rPr lang="fr-FR" dirty="0">
                <a:latin typeface="+mn-lt"/>
              </a:rPr>
              <a:t>n’est employé ne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sont pas pris en compte </a:t>
            </a:r>
            <a:r>
              <a:rPr lang="fr-FR" dirty="0">
                <a:latin typeface="+mn-lt"/>
              </a:rPr>
              <a:t>pour établir cette moyenne.</a:t>
            </a:r>
          </a:p>
          <a:p>
            <a:pPr lvl="1" algn="just" eaLnBrk="1" hangingPunct="1">
              <a:defRPr/>
            </a:pPr>
            <a:endParaRPr lang="fr-FR" b="1" dirty="0">
              <a:latin typeface="+mn-lt"/>
            </a:endParaRPr>
          </a:p>
          <a:p>
            <a:pPr lvl="1" algn="just" eaLnBrk="1" hangingPunct="1">
              <a:defRPr/>
            </a:pPr>
            <a:r>
              <a:rPr lang="fr-FR" sz="2000" dirty="0">
                <a:latin typeface="+mn-lt"/>
              </a:rPr>
              <a:t>Exception : la tarification AT/MP (dernière année connue, soit N-2)</a:t>
            </a:r>
            <a:endParaRPr lang="fr-FR" b="1" dirty="0">
              <a:latin typeface="+mn-lt"/>
            </a:endParaRP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7206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80A3FC23-C277-4F90-8667-173E6889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9DBEEF0-FF84-4171-954C-B718F83C7951}"/>
              </a:ext>
            </a:extLst>
          </p:cNvPr>
          <p:cNvSpPr/>
          <p:nvPr/>
        </p:nvSpPr>
        <p:spPr>
          <a:xfrm>
            <a:off x="2662616" y="396866"/>
            <a:ext cx="6013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Calculer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8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70" name="Connecteur droit 2">
            <a:extLst>
              <a:ext uri="{FF2B5EF4-FFF2-40B4-BE49-F238E27FC236}">
                <a16:creationId xmlns:a16="http://schemas.microsoft.com/office/drawing/2014/main" xmlns="" id="{3B567BFF-88C1-4613-AC4F-6A6AB52DE9A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95513" y="2565400"/>
            <a:ext cx="2881312" cy="1428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1" name="Connecteur droit 4">
            <a:extLst>
              <a:ext uri="{FF2B5EF4-FFF2-40B4-BE49-F238E27FC236}">
                <a16:creationId xmlns:a16="http://schemas.microsoft.com/office/drawing/2014/main" xmlns="" id="{311AE9FC-10B3-4A42-A2AE-17E07E35A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7900" y="2924175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9700638-08CA-4E33-A1C7-5ACA450F89C9}"/>
              </a:ext>
            </a:extLst>
          </p:cNvPr>
          <p:cNvSpPr txBox="1"/>
          <p:nvPr/>
        </p:nvSpPr>
        <p:spPr>
          <a:xfrm>
            <a:off x="467544" y="1235183"/>
            <a:ext cx="774065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algn="just" eaLnBrk="1" hangingPunct="1">
              <a:defRPr/>
            </a:pPr>
            <a:endParaRPr lang="fr-FR" dirty="0">
              <a:latin typeface="+mn-lt"/>
            </a:endParaRPr>
          </a:p>
          <a:p>
            <a:pPr lvl="1" algn="just" eaLnBrk="1" hangingPunct="1">
              <a:defRPr/>
            </a:pPr>
            <a:r>
              <a:rPr lang="fr-FR" u="sng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Dans le code du travail :</a:t>
            </a: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endParaRPr lang="fr-F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Maintien </a:t>
            </a:r>
            <a:r>
              <a:rPr lang="fr-FR" dirty="0">
                <a:latin typeface="+mn-lt"/>
              </a:rPr>
              <a:t>des articles L. 1111-2 et L. 1111-3 </a:t>
            </a: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endParaRPr lang="fr-F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 dérogation, </a:t>
            </a:r>
            <a:r>
              <a:rPr lang="fr-FR" dirty="0">
                <a:latin typeface="+mn-lt"/>
              </a:rPr>
              <a:t>il est renvoyé à l’art. L. 130-1 du CSS pour certaines dispositions</a:t>
            </a:r>
          </a:p>
        </p:txBody>
      </p:sp>
      <p:pic>
        <p:nvPicPr>
          <p:cNvPr id="32774" name="Image 14">
            <a:extLst>
              <a:ext uri="{FF2B5EF4-FFF2-40B4-BE49-F238E27FC236}">
                <a16:creationId xmlns:a16="http://schemas.microsoft.com/office/drawing/2014/main" xmlns="" id="{FD80917E-52BD-40E1-95A9-003F12301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38113"/>
            <a:ext cx="221297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08D607C-44CA-4375-BA30-56C87CA5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94C1-AEBA-4ABA-8E1A-2879C2CC0878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6D4C900-859A-4419-8BF2-162F610F9B9C}"/>
              </a:ext>
            </a:extLst>
          </p:cNvPr>
          <p:cNvSpPr/>
          <p:nvPr/>
        </p:nvSpPr>
        <p:spPr>
          <a:xfrm>
            <a:off x="2959100" y="688181"/>
            <a:ext cx="5716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altLang="fr-FR" sz="2800" b="1" kern="0" dirty="0">
                <a:solidFill>
                  <a:srgbClr val="2D2DB9">
                    <a:lumMod val="75000"/>
                  </a:srgbClr>
                </a:solidFill>
                <a:latin typeface="Arial"/>
              </a:rPr>
              <a:t>Calculer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21095"/>
      </p:ext>
    </p:extLst>
  </p:cSld>
  <p:clrMapOvr>
    <a:masterClrMapping/>
  </p:clrMapOvr>
</p:sld>
</file>

<file path=ppt/theme/theme1.xml><?xml version="1.0" encoding="utf-8"?>
<a:theme xmlns:a="http://schemas.openxmlformats.org/drawingml/2006/main" name="FIDAL_rouge">
  <a:themeElements>
    <a:clrScheme name="FIDAL_rou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IDAL_rou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00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00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DAL_rou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DAL_rou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DAL_rou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èle FF Page intérieure">
  <a:themeElements>
    <a:clrScheme name="Modèle FF Page intérieur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FF Page intérie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FF Page intérieur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FF Page intérieur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odèle FF Page intérieure">
  <a:themeElements>
    <a:clrScheme name="Modèle FF Page intérieur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FF Page intérie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FF Page intérieur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FF Page intérieur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FF Page intérie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2604</TotalTime>
  <Words>1226</Words>
  <Application>Microsoft Office PowerPoint</Application>
  <PresentationFormat>Affichage à l'écran (4:3)</PresentationFormat>
  <Paragraphs>241</Paragraphs>
  <Slides>28</Slides>
  <Notes>28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28</vt:i4>
      </vt:variant>
    </vt:vector>
  </HeadingPairs>
  <TitlesOfParts>
    <vt:vector size="36" baseType="lpstr">
      <vt:lpstr>Arial</vt:lpstr>
      <vt:lpstr>Times New Roman</vt:lpstr>
      <vt:lpstr>Webdings</vt:lpstr>
      <vt:lpstr>Wingdings</vt:lpstr>
      <vt:lpstr>Wingdings 3</vt:lpstr>
      <vt:lpstr>FIDAL_rouge</vt:lpstr>
      <vt:lpstr>Modèle FF Page intérieure</vt:lpstr>
      <vt:lpstr>1_Modèle FF Page intérieure</vt:lpstr>
      <vt:lpstr>   Loi du 22.05.2019  Plan d’Action et de Transformation des Entreprises  (PACTE)  Club des Dirigeants de l’Hôtellerie Internationale et de Prestige  19 juin 2019 </vt:lpstr>
      <vt:lpstr>PLAN :</vt:lpstr>
      <vt:lpstr>Présentation PowerPoint</vt:lpstr>
      <vt:lpstr>PARTIE I: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PARTIE II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FIDAL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 et Mme Pierre VOLLAIRE</dc:title>
  <dc:creator>Périni Pascale</dc:creator>
  <cp:lastModifiedBy>Alain</cp:lastModifiedBy>
  <cp:revision>792</cp:revision>
  <cp:lastPrinted>2019-06-05T17:59:16Z</cp:lastPrinted>
  <dcterms:created xsi:type="dcterms:W3CDTF">2012-01-03T14:13:35Z</dcterms:created>
  <dcterms:modified xsi:type="dcterms:W3CDTF">2019-06-19T11:32:34Z</dcterms:modified>
</cp:coreProperties>
</file>