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1" r:id="rId2"/>
    <p:sldId id="261" r:id="rId3"/>
    <p:sldId id="267" r:id="rId4"/>
    <p:sldId id="268" r:id="rId5"/>
    <p:sldId id="269" r:id="rId6"/>
    <p:sldId id="270" r:id="rId7"/>
    <p:sldId id="266" r:id="rId8"/>
    <p:sldId id="272" r:id="rId9"/>
    <p:sldId id="262" r:id="rId10"/>
    <p:sldId id="263" r:id="rId11"/>
    <p:sldId id="264" r:id="rId12"/>
    <p:sldId id="265" r:id="rId13"/>
    <p:sldId id="274" r:id="rId14"/>
    <p:sldId id="275" r:id="rId15"/>
    <p:sldId id="273" r:id="rId16"/>
    <p:sldId id="276" r:id="rId17"/>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2B0"/>
    <a:srgbClr val="E3A637"/>
    <a:srgbClr val="5BA043"/>
    <a:srgbClr val="BBB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3C7100F-155B-4C96-B785-BF2C1F1ED7E3}"/>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2F6AD5-C7F7-4DC7-9A17-A83D8D939409}"/>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235B5483-A054-4784-8F99-4E318BFACB08}" type="datetimeFigureOut">
              <a:rPr lang="fr-FR" smtClean="0"/>
              <a:t>18/10/2019</a:t>
            </a:fld>
            <a:endParaRPr lang="fr-FR"/>
          </a:p>
        </p:txBody>
      </p:sp>
      <p:sp>
        <p:nvSpPr>
          <p:cNvPr id="4" name="Espace réservé du pied de page 3">
            <a:extLst>
              <a:ext uri="{FF2B5EF4-FFF2-40B4-BE49-F238E27FC236}">
                <a16:creationId xmlns:a16="http://schemas.microsoft.com/office/drawing/2014/main" id="{43C2D6D7-3828-4E00-8334-DCB68B54441C}"/>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EE1E5ED-7EC1-4AD0-A75C-373C69BCE360}"/>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D9FD61F1-7EE5-466F-BB9D-E0CD6F2095D6}" type="slidenum">
              <a:rPr lang="fr-FR" smtClean="0"/>
              <a:t>‹N°›</a:t>
            </a:fld>
            <a:endParaRPr lang="fr-FR"/>
          </a:p>
        </p:txBody>
      </p:sp>
    </p:spTree>
    <p:extLst>
      <p:ext uri="{BB962C8B-B14F-4D97-AF65-F5344CB8AC3E}">
        <p14:creationId xmlns:p14="http://schemas.microsoft.com/office/powerpoint/2010/main" val="287560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7130A0D-AFF3-4B67-B5DB-5BF29E69E3EF}" type="datetimeFigureOut">
              <a:rPr lang="fr-FR" smtClean="0"/>
              <a:t>18/10/2019</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DACA66F-66BB-4B86-9610-F7665159BE61}" type="slidenum">
              <a:rPr lang="fr-FR" smtClean="0"/>
              <a:t>‹N°›</a:t>
            </a:fld>
            <a:endParaRPr lang="fr-FR"/>
          </a:p>
        </p:txBody>
      </p:sp>
    </p:spTree>
    <p:extLst>
      <p:ext uri="{BB962C8B-B14F-4D97-AF65-F5344CB8AC3E}">
        <p14:creationId xmlns:p14="http://schemas.microsoft.com/office/powerpoint/2010/main" val="3598101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ACA66F-66BB-4B86-9610-F7665159BE61}" type="slidenum">
              <a:rPr lang="fr-FR" smtClean="0"/>
              <a:t>2</a:t>
            </a:fld>
            <a:endParaRPr lang="fr-FR"/>
          </a:p>
        </p:txBody>
      </p:sp>
    </p:spTree>
    <p:extLst>
      <p:ext uri="{BB962C8B-B14F-4D97-AF65-F5344CB8AC3E}">
        <p14:creationId xmlns:p14="http://schemas.microsoft.com/office/powerpoint/2010/main" val="79672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DACA66F-66BB-4B86-9610-F7665159BE61}" type="slidenum">
              <a:rPr lang="fr-FR" smtClean="0"/>
              <a:t>9</a:t>
            </a:fld>
            <a:endParaRPr lang="fr-FR"/>
          </a:p>
        </p:txBody>
      </p:sp>
    </p:spTree>
    <p:extLst>
      <p:ext uri="{BB962C8B-B14F-4D97-AF65-F5344CB8AC3E}">
        <p14:creationId xmlns:p14="http://schemas.microsoft.com/office/powerpoint/2010/main" val="1754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ACA66F-66BB-4B86-9610-F7665159BE61}" type="slidenum">
              <a:rPr lang="fr-FR" smtClean="0"/>
              <a:t>10</a:t>
            </a:fld>
            <a:endParaRPr lang="fr-FR"/>
          </a:p>
        </p:txBody>
      </p:sp>
    </p:spTree>
    <p:extLst>
      <p:ext uri="{BB962C8B-B14F-4D97-AF65-F5344CB8AC3E}">
        <p14:creationId xmlns:p14="http://schemas.microsoft.com/office/powerpoint/2010/main" val="302439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DACA66F-66BB-4B86-9610-F7665159BE61}" type="slidenum">
              <a:rPr lang="fr-FR" smtClean="0"/>
              <a:t>11</a:t>
            </a:fld>
            <a:endParaRPr lang="fr-FR"/>
          </a:p>
        </p:txBody>
      </p:sp>
    </p:spTree>
    <p:extLst>
      <p:ext uri="{BB962C8B-B14F-4D97-AF65-F5344CB8AC3E}">
        <p14:creationId xmlns:p14="http://schemas.microsoft.com/office/powerpoint/2010/main" val="73113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DACA66F-66BB-4B86-9610-F7665159BE61}" type="slidenum">
              <a:rPr lang="fr-FR" smtClean="0"/>
              <a:t>12</a:t>
            </a:fld>
            <a:endParaRPr lang="fr-FR"/>
          </a:p>
        </p:txBody>
      </p:sp>
    </p:spTree>
    <p:extLst>
      <p:ext uri="{BB962C8B-B14F-4D97-AF65-F5344CB8AC3E}">
        <p14:creationId xmlns:p14="http://schemas.microsoft.com/office/powerpoint/2010/main" val="3774343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534787F-E05E-4FAD-A673-FAAB1533C8EA}"/>
              </a:ext>
            </a:extLst>
          </p:cNvPr>
          <p:cNvPicPr>
            <a:picLocks noChangeAspect="1"/>
          </p:cNvPicPr>
          <p:nvPr userDrawn="1"/>
        </p:nvPicPr>
        <p:blipFill>
          <a:blip r:embed="rId2"/>
          <a:stretch>
            <a:fillRect/>
          </a:stretch>
        </p:blipFill>
        <p:spPr>
          <a:xfrm>
            <a:off x="9133644" y="5903842"/>
            <a:ext cx="2981742" cy="954157"/>
          </a:xfrm>
          <a:prstGeom prst="rect">
            <a:avLst/>
          </a:prstGeom>
        </p:spPr>
      </p:pic>
      <p:sp>
        <p:nvSpPr>
          <p:cNvPr id="2" name="Titre 1">
            <a:extLst>
              <a:ext uri="{FF2B5EF4-FFF2-40B4-BE49-F238E27FC236}">
                <a16:creationId xmlns:a16="http://schemas.microsoft.com/office/drawing/2014/main" id="{995CC4E1-44FA-4155-989E-67F9F5F045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BE67DCE-A4DE-4488-9005-9E375A4FE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9" name="Image 8">
            <a:extLst>
              <a:ext uri="{FF2B5EF4-FFF2-40B4-BE49-F238E27FC236}">
                <a16:creationId xmlns:a16="http://schemas.microsoft.com/office/drawing/2014/main" id="{8BABDE36-5C93-42FB-AF57-C68D2607F7FF}"/>
              </a:ext>
            </a:extLst>
          </p:cNvPr>
          <p:cNvPicPr>
            <a:picLocks noChangeAspect="1"/>
          </p:cNvPicPr>
          <p:nvPr userDrawn="1"/>
        </p:nvPicPr>
        <p:blipFill>
          <a:blip r:embed="rId3"/>
          <a:stretch>
            <a:fillRect/>
          </a:stretch>
        </p:blipFill>
        <p:spPr>
          <a:xfrm>
            <a:off x="487991" y="295849"/>
            <a:ext cx="2072018" cy="826514"/>
          </a:xfrm>
          <a:prstGeom prst="rect">
            <a:avLst/>
          </a:prstGeom>
        </p:spPr>
      </p:pic>
      <p:sp>
        <p:nvSpPr>
          <p:cNvPr id="14" name="Espace réservé de la date 13">
            <a:extLst>
              <a:ext uri="{FF2B5EF4-FFF2-40B4-BE49-F238E27FC236}">
                <a16:creationId xmlns:a16="http://schemas.microsoft.com/office/drawing/2014/main" id="{093D73A1-8A4C-4538-A280-F508F3F6FA83}"/>
              </a:ext>
            </a:extLst>
          </p:cNvPr>
          <p:cNvSpPr>
            <a:spLocks noGrp="1"/>
          </p:cNvSpPr>
          <p:nvPr>
            <p:ph type="dt" sz="half" idx="10"/>
          </p:nvPr>
        </p:nvSpPr>
        <p:spPr/>
        <p:txBody>
          <a:bodyPr/>
          <a:lstStyle/>
          <a:p>
            <a:fld id="{DC5BA905-4F6F-4B32-ABDB-DF6FD5578F93}" type="datetime1">
              <a:rPr lang="fr-FR" smtClean="0"/>
              <a:t>18/10/2019</a:t>
            </a:fld>
            <a:endParaRPr lang="fr-FR"/>
          </a:p>
        </p:txBody>
      </p:sp>
      <p:sp>
        <p:nvSpPr>
          <p:cNvPr id="16" name="Espace réservé du numéro de diapositive 15">
            <a:extLst>
              <a:ext uri="{FF2B5EF4-FFF2-40B4-BE49-F238E27FC236}">
                <a16:creationId xmlns:a16="http://schemas.microsoft.com/office/drawing/2014/main" id="{F67A5E75-425F-446D-B21A-A1D69715D8E3}"/>
              </a:ext>
            </a:extLst>
          </p:cNvPr>
          <p:cNvSpPr>
            <a:spLocks noGrp="1"/>
          </p:cNvSpPr>
          <p:nvPr>
            <p:ph type="sldNum" sz="quarter" idx="12"/>
          </p:nvPr>
        </p:nvSpPr>
        <p:spPr/>
        <p:txBody>
          <a:bodyPr/>
          <a:lstStyle>
            <a:lvl1pPr algn="ctr">
              <a:defRPr/>
            </a:lvl1pPr>
          </a:lstStyle>
          <a:p>
            <a:fld id="{F946BCCB-51CA-4E1C-BF20-6F881DC8D122}" type="slidenum">
              <a:rPr lang="fr-FR" smtClean="0"/>
              <a:pPr/>
              <a:t>‹N°›</a:t>
            </a:fld>
            <a:endParaRPr lang="fr-FR" dirty="0"/>
          </a:p>
        </p:txBody>
      </p:sp>
    </p:spTree>
    <p:extLst>
      <p:ext uri="{BB962C8B-B14F-4D97-AF65-F5344CB8AC3E}">
        <p14:creationId xmlns:p14="http://schemas.microsoft.com/office/powerpoint/2010/main" val="367953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51A5C-92BA-4AAD-A82C-59DA302ABC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91BF33D-4EF9-47B5-A905-AF38CCEFEE3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558AD9-9F4D-46E2-8E38-5911BB1EB3CC}"/>
              </a:ext>
            </a:extLst>
          </p:cNvPr>
          <p:cNvSpPr>
            <a:spLocks noGrp="1"/>
          </p:cNvSpPr>
          <p:nvPr>
            <p:ph type="dt" sz="half" idx="10"/>
          </p:nvPr>
        </p:nvSpPr>
        <p:spPr/>
        <p:txBody>
          <a:bodyPr/>
          <a:lstStyle/>
          <a:p>
            <a:fld id="{CB7757B9-59E1-43B8-A675-B9ABE99F0FE9}" type="datetime1">
              <a:rPr lang="fr-FR" smtClean="0"/>
              <a:t>18/10/2019</a:t>
            </a:fld>
            <a:endParaRPr lang="fr-FR"/>
          </a:p>
        </p:txBody>
      </p:sp>
      <p:sp>
        <p:nvSpPr>
          <p:cNvPr id="6" name="Espace réservé du numéro de diapositive 5">
            <a:extLst>
              <a:ext uri="{FF2B5EF4-FFF2-40B4-BE49-F238E27FC236}">
                <a16:creationId xmlns:a16="http://schemas.microsoft.com/office/drawing/2014/main" id="{4DBA647F-17F3-4006-9FF6-A8C0F2E555DC}"/>
              </a:ext>
            </a:extLst>
          </p:cNvPr>
          <p:cNvSpPr>
            <a:spLocks noGrp="1"/>
          </p:cNvSpPr>
          <p:nvPr>
            <p:ph type="sldNum" sz="quarter" idx="12"/>
          </p:nvPr>
        </p:nvSpPr>
        <p:spPr>
          <a:xfrm>
            <a:off x="3962400" y="6362700"/>
            <a:ext cx="2743200" cy="365125"/>
          </a:xfrm>
        </p:spPr>
        <p:txBody>
          <a:bodyPr/>
          <a:lstStyle/>
          <a:p>
            <a:fld id="{F946BCCB-51CA-4E1C-BF20-6F881DC8D122}" type="slidenum">
              <a:rPr lang="fr-FR" smtClean="0"/>
              <a:t>‹N°›</a:t>
            </a:fld>
            <a:endParaRPr lang="fr-FR"/>
          </a:p>
        </p:txBody>
      </p:sp>
    </p:spTree>
    <p:extLst>
      <p:ext uri="{BB962C8B-B14F-4D97-AF65-F5344CB8AC3E}">
        <p14:creationId xmlns:p14="http://schemas.microsoft.com/office/powerpoint/2010/main" val="360469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31F1C87-3866-4DDE-BE8C-AE3DBDC275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D4E04D4-C894-43BC-B53E-F48811A081A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34CB88-8FCD-4BCD-BE0D-3996B6626946}"/>
              </a:ext>
            </a:extLst>
          </p:cNvPr>
          <p:cNvSpPr>
            <a:spLocks noGrp="1"/>
          </p:cNvSpPr>
          <p:nvPr>
            <p:ph type="dt" sz="half" idx="10"/>
          </p:nvPr>
        </p:nvSpPr>
        <p:spPr/>
        <p:txBody>
          <a:bodyPr/>
          <a:lstStyle/>
          <a:p>
            <a:fld id="{E7C395D2-43C0-4449-8B35-CA2415A6A687}" type="datetime1">
              <a:rPr lang="fr-FR" smtClean="0"/>
              <a:t>18/10/2019</a:t>
            </a:fld>
            <a:endParaRPr lang="fr-FR"/>
          </a:p>
        </p:txBody>
      </p:sp>
      <p:sp>
        <p:nvSpPr>
          <p:cNvPr id="6" name="Espace réservé du numéro de diapositive 5">
            <a:extLst>
              <a:ext uri="{FF2B5EF4-FFF2-40B4-BE49-F238E27FC236}">
                <a16:creationId xmlns:a16="http://schemas.microsoft.com/office/drawing/2014/main" id="{E4B96787-7D3C-4B20-9DC5-4B57BA96E513}"/>
              </a:ext>
            </a:extLst>
          </p:cNvPr>
          <p:cNvSpPr>
            <a:spLocks noGrp="1"/>
          </p:cNvSpPr>
          <p:nvPr>
            <p:ph type="sldNum" sz="quarter" idx="12"/>
          </p:nvPr>
        </p:nvSpPr>
        <p:spPr>
          <a:xfrm>
            <a:off x="3982720" y="6356349"/>
            <a:ext cx="2743200" cy="365125"/>
          </a:xfrm>
        </p:spPr>
        <p:txBody>
          <a:bodyPr/>
          <a:lstStyle/>
          <a:p>
            <a:fld id="{F946BCCB-51CA-4E1C-BF20-6F881DC8D122}" type="slidenum">
              <a:rPr lang="fr-FR" smtClean="0"/>
              <a:t>‹N°›</a:t>
            </a:fld>
            <a:endParaRPr lang="fr-FR"/>
          </a:p>
        </p:txBody>
      </p:sp>
    </p:spTree>
    <p:extLst>
      <p:ext uri="{BB962C8B-B14F-4D97-AF65-F5344CB8AC3E}">
        <p14:creationId xmlns:p14="http://schemas.microsoft.com/office/powerpoint/2010/main" val="218407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501D5-906E-4BA6-BFEB-2CF44A2EE1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7C85D0-1C9B-42F3-8E8F-6F5A21D5F05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6DF9EA-4E73-418E-9737-5DC2E4734F9D}"/>
              </a:ext>
            </a:extLst>
          </p:cNvPr>
          <p:cNvSpPr>
            <a:spLocks noGrp="1"/>
          </p:cNvSpPr>
          <p:nvPr>
            <p:ph type="dt" sz="half" idx="10"/>
          </p:nvPr>
        </p:nvSpPr>
        <p:spPr/>
        <p:txBody>
          <a:bodyPr/>
          <a:lstStyle/>
          <a:p>
            <a:fld id="{F79EB0D8-36E0-4D10-A7C4-FE068C97A0AC}" type="datetime1">
              <a:rPr lang="fr-FR" smtClean="0"/>
              <a:t>18/10/2019</a:t>
            </a:fld>
            <a:endParaRPr lang="fr-FR"/>
          </a:p>
        </p:txBody>
      </p:sp>
      <p:sp>
        <p:nvSpPr>
          <p:cNvPr id="6" name="Espace réservé du numéro de diapositive 5">
            <a:extLst>
              <a:ext uri="{FF2B5EF4-FFF2-40B4-BE49-F238E27FC236}">
                <a16:creationId xmlns:a16="http://schemas.microsoft.com/office/drawing/2014/main" id="{7A667508-795A-4E64-AB8B-90C60595C5A6}"/>
              </a:ext>
            </a:extLst>
          </p:cNvPr>
          <p:cNvSpPr>
            <a:spLocks noGrp="1"/>
          </p:cNvSpPr>
          <p:nvPr>
            <p:ph type="sldNum" sz="quarter" idx="12"/>
          </p:nvPr>
        </p:nvSpPr>
        <p:spPr/>
        <p:txBody>
          <a:bodyPr/>
          <a:lstStyle/>
          <a:p>
            <a:pPr algn="ctr"/>
            <a:fld id="{F946BCCB-51CA-4E1C-BF20-6F881DC8D122}" type="slidenum">
              <a:rPr lang="fr-FR" smtClean="0"/>
              <a:pPr algn="ctr"/>
              <a:t>‹N°›</a:t>
            </a:fld>
            <a:endParaRPr lang="fr-FR" dirty="0"/>
          </a:p>
        </p:txBody>
      </p:sp>
    </p:spTree>
    <p:extLst>
      <p:ext uri="{BB962C8B-B14F-4D97-AF65-F5344CB8AC3E}">
        <p14:creationId xmlns:p14="http://schemas.microsoft.com/office/powerpoint/2010/main" val="121033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DEF47-1A35-44AC-8714-58FF2CA2330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903971E-7EF2-4F43-8D11-68DEF5BD8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131558D-8A4F-453B-B663-9B58F1616D24}"/>
              </a:ext>
            </a:extLst>
          </p:cNvPr>
          <p:cNvSpPr>
            <a:spLocks noGrp="1"/>
          </p:cNvSpPr>
          <p:nvPr>
            <p:ph type="dt" sz="half" idx="10"/>
          </p:nvPr>
        </p:nvSpPr>
        <p:spPr/>
        <p:txBody>
          <a:bodyPr/>
          <a:lstStyle/>
          <a:p>
            <a:fld id="{7520453E-2374-4B5B-A75F-BCC60D3AC1F5}" type="datetime1">
              <a:rPr lang="fr-FR" smtClean="0"/>
              <a:t>18/10/2019</a:t>
            </a:fld>
            <a:endParaRPr lang="fr-FR"/>
          </a:p>
        </p:txBody>
      </p:sp>
      <p:sp>
        <p:nvSpPr>
          <p:cNvPr id="6" name="Espace réservé du numéro de diapositive 5">
            <a:extLst>
              <a:ext uri="{FF2B5EF4-FFF2-40B4-BE49-F238E27FC236}">
                <a16:creationId xmlns:a16="http://schemas.microsoft.com/office/drawing/2014/main" id="{032F318A-A775-46AD-BA5A-37FDE8312074}"/>
              </a:ext>
            </a:extLst>
          </p:cNvPr>
          <p:cNvSpPr>
            <a:spLocks noGrp="1"/>
          </p:cNvSpPr>
          <p:nvPr>
            <p:ph type="sldNum" sz="quarter" idx="12"/>
          </p:nvPr>
        </p:nvSpPr>
        <p:spPr/>
        <p:txBody>
          <a:bodyPr/>
          <a:lstStyle>
            <a:lvl1pPr algn="ctr">
              <a:defRPr/>
            </a:lvl1pPr>
          </a:lstStyle>
          <a:p>
            <a:fld id="{F946BCCB-51CA-4E1C-BF20-6F881DC8D122}" type="slidenum">
              <a:rPr lang="fr-FR" smtClean="0"/>
              <a:pPr/>
              <a:t>‹N°›</a:t>
            </a:fld>
            <a:endParaRPr lang="fr-FR" dirty="0"/>
          </a:p>
        </p:txBody>
      </p:sp>
    </p:spTree>
    <p:extLst>
      <p:ext uri="{BB962C8B-B14F-4D97-AF65-F5344CB8AC3E}">
        <p14:creationId xmlns:p14="http://schemas.microsoft.com/office/powerpoint/2010/main" val="274564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494CB-5CFB-46C2-80F3-1F16EE54B3D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C88358-A672-4EE3-978D-F519A0926D1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EC092C1-BD80-44E4-9B62-71EB2295766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7757BF3-98E0-455B-AB14-2532FDC6E1ED}"/>
              </a:ext>
            </a:extLst>
          </p:cNvPr>
          <p:cNvSpPr>
            <a:spLocks noGrp="1"/>
          </p:cNvSpPr>
          <p:nvPr>
            <p:ph type="dt" sz="half" idx="10"/>
          </p:nvPr>
        </p:nvSpPr>
        <p:spPr/>
        <p:txBody>
          <a:bodyPr/>
          <a:lstStyle/>
          <a:p>
            <a:fld id="{9FCE53A2-BCFB-4C41-B8B4-EDAFF39FED91}" type="datetime1">
              <a:rPr lang="fr-FR" smtClean="0"/>
              <a:t>18/10/2019</a:t>
            </a:fld>
            <a:endParaRPr lang="fr-FR"/>
          </a:p>
        </p:txBody>
      </p:sp>
      <p:sp>
        <p:nvSpPr>
          <p:cNvPr id="7" name="Espace réservé du numéro de diapositive 6">
            <a:extLst>
              <a:ext uri="{FF2B5EF4-FFF2-40B4-BE49-F238E27FC236}">
                <a16:creationId xmlns:a16="http://schemas.microsoft.com/office/drawing/2014/main" id="{E737F6F5-98B8-4C67-BD99-648F34EBF6EC}"/>
              </a:ext>
            </a:extLst>
          </p:cNvPr>
          <p:cNvSpPr>
            <a:spLocks noGrp="1"/>
          </p:cNvSpPr>
          <p:nvPr>
            <p:ph type="sldNum" sz="quarter" idx="12"/>
          </p:nvPr>
        </p:nvSpPr>
        <p:spPr/>
        <p:txBody>
          <a:bodyPr/>
          <a:lstStyle>
            <a:lvl1pPr algn="ctr">
              <a:defRPr/>
            </a:lvl1pPr>
          </a:lstStyle>
          <a:p>
            <a:fld id="{F946BCCB-51CA-4E1C-BF20-6F881DC8D122}" type="slidenum">
              <a:rPr lang="fr-FR" smtClean="0"/>
              <a:pPr/>
              <a:t>‹N°›</a:t>
            </a:fld>
            <a:endParaRPr lang="fr-FR" dirty="0"/>
          </a:p>
        </p:txBody>
      </p:sp>
    </p:spTree>
    <p:extLst>
      <p:ext uri="{BB962C8B-B14F-4D97-AF65-F5344CB8AC3E}">
        <p14:creationId xmlns:p14="http://schemas.microsoft.com/office/powerpoint/2010/main" val="274834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7B141-79AD-4930-BCAF-B66FB166625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6E7A67-3AB3-4BAE-A631-618F149A9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8AD7844-223A-4E60-A59B-BAA7E624FFB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51ECD7-32E6-4ED5-98CB-71FA8CBF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42C9E4AB-CF7D-4C88-8120-2F42DCFA86F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9B1C2B-3E6B-4705-BDFC-0F6C8E5405B2}"/>
              </a:ext>
            </a:extLst>
          </p:cNvPr>
          <p:cNvSpPr>
            <a:spLocks noGrp="1"/>
          </p:cNvSpPr>
          <p:nvPr>
            <p:ph type="dt" sz="half" idx="10"/>
          </p:nvPr>
        </p:nvSpPr>
        <p:spPr/>
        <p:txBody>
          <a:bodyPr/>
          <a:lstStyle/>
          <a:p>
            <a:fld id="{3D8B0E92-5D1C-4485-BC98-32F64EFB253B}" type="datetime1">
              <a:rPr lang="fr-FR" smtClean="0"/>
              <a:t>18/10/2019</a:t>
            </a:fld>
            <a:endParaRPr lang="fr-FR"/>
          </a:p>
        </p:txBody>
      </p:sp>
      <p:sp>
        <p:nvSpPr>
          <p:cNvPr id="9" name="Espace réservé du numéro de diapositive 8">
            <a:extLst>
              <a:ext uri="{FF2B5EF4-FFF2-40B4-BE49-F238E27FC236}">
                <a16:creationId xmlns:a16="http://schemas.microsoft.com/office/drawing/2014/main" id="{CE4528E8-1307-4D02-98F3-2B845366BFDD}"/>
              </a:ext>
            </a:extLst>
          </p:cNvPr>
          <p:cNvSpPr>
            <a:spLocks noGrp="1"/>
          </p:cNvSpPr>
          <p:nvPr>
            <p:ph type="sldNum" sz="quarter" idx="12"/>
          </p:nvPr>
        </p:nvSpPr>
        <p:spPr/>
        <p:txBody>
          <a:bodyPr/>
          <a:lstStyle>
            <a:lvl1pPr algn="ctr">
              <a:defRPr/>
            </a:lvl1pPr>
          </a:lstStyle>
          <a:p>
            <a:fld id="{F946BCCB-51CA-4E1C-BF20-6F881DC8D122}" type="slidenum">
              <a:rPr lang="fr-FR" smtClean="0"/>
              <a:pPr/>
              <a:t>‹N°›</a:t>
            </a:fld>
            <a:endParaRPr lang="fr-FR" dirty="0"/>
          </a:p>
        </p:txBody>
      </p:sp>
    </p:spTree>
    <p:extLst>
      <p:ext uri="{BB962C8B-B14F-4D97-AF65-F5344CB8AC3E}">
        <p14:creationId xmlns:p14="http://schemas.microsoft.com/office/powerpoint/2010/main" val="227050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4E76E9-BEED-4D41-B87F-56B5BB0113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DCE2FDE-F5EB-445B-93AC-08C5F0663027}"/>
              </a:ext>
            </a:extLst>
          </p:cNvPr>
          <p:cNvSpPr>
            <a:spLocks noGrp="1"/>
          </p:cNvSpPr>
          <p:nvPr>
            <p:ph type="dt" sz="half" idx="10"/>
          </p:nvPr>
        </p:nvSpPr>
        <p:spPr/>
        <p:txBody>
          <a:bodyPr/>
          <a:lstStyle/>
          <a:p>
            <a:fld id="{39C57B52-479C-4AF0-86B3-D0819CB85EBD}" type="datetime1">
              <a:rPr lang="fr-FR" smtClean="0"/>
              <a:t>18/10/2019</a:t>
            </a:fld>
            <a:endParaRPr lang="fr-FR"/>
          </a:p>
        </p:txBody>
      </p:sp>
      <p:sp>
        <p:nvSpPr>
          <p:cNvPr id="5" name="Espace réservé du numéro de diapositive 4">
            <a:extLst>
              <a:ext uri="{FF2B5EF4-FFF2-40B4-BE49-F238E27FC236}">
                <a16:creationId xmlns:a16="http://schemas.microsoft.com/office/drawing/2014/main" id="{5D1FB484-6E45-432F-AAF2-2ABE4DFE0DCF}"/>
              </a:ext>
            </a:extLst>
          </p:cNvPr>
          <p:cNvSpPr>
            <a:spLocks noGrp="1"/>
          </p:cNvSpPr>
          <p:nvPr>
            <p:ph type="sldNum" sz="quarter" idx="12"/>
          </p:nvPr>
        </p:nvSpPr>
        <p:spPr>
          <a:xfrm>
            <a:off x="3931920" y="6356350"/>
            <a:ext cx="2743200" cy="365125"/>
          </a:xfrm>
        </p:spPr>
        <p:txBody>
          <a:bodyPr/>
          <a:lstStyle/>
          <a:p>
            <a:fld id="{F946BCCB-51CA-4E1C-BF20-6F881DC8D122}" type="slidenum">
              <a:rPr lang="fr-FR" smtClean="0"/>
              <a:t>‹N°›</a:t>
            </a:fld>
            <a:endParaRPr lang="fr-FR"/>
          </a:p>
        </p:txBody>
      </p:sp>
    </p:spTree>
    <p:extLst>
      <p:ext uri="{BB962C8B-B14F-4D97-AF65-F5344CB8AC3E}">
        <p14:creationId xmlns:p14="http://schemas.microsoft.com/office/powerpoint/2010/main" val="115062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B96E00C-9FEE-496E-88B7-8BAFF206E20A}"/>
              </a:ext>
            </a:extLst>
          </p:cNvPr>
          <p:cNvSpPr>
            <a:spLocks noGrp="1"/>
          </p:cNvSpPr>
          <p:nvPr>
            <p:ph type="dt" sz="half" idx="10"/>
          </p:nvPr>
        </p:nvSpPr>
        <p:spPr/>
        <p:txBody>
          <a:bodyPr/>
          <a:lstStyle/>
          <a:p>
            <a:fld id="{A4DE8C99-62F2-41A5-BBD0-BCCDB730EDE8}" type="datetime1">
              <a:rPr lang="fr-FR" smtClean="0"/>
              <a:t>18/10/2019</a:t>
            </a:fld>
            <a:endParaRPr lang="fr-FR"/>
          </a:p>
        </p:txBody>
      </p:sp>
      <p:sp>
        <p:nvSpPr>
          <p:cNvPr id="4" name="Espace réservé du numéro de diapositive 3">
            <a:extLst>
              <a:ext uri="{FF2B5EF4-FFF2-40B4-BE49-F238E27FC236}">
                <a16:creationId xmlns:a16="http://schemas.microsoft.com/office/drawing/2014/main" id="{420FD04B-D344-4DF0-A9DB-9FA88E264D01}"/>
              </a:ext>
            </a:extLst>
          </p:cNvPr>
          <p:cNvSpPr>
            <a:spLocks noGrp="1"/>
          </p:cNvSpPr>
          <p:nvPr>
            <p:ph type="sldNum" sz="quarter" idx="12"/>
          </p:nvPr>
        </p:nvSpPr>
        <p:spPr>
          <a:xfrm>
            <a:off x="4124960" y="6346630"/>
            <a:ext cx="2743200" cy="365125"/>
          </a:xfrm>
        </p:spPr>
        <p:txBody>
          <a:bodyPr/>
          <a:lstStyle/>
          <a:p>
            <a:fld id="{F946BCCB-51CA-4E1C-BF20-6F881DC8D122}" type="slidenum">
              <a:rPr lang="fr-FR" smtClean="0"/>
              <a:t>‹N°›</a:t>
            </a:fld>
            <a:endParaRPr lang="fr-FR"/>
          </a:p>
        </p:txBody>
      </p:sp>
    </p:spTree>
    <p:extLst>
      <p:ext uri="{BB962C8B-B14F-4D97-AF65-F5344CB8AC3E}">
        <p14:creationId xmlns:p14="http://schemas.microsoft.com/office/powerpoint/2010/main" val="398949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4FF32-6B67-4B69-8F09-5BDB2520BB9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3DEC207-D508-4112-9AC1-519107A92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87615AA-BD98-4B11-B07C-B894373CF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B37A6F5-6206-4BCF-BC88-B16A31ABBBC3}"/>
              </a:ext>
            </a:extLst>
          </p:cNvPr>
          <p:cNvSpPr>
            <a:spLocks noGrp="1"/>
          </p:cNvSpPr>
          <p:nvPr>
            <p:ph type="dt" sz="half" idx="10"/>
          </p:nvPr>
        </p:nvSpPr>
        <p:spPr/>
        <p:txBody>
          <a:bodyPr/>
          <a:lstStyle/>
          <a:p>
            <a:fld id="{2E6D9242-7F1F-4FBE-B455-CBFA05E949F5}" type="datetime1">
              <a:rPr lang="fr-FR" smtClean="0"/>
              <a:t>18/10/2019</a:t>
            </a:fld>
            <a:endParaRPr lang="fr-FR"/>
          </a:p>
        </p:txBody>
      </p:sp>
      <p:sp>
        <p:nvSpPr>
          <p:cNvPr id="7" name="Espace réservé du numéro de diapositive 6">
            <a:extLst>
              <a:ext uri="{FF2B5EF4-FFF2-40B4-BE49-F238E27FC236}">
                <a16:creationId xmlns:a16="http://schemas.microsoft.com/office/drawing/2014/main" id="{9C867F06-05B6-4579-985B-94ECA414CD79}"/>
              </a:ext>
            </a:extLst>
          </p:cNvPr>
          <p:cNvSpPr>
            <a:spLocks noGrp="1"/>
          </p:cNvSpPr>
          <p:nvPr>
            <p:ph type="sldNum" sz="quarter" idx="12"/>
          </p:nvPr>
        </p:nvSpPr>
        <p:spPr>
          <a:xfrm>
            <a:off x="3942080" y="6356349"/>
            <a:ext cx="2743200" cy="365125"/>
          </a:xfrm>
        </p:spPr>
        <p:txBody>
          <a:bodyPr/>
          <a:lstStyle/>
          <a:p>
            <a:fld id="{F946BCCB-51CA-4E1C-BF20-6F881DC8D122}" type="slidenum">
              <a:rPr lang="fr-FR" smtClean="0"/>
              <a:t>‹N°›</a:t>
            </a:fld>
            <a:endParaRPr lang="fr-FR"/>
          </a:p>
        </p:txBody>
      </p:sp>
    </p:spTree>
    <p:extLst>
      <p:ext uri="{BB962C8B-B14F-4D97-AF65-F5344CB8AC3E}">
        <p14:creationId xmlns:p14="http://schemas.microsoft.com/office/powerpoint/2010/main" val="85882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5014F-DBFA-4AEA-AB38-A994163754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85EA30B-4185-45B9-92B8-D00D41A9DE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E88E12C-0D24-4CD9-9885-9E95DFC28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CA9C24-B744-40E8-80E8-C78F9E647220}"/>
              </a:ext>
            </a:extLst>
          </p:cNvPr>
          <p:cNvSpPr>
            <a:spLocks noGrp="1"/>
          </p:cNvSpPr>
          <p:nvPr>
            <p:ph type="dt" sz="half" idx="10"/>
          </p:nvPr>
        </p:nvSpPr>
        <p:spPr/>
        <p:txBody>
          <a:bodyPr/>
          <a:lstStyle/>
          <a:p>
            <a:fld id="{0AC92CF4-BF92-4EFF-9FB2-F84CA554041E}" type="datetime1">
              <a:rPr lang="fr-FR" smtClean="0"/>
              <a:t>18/10/2019</a:t>
            </a:fld>
            <a:endParaRPr lang="fr-FR"/>
          </a:p>
        </p:txBody>
      </p:sp>
      <p:sp>
        <p:nvSpPr>
          <p:cNvPr id="7" name="Espace réservé du numéro de diapositive 6">
            <a:extLst>
              <a:ext uri="{FF2B5EF4-FFF2-40B4-BE49-F238E27FC236}">
                <a16:creationId xmlns:a16="http://schemas.microsoft.com/office/drawing/2014/main" id="{1B2C777E-F64D-42CB-A30E-D5F22DC3AF45}"/>
              </a:ext>
            </a:extLst>
          </p:cNvPr>
          <p:cNvSpPr>
            <a:spLocks noGrp="1"/>
          </p:cNvSpPr>
          <p:nvPr>
            <p:ph type="sldNum" sz="quarter" idx="12"/>
          </p:nvPr>
        </p:nvSpPr>
        <p:spPr>
          <a:xfrm>
            <a:off x="3931920" y="6356349"/>
            <a:ext cx="2743200" cy="365125"/>
          </a:xfrm>
        </p:spPr>
        <p:txBody>
          <a:bodyPr/>
          <a:lstStyle/>
          <a:p>
            <a:fld id="{F946BCCB-51CA-4E1C-BF20-6F881DC8D122}" type="slidenum">
              <a:rPr lang="fr-FR" smtClean="0"/>
              <a:t>‹N°›</a:t>
            </a:fld>
            <a:endParaRPr lang="fr-FR"/>
          </a:p>
        </p:txBody>
      </p:sp>
    </p:spTree>
    <p:extLst>
      <p:ext uri="{BB962C8B-B14F-4D97-AF65-F5344CB8AC3E}">
        <p14:creationId xmlns:p14="http://schemas.microsoft.com/office/powerpoint/2010/main" val="183554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5CB36F9-5033-4352-9030-384419FCE1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CF44086-FDF2-470A-9080-4FA1079A1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BF57FE-3835-4F63-B884-C11369802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C1B48-DE99-48AC-8DBF-F779B0D7AAFA}" type="datetime1">
              <a:rPr lang="fr-FR" smtClean="0"/>
              <a:t>18/10/2019</a:t>
            </a:fld>
            <a:endParaRPr lang="fr-FR"/>
          </a:p>
        </p:txBody>
      </p:sp>
      <p:sp>
        <p:nvSpPr>
          <p:cNvPr id="6" name="Espace réservé du numéro de diapositive 5">
            <a:extLst>
              <a:ext uri="{FF2B5EF4-FFF2-40B4-BE49-F238E27FC236}">
                <a16:creationId xmlns:a16="http://schemas.microsoft.com/office/drawing/2014/main" id="{35C8F2DD-3A09-4612-82A1-A58434A91781}"/>
              </a:ext>
            </a:extLst>
          </p:cNvPr>
          <p:cNvSpPr>
            <a:spLocks noGrp="1"/>
          </p:cNvSpPr>
          <p:nvPr>
            <p:ph type="sldNum" sz="quarter" idx="4"/>
          </p:nvPr>
        </p:nvSpPr>
        <p:spPr>
          <a:xfrm>
            <a:off x="4724400" y="6370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F946BCCB-51CA-4E1C-BF20-6F881DC8D122}" type="slidenum">
              <a:rPr lang="fr-FR" smtClean="0"/>
              <a:pPr algn="ctr"/>
              <a:t>‹N°›</a:t>
            </a:fld>
            <a:endParaRPr lang="fr-FR" dirty="0"/>
          </a:p>
        </p:txBody>
      </p:sp>
      <p:pic>
        <p:nvPicPr>
          <p:cNvPr id="8" name="Image 7">
            <a:extLst>
              <a:ext uri="{FF2B5EF4-FFF2-40B4-BE49-F238E27FC236}">
                <a16:creationId xmlns:a16="http://schemas.microsoft.com/office/drawing/2014/main" id="{EC2B90F7-C169-42D1-B4C6-A7CCDB787536}"/>
              </a:ext>
            </a:extLst>
          </p:cNvPr>
          <p:cNvPicPr>
            <a:picLocks noChangeAspect="1"/>
          </p:cNvPicPr>
          <p:nvPr userDrawn="1"/>
        </p:nvPicPr>
        <p:blipFill>
          <a:blip r:embed="rId13"/>
          <a:stretch>
            <a:fillRect/>
          </a:stretch>
        </p:blipFill>
        <p:spPr>
          <a:xfrm>
            <a:off x="9133644" y="5903842"/>
            <a:ext cx="2981742" cy="954157"/>
          </a:xfrm>
          <a:prstGeom prst="rect">
            <a:avLst/>
          </a:prstGeom>
        </p:spPr>
      </p:pic>
      <p:pic>
        <p:nvPicPr>
          <p:cNvPr id="9" name="Image 8">
            <a:extLst>
              <a:ext uri="{FF2B5EF4-FFF2-40B4-BE49-F238E27FC236}">
                <a16:creationId xmlns:a16="http://schemas.microsoft.com/office/drawing/2014/main" id="{B2E3B255-923B-4229-8CDC-342FD350EA1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42217" y="290226"/>
            <a:ext cx="3107566" cy="1008000"/>
          </a:xfrm>
          <a:prstGeom prst="rect">
            <a:avLst/>
          </a:prstGeom>
        </p:spPr>
      </p:pic>
    </p:spTree>
    <p:extLst>
      <p:ext uri="{BB962C8B-B14F-4D97-AF65-F5344CB8AC3E}">
        <p14:creationId xmlns:p14="http://schemas.microsoft.com/office/powerpoint/2010/main" val="497298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defoy@agefiph.asso.fr" TargetMode="External"/><Relationship Id="rId2" Type="http://schemas.openxmlformats.org/officeDocument/2006/relationships/hyperlink" Target="mailto:r.bouvard@gni-hcr.f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mailto:h-defoy@agefiph.asso.fr" TargetMode="External"/><Relationship Id="rId2" Type="http://schemas.openxmlformats.org/officeDocument/2006/relationships/hyperlink" Target="mailto:r.bouvard@gni-hcr.f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ensibox.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B73360-770D-4E87-B535-A9C8AFC2AA27}"/>
              </a:ext>
            </a:extLst>
          </p:cNvPr>
          <p:cNvSpPr>
            <a:spLocks noGrp="1"/>
          </p:cNvSpPr>
          <p:nvPr>
            <p:ph idx="1"/>
          </p:nvPr>
        </p:nvSpPr>
        <p:spPr/>
        <p:txBody>
          <a:bodyPr/>
          <a:lstStyle/>
          <a:p>
            <a:pPr marL="0" indent="0" algn="ctr">
              <a:buNone/>
            </a:pPr>
            <a:endParaRPr lang="fr-FR" sz="4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32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4000" dirty="0">
                <a:solidFill>
                  <a:srgbClr val="E3A637"/>
                </a:solidFill>
                <a:latin typeface="Verdana" panose="020B0604030504040204" pitchFamily="34" charset="0"/>
                <a:ea typeface="Verdana" panose="020B0604030504040204" pitchFamily="34" charset="0"/>
                <a:cs typeface="Verdana" panose="020B0604030504040204" pitchFamily="34" charset="0"/>
              </a:rPr>
              <a:t>Rachel BOUVARD</a:t>
            </a:r>
          </a:p>
          <a:p>
            <a:pPr marL="0" indent="0" algn="ctr">
              <a:buNone/>
            </a:pPr>
            <a:r>
              <a:rPr lang="fr-FR" sz="3600" dirty="0">
                <a:latin typeface="Verdana" panose="020B0604030504040204" pitchFamily="34" charset="0"/>
                <a:ea typeface="Verdana" panose="020B0604030504040204" pitchFamily="34" charset="0"/>
                <a:cs typeface="Verdana" panose="020B0604030504040204" pitchFamily="34" charset="0"/>
              </a:rPr>
              <a:t>Responsable Mission Handicap</a:t>
            </a:r>
          </a:p>
          <a:p>
            <a:pPr marL="0" indent="0" algn="ctr">
              <a:buNone/>
            </a:pPr>
            <a:endParaRPr lang="fr-FR" dirty="0"/>
          </a:p>
        </p:txBody>
      </p:sp>
      <p:sp>
        <p:nvSpPr>
          <p:cNvPr id="4" name="Espace réservé du numéro de diapositive 3">
            <a:extLst>
              <a:ext uri="{FF2B5EF4-FFF2-40B4-BE49-F238E27FC236}">
                <a16:creationId xmlns:a16="http://schemas.microsoft.com/office/drawing/2014/main" id="{7911601E-E91F-4BC2-A190-A9199DFE2FC0}"/>
              </a:ext>
            </a:extLst>
          </p:cNvPr>
          <p:cNvSpPr>
            <a:spLocks noGrp="1"/>
          </p:cNvSpPr>
          <p:nvPr>
            <p:ph type="sldNum" sz="quarter" idx="12"/>
          </p:nvPr>
        </p:nvSpPr>
        <p:spPr/>
        <p:txBody>
          <a:bodyPr/>
          <a:lstStyle/>
          <a:p>
            <a:pPr algn="ctr"/>
            <a:fld id="{F946BCCB-51CA-4E1C-BF20-6F881DC8D122}" type="slidenum">
              <a:rPr lang="fr-FR" smtClean="0"/>
              <a:pPr algn="ctr"/>
              <a:t>1</a:t>
            </a:fld>
            <a:endParaRPr lang="fr-FR" dirty="0"/>
          </a:p>
        </p:txBody>
      </p:sp>
      <p:pic>
        <p:nvPicPr>
          <p:cNvPr id="5" name="Image 4">
            <a:extLst>
              <a:ext uri="{FF2B5EF4-FFF2-40B4-BE49-F238E27FC236}">
                <a16:creationId xmlns:a16="http://schemas.microsoft.com/office/drawing/2014/main" id="{070D00C1-E0F5-4624-BBA6-4ABFD63E69DA}"/>
              </a:ext>
            </a:extLst>
          </p:cNvPr>
          <p:cNvPicPr>
            <a:picLocks noChangeAspect="1"/>
          </p:cNvPicPr>
          <p:nvPr/>
        </p:nvPicPr>
        <p:blipFill>
          <a:blip r:embed="rId2"/>
          <a:stretch>
            <a:fillRect/>
          </a:stretch>
        </p:blipFill>
        <p:spPr>
          <a:xfrm>
            <a:off x="1219535" y="5850338"/>
            <a:ext cx="1457070" cy="506012"/>
          </a:xfrm>
          <a:prstGeom prst="rect">
            <a:avLst/>
          </a:prstGeom>
        </p:spPr>
      </p:pic>
    </p:spTree>
    <p:extLst>
      <p:ext uri="{BB962C8B-B14F-4D97-AF65-F5344CB8AC3E}">
        <p14:creationId xmlns:p14="http://schemas.microsoft.com/office/powerpoint/2010/main" val="24512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734E19-A8DD-41A3-9254-AD242EBDFE0E}"/>
              </a:ext>
            </a:extLst>
          </p:cNvPr>
          <p:cNvSpPr>
            <a:spLocks noGrp="1"/>
          </p:cNvSpPr>
          <p:nvPr>
            <p:ph type="title"/>
          </p:nvPr>
        </p:nvSpPr>
        <p:spPr>
          <a:xfrm>
            <a:off x="838200" y="1669773"/>
            <a:ext cx="10515600" cy="1020417"/>
          </a:xfrm>
        </p:spPr>
        <p:txBody>
          <a:bodyPr>
            <a:normAutofit fontScale="90000"/>
          </a:bodyPr>
          <a:lstStyle/>
          <a:p>
            <a:pPr algn="ctr"/>
            <a:r>
              <a:rPr lang="fr-FR" b="1" dirty="0">
                <a:solidFill>
                  <a:srgbClr val="4172B0"/>
                </a:solidFill>
                <a:latin typeface="Verdana" panose="020B0604030504040204" pitchFamily="34" charset="0"/>
                <a:ea typeface="Verdana" panose="020B0604030504040204" pitchFamily="34" charset="0"/>
                <a:cs typeface="Verdana" panose="020B0604030504040204" pitchFamily="34" charset="0"/>
              </a:rPr>
              <a:t>FACILITER LE RECRUTEMENT</a:t>
            </a:r>
            <a:r>
              <a:rPr lang="fr-FR" b="1" dirty="0">
                <a:solidFill>
                  <a:srgbClr val="E3A637"/>
                </a:solidFill>
                <a:latin typeface="Verdana" panose="020B0604030504040204" pitchFamily="34" charset="0"/>
                <a:ea typeface="Verdana" panose="020B0604030504040204" pitchFamily="34" charset="0"/>
                <a:cs typeface="Verdana" panose="020B0604030504040204" pitchFamily="34" charset="0"/>
              </a:rPr>
              <a:t> </a:t>
            </a:r>
            <a:br>
              <a:rPr lang="fr-FR" b="1" dirty="0">
                <a:solidFill>
                  <a:srgbClr val="E3A637"/>
                </a:solidFill>
                <a:latin typeface="Verdana" panose="020B0604030504040204" pitchFamily="34" charset="0"/>
                <a:ea typeface="Verdana" panose="020B0604030504040204" pitchFamily="34" charset="0"/>
                <a:cs typeface="Verdana" panose="020B0604030504040204" pitchFamily="34" charset="0"/>
              </a:rPr>
            </a:br>
            <a:endParaRPr lang="fr-FR" dirty="0"/>
          </a:p>
        </p:txBody>
      </p:sp>
      <p:sp>
        <p:nvSpPr>
          <p:cNvPr id="3" name="Espace réservé du contenu 2">
            <a:extLst>
              <a:ext uri="{FF2B5EF4-FFF2-40B4-BE49-F238E27FC236}">
                <a16:creationId xmlns:a16="http://schemas.microsoft.com/office/drawing/2014/main" id="{2D13BE9F-C6BD-44BD-8DC1-28797516D493}"/>
              </a:ext>
            </a:extLst>
          </p:cNvPr>
          <p:cNvSpPr>
            <a:spLocks noGrp="1"/>
          </p:cNvSpPr>
          <p:nvPr>
            <p:ph idx="1"/>
          </p:nvPr>
        </p:nvSpPr>
        <p:spPr>
          <a:xfrm>
            <a:off x="954156" y="2315818"/>
            <a:ext cx="10399643" cy="3703985"/>
          </a:xfrm>
        </p:spPr>
        <p:txBody>
          <a:bodyPr>
            <a:normAutofit fontScale="92500" lnSpcReduction="10000"/>
          </a:bodyPr>
          <a:lstStyle/>
          <a:p>
            <a:pPr marL="0" indent="0">
              <a:buNone/>
            </a:pPr>
            <a:endParaRPr lang="fr-FR" sz="1100" dirty="0"/>
          </a:p>
          <a:p>
            <a:pPr algn="just"/>
            <a:r>
              <a:rPr lang="fr-FR" sz="2200" dirty="0">
                <a:solidFill>
                  <a:srgbClr val="E3A637"/>
                </a:solidFill>
                <a:latin typeface="Verdana" panose="020B0604030504040204" pitchFamily="34" charset="0"/>
                <a:ea typeface="Verdana" panose="020B0604030504040204" pitchFamily="34" charset="0"/>
                <a:cs typeface="Verdana" panose="020B0604030504040204" pitchFamily="34" charset="0"/>
              </a:rPr>
              <a:t>Jeunes :</a:t>
            </a:r>
            <a:r>
              <a:rPr lang="fr-FR" sz="2200" dirty="0">
                <a:solidFill>
                  <a:srgbClr val="4172B0"/>
                </a:solidFill>
                <a:latin typeface="Verdana" panose="020B0604030504040204" pitchFamily="34" charset="0"/>
                <a:ea typeface="Verdana" panose="020B0604030504040204" pitchFamily="34" charset="0"/>
                <a:cs typeface="Verdana" panose="020B0604030504040204" pitchFamily="34" charset="0"/>
              </a:rPr>
              <a:t>	</a:t>
            </a:r>
            <a:r>
              <a:rPr lang="fr-FR" sz="2200" dirty="0">
                <a:latin typeface="Verdana" panose="020B0604030504040204" pitchFamily="34" charset="0"/>
                <a:ea typeface="Verdana" panose="020B0604030504040204" pitchFamily="34" charset="0"/>
                <a:cs typeface="Verdana" panose="020B0604030504040204" pitchFamily="34" charset="0"/>
              </a:rPr>
              <a:t>CFA, Ecoles spécialisées – visite établissement, stage, 				alternance. </a:t>
            </a:r>
          </a:p>
          <a:p>
            <a:pPr algn="just"/>
            <a:r>
              <a:rPr lang="fr-FR" sz="2200" dirty="0">
                <a:solidFill>
                  <a:srgbClr val="E3A637"/>
                </a:solidFill>
                <a:latin typeface="Verdana" panose="020B0604030504040204" pitchFamily="34" charset="0"/>
                <a:ea typeface="Verdana" panose="020B0604030504040204" pitchFamily="34" charset="0"/>
                <a:cs typeface="Verdana" panose="020B0604030504040204" pitchFamily="34" charset="0"/>
              </a:rPr>
              <a:t>Adultes : </a:t>
            </a:r>
            <a:r>
              <a:rPr lang="fr-FR" sz="2200" dirty="0">
                <a:solidFill>
                  <a:srgbClr val="4172B0"/>
                </a:solidFill>
                <a:latin typeface="Verdana" panose="020B0604030504040204" pitchFamily="34" charset="0"/>
                <a:ea typeface="Verdana" panose="020B0604030504040204" pitchFamily="34" charset="0"/>
                <a:cs typeface="Verdana" panose="020B0604030504040204" pitchFamily="34" charset="0"/>
              </a:rPr>
              <a:t>	</a:t>
            </a:r>
            <a:r>
              <a:rPr lang="fr-FR" sz="2200" dirty="0">
                <a:latin typeface="Verdana" panose="020B0604030504040204" pitchFamily="34" charset="0"/>
                <a:ea typeface="Verdana" panose="020B0604030504040204" pitchFamily="34" charset="0"/>
                <a:cs typeface="Verdana" panose="020B0604030504040204" pitchFamily="34" charset="0"/>
              </a:rPr>
              <a:t>Reconversion professionnelle, mise à disposition des 				secteurs adapté ou protégé etc.</a:t>
            </a:r>
          </a:p>
          <a:p>
            <a:pPr marL="0" indent="0" algn="just">
              <a:buNone/>
            </a:pPr>
            <a:r>
              <a:rPr lang="fr-FR" sz="2200" dirty="0">
                <a:latin typeface="Verdana" panose="020B0604030504040204" pitchFamily="34" charset="0"/>
                <a:ea typeface="Verdana" panose="020B0604030504040204" pitchFamily="34" charset="0"/>
                <a:cs typeface="Verdana" panose="020B0604030504040204" pitchFamily="34" charset="0"/>
              </a:rPr>
              <a:t> 		</a:t>
            </a:r>
            <a:r>
              <a:rPr lang="fr-FR" sz="2200" dirty="0">
                <a:solidFill>
                  <a:srgbClr val="5BA043"/>
                </a:solidFill>
                <a:latin typeface="Verdana" panose="020B0604030504040204" pitchFamily="34" charset="0"/>
                <a:ea typeface="Verdana" panose="020B0604030504040204" pitchFamily="34" charset="0"/>
                <a:cs typeface="Verdana" panose="020B0604030504040204" pitchFamily="34" charset="0"/>
              </a:rPr>
              <a:t>Former aux métiers de l’hôtellerie Restauration : POEC </a:t>
            </a:r>
          </a:p>
          <a:p>
            <a:pPr marL="0" indent="0" algn="just">
              <a:buNone/>
            </a:pPr>
            <a:r>
              <a:rPr lang="fr-FR" sz="2200" dirty="0">
                <a:solidFill>
                  <a:srgbClr val="5BA043"/>
                </a:solidFill>
                <a:latin typeface="Verdana" panose="020B0604030504040204" pitchFamily="34" charset="0"/>
                <a:ea typeface="Verdana" panose="020B0604030504040204" pitchFamily="34" charset="0"/>
                <a:cs typeface="Verdana" panose="020B0604030504040204" pitchFamily="34" charset="0"/>
              </a:rPr>
              <a:t>		PMSMP : Stage 1 mois </a:t>
            </a:r>
          </a:p>
          <a:p>
            <a:pPr marL="0" indent="0" algn="just">
              <a:buNone/>
            </a:pPr>
            <a:r>
              <a:rPr lang="fr-FR" sz="2200" dirty="0">
                <a:latin typeface="Verdana" panose="020B0604030504040204" pitchFamily="34" charset="0"/>
                <a:ea typeface="Verdana" panose="020B0604030504040204" pitchFamily="34" charset="0"/>
                <a:cs typeface="Verdana" panose="020B0604030504040204" pitchFamily="34" charset="0"/>
              </a:rPr>
              <a:t>La MIH développe des relations avec les CFA et les référents pour insertion des jeunes en formation, informe les jeunes avec partenaire ARPEJEH sur les métiers, présence sur les salons recrutement.	 		</a:t>
            </a:r>
          </a:p>
          <a:p>
            <a:pPr marL="0" indent="0" algn="just">
              <a:buNone/>
            </a:pPr>
            <a:r>
              <a:rPr lang="fr-FR" sz="2200" dirty="0">
                <a:latin typeface="Verdana" panose="020B0604030504040204" pitchFamily="34" charset="0"/>
                <a:ea typeface="Verdana" panose="020B0604030504040204" pitchFamily="34" charset="0"/>
                <a:cs typeface="Verdana" panose="020B0604030504040204" pitchFamily="34" charset="0"/>
              </a:rPr>
              <a:t>En projet : Emploi accompagné</a:t>
            </a:r>
          </a:p>
        </p:txBody>
      </p:sp>
      <p:sp>
        <p:nvSpPr>
          <p:cNvPr id="4" name="Espace réservé du numéro de diapositive 3">
            <a:extLst>
              <a:ext uri="{FF2B5EF4-FFF2-40B4-BE49-F238E27FC236}">
                <a16:creationId xmlns:a16="http://schemas.microsoft.com/office/drawing/2014/main" id="{1D791144-0C41-4BE7-A510-2B5897408E72}"/>
              </a:ext>
            </a:extLst>
          </p:cNvPr>
          <p:cNvSpPr>
            <a:spLocks noGrp="1"/>
          </p:cNvSpPr>
          <p:nvPr>
            <p:ph type="sldNum" sz="quarter" idx="12"/>
          </p:nvPr>
        </p:nvSpPr>
        <p:spPr/>
        <p:txBody>
          <a:bodyPr/>
          <a:lstStyle/>
          <a:p>
            <a:pPr algn="ctr"/>
            <a:fld id="{F946BCCB-51CA-4E1C-BF20-6F881DC8D122}" type="slidenum">
              <a:rPr lang="fr-FR" smtClean="0"/>
              <a:pPr algn="ctr"/>
              <a:t>10</a:t>
            </a:fld>
            <a:endParaRPr lang="fr-FR" dirty="0"/>
          </a:p>
        </p:txBody>
      </p:sp>
      <p:pic>
        <p:nvPicPr>
          <p:cNvPr id="6" name="Image 5">
            <a:extLst>
              <a:ext uri="{FF2B5EF4-FFF2-40B4-BE49-F238E27FC236}">
                <a16:creationId xmlns:a16="http://schemas.microsoft.com/office/drawing/2014/main" id="{2095E4A6-6AD6-4032-8813-3419EFF5AA03}"/>
              </a:ext>
            </a:extLst>
          </p:cNvPr>
          <p:cNvPicPr>
            <a:picLocks noChangeAspect="1"/>
          </p:cNvPicPr>
          <p:nvPr/>
        </p:nvPicPr>
        <p:blipFill>
          <a:blip r:embed="rId3"/>
          <a:stretch>
            <a:fillRect/>
          </a:stretch>
        </p:blipFill>
        <p:spPr>
          <a:xfrm>
            <a:off x="778650" y="6176963"/>
            <a:ext cx="1457143" cy="504762"/>
          </a:xfrm>
          <a:prstGeom prst="rect">
            <a:avLst/>
          </a:prstGeom>
        </p:spPr>
      </p:pic>
    </p:spTree>
    <p:extLst>
      <p:ext uri="{BB962C8B-B14F-4D97-AF65-F5344CB8AC3E}">
        <p14:creationId xmlns:p14="http://schemas.microsoft.com/office/powerpoint/2010/main" val="134787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99547-DE6C-4073-9814-612EA1B9225B}"/>
              </a:ext>
            </a:extLst>
          </p:cNvPr>
          <p:cNvSpPr>
            <a:spLocks noGrp="1"/>
          </p:cNvSpPr>
          <p:nvPr>
            <p:ph type="title"/>
          </p:nvPr>
        </p:nvSpPr>
        <p:spPr>
          <a:xfrm>
            <a:off x="838200" y="1404730"/>
            <a:ext cx="10515600" cy="854281"/>
          </a:xfrm>
        </p:spPr>
        <p:txBody>
          <a:bodyPr>
            <a:normAutofit fontScale="90000"/>
          </a:bodyPr>
          <a:lstStyle/>
          <a:p>
            <a:pPr marL="0" indent="0" algn="ctr"/>
            <a:br>
              <a:rPr lang="fr-FR" b="1" dirty="0">
                <a:solidFill>
                  <a:srgbClr val="E3A637"/>
                </a:solidFill>
                <a:latin typeface="Verdana" panose="020B0604030504040204" pitchFamily="34" charset="0"/>
                <a:ea typeface="Verdana" panose="020B0604030504040204" pitchFamily="34" charset="0"/>
                <a:cs typeface="Verdana" panose="020B0604030504040204" pitchFamily="34" charset="0"/>
              </a:rPr>
            </a:br>
            <a:r>
              <a:rPr lang="fr-FR" b="1" dirty="0">
                <a:solidFill>
                  <a:srgbClr val="4172B0"/>
                </a:solidFill>
                <a:latin typeface="Verdana" panose="020B0604030504040204" pitchFamily="34" charset="0"/>
                <a:ea typeface="Verdana" panose="020B0604030504040204" pitchFamily="34" charset="0"/>
                <a:cs typeface="Verdana" panose="020B0604030504040204" pitchFamily="34" charset="0"/>
              </a:rPr>
              <a:t>FACILITER LE MAINTIEN EMPLOI</a:t>
            </a:r>
            <a:br>
              <a:rPr lang="fr-FR" sz="1600" dirty="0"/>
            </a:br>
            <a:endParaRPr lang="fr-FR" dirty="0"/>
          </a:p>
        </p:txBody>
      </p:sp>
      <p:sp>
        <p:nvSpPr>
          <p:cNvPr id="3" name="Espace réservé du contenu 2">
            <a:extLst>
              <a:ext uri="{FF2B5EF4-FFF2-40B4-BE49-F238E27FC236}">
                <a16:creationId xmlns:a16="http://schemas.microsoft.com/office/drawing/2014/main" id="{D7BFC5C1-CC53-4BA7-84D7-08E557A87C10}"/>
              </a:ext>
            </a:extLst>
          </p:cNvPr>
          <p:cNvSpPr>
            <a:spLocks noGrp="1"/>
          </p:cNvSpPr>
          <p:nvPr>
            <p:ph idx="1"/>
          </p:nvPr>
        </p:nvSpPr>
        <p:spPr>
          <a:xfrm>
            <a:off x="838200" y="2259012"/>
            <a:ext cx="10515600" cy="3439424"/>
          </a:xfrm>
        </p:spPr>
        <p:txBody>
          <a:bodyPr/>
          <a:lstStyle/>
          <a:p>
            <a:pPr marL="0" indent="0">
              <a:buNone/>
            </a:pPr>
            <a:r>
              <a:rPr lang="fr-FR" sz="2400" dirty="0">
                <a:latin typeface="Verdana" panose="020B0604030504040204" pitchFamily="34" charset="0"/>
                <a:ea typeface="Verdana" panose="020B0604030504040204" pitchFamily="34" charset="0"/>
                <a:cs typeface="Verdana" panose="020B0604030504040204" pitchFamily="34" charset="0"/>
              </a:rPr>
              <a:t>Anticiper les situations d’inaptitudes</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Au poste, </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Mobilité interne ou externe</a:t>
            </a:r>
          </a:p>
          <a:p>
            <a:pPr marL="0" indent="0">
              <a:buNone/>
            </a:pPr>
            <a:r>
              <a:rPr lang="fr-FR" sz="2400" dirty="0">
                <a:latin typeface="Verdana" panose="020B0604030504040204" pitchFamily="34" charset="0"/>
                <a:ea typeface="Verdana" panose="020B0604030504040204" pitchFamily="34" charset="0"/>
                <a:cs typeface="Verdana" panose="020B0604030504040204" pitchFamily="34" charset="0"/>
              </a:rPr>
              <a:t>		</a:t>
            </a:r>
            <a:r>
              <a:rPr lang="fr-FR" sz="2400" dirty="0">
                <a:solidFill>
                  <a:srgbClr val="5BA043"/>
                </a:solidFill>
                <a:latin typeface="Verdana" panose="020B0604030504040204" pitchFamily="34" charset="0"/>
                <a:ea typeface="Verdana" panose="020B0604030504040204" pitchFamily="34" charset="0"/>
                <a:cs typeface="Verdana" panose="020B0604030504040204" pitchFamily="34" charset="0"/>
              </a:rPr>
              <a:t>Médecin de santé au travail</a:t>
            </a:r>
          </a:p>
          <a:p>
            <a:pPr marL="0" indent="0">
              <a:buNone/>
            </a:pPr>
            <a:r>
              <a:rPr lang="fr-FR" sz="2400" dirty="0">
                <a:solidFill>
                  <a:srgbClr val="5BA043"/>
                </a:solidFill>
                <a:latin typeface="Verdana" panose="020B0604030504040204" pitchFamily="34" charset="0"/>
                <a:ea typeface="Verdana" panose="020B0604030504040204" pitchFamily="34" charset="0"/>
                <a:cs typeface="Verdana" panose="020B0604030504040204" pitchFamily="34" charset="0"/>
              </a:rPr>
              <a:t>		Equipe pluridisciplinaire de santé au travail</a:t>
            </a:r>
          </a:p>
          <a:p>
            <a:pPr marL="0" indent="0" algn="just">
              <a:buNone/>
            </a:pPr>
            <a:r>
              <a:rPr lang="fr-FR" sz="2400" u="sng" dirty="0">
                <a:solidFill>
                  <a:srgbClr val="E3A637"/>
                </a:solidFill>
                <a:latin typeface="Verdana" panose="020B0604030504040204" pitchFamily="34" charset="0"/>
                <a:ea typeface="Verdana" panose="020B0604030504040204" pitchFamily="34" charset="0"/>
                <a:cs typeface="Verdana" panose="020B0604030504040204" pitchFamily="34" charset="0"/>
              </a:rPr>
              <a:t>Outils :</a:t>
            </a:r>
            <a:r>
              <a:rPr lang="fr-FR" sz="2400" dirty="0">
                <a:solidFill>
                  <a:srgbClr val="E3A637"/>
                </a:solidFill>
                <a:latin typeface="Verdana" panose="020B0604030504040204" pitchFamily="34" charset="0"/>
                <a:ea typeface="Verdana" panose="020B0604030504040204" pitchFamily="34" charset="0"/>
                <a:cs typeface="Verdana" panose="020B0604030504040204" pitchFamily="34" charset="0"/>
              </a:rPr>
              <a:t> </a:t>
            </a:r>
            <a:r>
              <a:rPr lang="fr-FR" sz="2400" dirty="0">
                <a:latin typeface="Verdana" panose="020B0604030504040204" pitchFamily="34" charset="0"/>
                <a:ea typeface="Verdana" panose="020B0604030504040204" pitchFamily="34" charset="0"/>
                <a:cs typeface="Verdana" panose="020B0604030504040204" pitchFamily="34" charset="0"/>
              </a:rPr>
              <a:t>Visite pré-reprise, bilan compétences, modèles de courriers pour les salariés, affiches…</a:t>
            </a:r>
          </a:p>
          <a:p>
            <a:pPr marL="0" indent="0">
              <a:buNone/>
            </a:pPr>
            <a:endParaRPr lang="fr-FR" dirty="0"/>
          </a:p>
        </p:txBody>
      </p:sp>
      <p:sp>
        <p:nvSpPr>
          <p:cNvPr id="4" name="Espace réservé du numéro de diapositive 3">
            <a:extLst>
              <a:ext uri="{FF2B5EF4-FFF2-40B4-BE49-F238E27FC236}">
                <a16:creationId xmlns:a16="http://schemas.microsoft.com/office/drawing/2014/main" id="{D3F359DD-C15F-4CAB-800C-7C4241B21DDF}"/>
              </a:ext>
            </a:extLst>
          </p:cNvPr>
          <p:cNvSpPr>
            <a:spLocks noGrp="1"/>
          </p:cNvSpPr>
          <p:nvPr>
            <p:ph type="sldNum" sz="quarter" idx="12"/>
          </p:nvPr>
        </p:nvSpPr>
        <p:spPr/>
        <p:txBody>
          <a:bodyPr/>
          <a:lstStyle/>
          <a:p>
            <a:pPr algn="ctr"/>
            <a:fld id="{F946BCCB-51CA-4E1C-BF20-6F881DC8D122}" type="slidenum">
              <a:rPr lang="fr-FR" smtClean="0"/>
              <a:pPr algn="ctr"/>
              <a:t>11</a:t>
            </a:fld>
            <a:endParaRPr lang="fr-FR" dirty="0"/>
          </a:p>
        </p:txBody>
      </p:sp>
      <p:pic>
        <p:nvPicPr>
          <p:cNvPr id="6" name="Image 5">
            <a:extLst>
              <a:ext uri="{FF2B5EF4-FFF2-40B4-BE49-F238E27FC236}">
                <a16:creationId xmlns:a16="http://schemas.microsoft.com/office/drawing/2014/main" id="{5F920D09-D031-4D46-9DEE-D5A68E2E0299}"/>
              </a:ext>
            </a:extLst>
          </p:cNvPr>
          <p:cNvPicPr>
            <a:picLocks noChangeAspect="1"/>
          </p:cNvPicPr>
          <p:nvPr/>
        </p:nvPicPr>
        <p:blipFill>
          <a:blip r:embed="rId3"/>
          <a:stretch>
            <a:fillRect/>
          </a:stretch>
        </p:blipFill>
        <p:spPr>
          <a:xfrm>
            <a:off x="838200" y="6034150"/>
            <a:ext cx="1457143" cy="504762"/>
          </a:xfrm>
          <a:prstGeom prst="rect">
            <a:avLst/>
          </a:prstGeom>
        </p:spPr>
      </p:pic>
    </p:spTree>
    <p:extLst>
      <p:ext uri="{BB962C8B-B14F-4D97-AF65-F5344CB8AC3E}">
        <p14:creationId xmlns:p14="http://schemas.microsoft.com/office/powerpoint/2010/main" val="284445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AEB27-FA5F-44FF-B015-B9E989ED8F6D}"/>
              </a:ext>
            </a:extLst>
          </p:cNvPr>
          <p:cNvSpPr>
            <a:spLocks noGrp="1"/>
          </p:cNvSpPr>
          <p:nvPr>
            <p:ph type="title"/>
          </p:nvPr>
        </p:nvSpPr>
        <p:spPr>
          <a:xfrm>
            <a:off x="838200" y="1597578"/>
            <a:ext cx="10515600" cy="1105865"/>
          </a:xfrm>
        </p:spPr>
        <p:txBody>
          <a:bodyPr>
            <a:normAutofit fontScale="90000"/>
          </a:bodyPr>
          <a:lstStyle/>
          <a:p>
            <a:pPr algn="ctr"/>
            <a:r>
              <a:rPr lang="fr-FR" b="1" dirty="0">
                <a:solidFill>
                  <a:srgbClr val="4172B0"/>
                </a:solidFill>
                <a:latin typeface="Verdana" panose="020B0604030504040204" pitchFamily="34" charset="0"/>
                <a:ea typeface="Verdana" panose="020B0604030504040204" pitchFamily="34" charset="0"/>
                <a:cs typeface="Verdana" panose="020B0604030504040204" pitchFamily="34" charset="0"/>
              </a:rPr>
              <a:t>LES ACHATS RESPONSABLES</a:t>
            </a:r>
            <a:br>
              <a:rPr lang="fr-FR" b="1" dirty="0">
                <a:solidFill>
                  <a:srgbClr val="E3A637"/>
                </a:solidFill>
                <a:latin typeface="Verdana" panose="020B0604030504040204" pitchFamily="34" charset="0"/>
                <a:ea typeface="Verdana" panose="020B0604030504040204" pitchFamily="34" charset="0"/>
                <a:cs typeface="Verdana" panose="020B0604030504040204" pitchFamily="34" charset="0"/>
              </a:rPr>
            </a:br>
            <a:endParaRPr lang="fr-FR" dirty="0"/>
          </a:p>
        </p:txBody>
      </p:sp>
      <p:sp>
        <p:nvSpPr>
          <p:cNvPr id="3" name="Espace réservé du contenu 2">
            <a:extLst>
              <a:ext uri="{FF2B5EF4-FFF2-40B4-BE49-F238E27FC236}">
                <a16:creationId xmlns:a16="http://schemas.microsoft.com/office/drawing/2014/main" id="{20FE78DD-B260-48F9-8AF4-C3F173A2A80F}"/>
              </a:ext>
            </a:extLst>
          </p:cNvPr>
          <p:cNvSpPr>
            <a:spLocks noGrp="1"/>
          </p:cNvSpPr>
          <p:nvPr>
            <p:ph idx="1"/>
          </p:nvPr>
        </p:nvSpPr>
        <p:spPr>
          <a:xfrm>
            <a:off x="838200" y="2491410"/>
            <a:ext cx="10515600" cy="3405808"/>
          </a:xfrm>
        </p:spPr>
        <p:txBody>
          <a:bodyPr/>
          <a:lstStyle/>
          <a:p>
            <a:pPr marL="0" indent="0">
              <a:buNone/>
            </a:pPr>
            <a:endParaRPr lang="fr-FR" sz="1050" dirty="0"/>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EA, ESAT ou TIH : présents sur tous les secteurs </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Adhésion HANDECO : recherche d’établissements facilités, </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Projets communs Services achats - Service RH</a:t>
            </a:r>
          </a:p>
        </p:txBody>
      </p:sp>
      <p:sp>
        <p:nvSpPr>
          <p:cNvPr id="4" name="Espace réservé du numéro de diapositive 3">
            <a:extLst>
              <a:ext uri="{FF2B5EF4-FFF2-40B4-BE49-F238E27FC236}">
                <a16:creationId xmlns:a16="http://schemas.microsoft.com/office/drawing/2014/main" id="{5146B608-CBD1-480C-A0C9-08F3AAFA2C17}"/>
              </a:ext>
            </a:extLst>
          </p:cNvPr>
          <p:cNvSpPr>
            <a:spLocks noGrp="1"/>
          </p:cNvSpPr>
          <p:nvPr>
            <p:ph type="sldNum" sz="quarter" idx="12"/>
          </p:nvPr>
        </p:nvSpPr>
        <p:spPr/>
        <p:txBody>
          <a:bodyPr/>
          <a:lstStyle/>
          <a:p>
            <a:pPr algn="ctr"/>
            <a:fld id="{F946BCCB-51CA-4E1C-BF20-6F881DC8D122}" type="slidenum">
              <a:rPr lang="fr-FR" smtClean="0"/>
              <a:pPr algn="ctr"/>
              <a:t>12</a:t>
            </a:fld>
            <a:endParaRPr lang="fr-FR" dirty="0"/>
          </a:p>
        </p:txBody>
      </p:sp>
      <p:pic>
        <p:nvPicPr>
          <p:cNvPr id="6" name="Image 5">
            <a:extLst>
              <a:ext uri="{FF2B5EF4-FFF2-40B4-BE49-F238E27FC236}">
                <a16:creationId xmlns:a16="http://schemas.microsoft.com/office/drawing/2014/main" id="{92583FB2-19D9-44E4-8D06-4883E2E22B54}"/>
              </a:ext>
            </a:extLst>
          </p:cNvPr>
          <p:cNvPicPr>
            <a:picLocks noChangeAspect="1"/>
          </p:cNvPicPr>
          <p:nvPr/>
        </p:nvPicPr>
        <p:blipFill>
          <a:blip r:embed="rId3"/>
          <a:stretch>
            <a:fillRect/>
          </a:stretch>
        </p:blipFill>
        <p:spPr>
          <a:xfrm>
            <a:off x="661204" y="6176963"/>
            <a:ext cx="1457143" cy="504762"/>
          </a:xfrm>
          <a:prstGeom prst="rect">
            <a:avLst/>
          </a:prstGeom>
        </p:spPr>
      </p:pic>
    </p:spTree>
    <p:extLst>
      <p:ext uri="{BB962C8B-B14F-4D97-AF65-F5344CB8AC3E}">
        <p14:creationId xmlns:p14="http://schemas.microsoft.com/office/powerpoint/2010/main" val="19366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B2740E-B6D4-4B05-BF1F-B2A47C23376E}"/>
              </a:ext>
            </a:extLst>
          </p:cNvPr>
          <p:cNvSpPr>
            <a:spLocks noGrp="1"/>
          </p:cNvSpPr>
          <p:nvPr>
            <p:ph idx="1"/>
          </p:nvPr>
        </p:nvSpPr>
        <p:spPr>
          <a:xfrm>
            <a:off x="838200" y="1855305"/>
            <a:ext cx="10515600" cy="3604591"/>
          </a:xfrm>
        </p:spPr>
        <p:txBody>
          <a:bodyPr/>
          <a:lstStyle/>
          <a:p>
            <a:pPr marL="0" indent="0" algn="ctr">
              <a:buNone/>
            </a:pPr>
            <a:endParaRPr lang="fr-FR" sz="1600" dirty="0"/>
          </a:p>
          <a:p>
            <a:pPr marL="0" indent="0" algn="ctr">
              <a:buNone/>
            </a:pPr>
            <a:endParaRPr lang="fr-FR" sz="1100" dirty="0"/>
          </a:p>
          <a:p>
            <a:pPr marL="0" indent="0" algn="ctr">
              <a:buNone/>
            </a:pPr>
            <a:r>
              <a:rPr lang="fr-FR" sz="4000" dirty="0">
                <a:solidFill>
                  <a:srgbClr val="E3A637"/>
                </a:solidFill>
                <a:latin typeface="Verdana" panose="020B0604030504040204" pitchFamily="34" charset="0"/>
                <a:ea typeface="Verdana" panose="020B0604030504040204" pitchFamily="34" charset="0"/>
                <a:cs typeface="Verdana" panose="020B0604030504040204" pitchFamily="34" charset="0"/>
              </a:rPr>
              <a:t>Hugues DEFOY</a:t>
            </a:r>
          </a:p>
          <a:p>
            <a:pPr marL="0" indent="0" algn="ctr">
              <a:buNone/>
            </a:pPr>
            <a:r>
              <a:rPr lang="fr-FR" sz="4000" dirty="0">
                <a:latin typeface="Verdana" panose="020B0604030504040204" pitchFamily="34" charset="0"/>
                <a:ea typeface="Verdana" panose="020B0604030504040204" pitchFamily="34" charset="0"/>
                <a:cs typeface="Verdana" panose="020B0604030504040204" pitchFamily="34" charset="0"/>
              </a:rPr>
              <a:t>Directeur de la Mobilisation du Monde Economique et Social</a:t>
            </a:r>
          </a:p>
          <a:p>
            <a:pPr marL="0" indent="0" algn="ctr">
              <a:buNone/>
            </a:pPr>
            <a:r>
              <a:rPr lang="fr-FR" sz="4000" dirty="0">
                <a:latin typeface="Verdana" panose="020B0604030504040204" pitchFamily="34" charset="0"/>
                <a:ea typeface="Verdana" panose="020B0604030504040204" pitchFamily="34" charset="0"/>
                <a:cs typeface="Verdana" panose="020B0604030504040204" pitchFamily="34" charset="0"/>
              </a:rPr>
              <a:t>AGEFIPH</a:t>
            </a:r>
          </a:p>
        </p:txBody>
      </p:sp>
      <p:sp>
        <p:nvSpPr>
          <p:cNvPr id="4" name="Espace réservé du numéro de diapositive 3">
            <a:extLst>
              <a:ext uri="{FF2B5EF4-FFF2-40B4-BE49-F238E27FC236}">
                <a16:creationId xmlns:a16="http://schemas.microsoft.com/office/drawing/2014/main" id="{8AB4E70A-F65A-4D92-9281-3EC6B74B7E30}"/>
              </a:ext>
            </a:extLst>
          </p:cNvPr>
          <p:cNvSpPr>
            <a:spLocks noGrp="1"/>
          </p:cNvSpPr>
          <p:nvPr>
            <p:ph type="sldNum" sz="quarter" idx="12"/>
          </p:nvPr>
        </p:nvSpPr>
        <p:spPr/>
        <p:txBody>
          <a:bodyPr/>
          <a:lstStyle/>
          <a:p>
            <a:pPr algn="ctr"/>
            <a:fld id="{F946BCCB-51CA-4E1C-BF20-6F881DC8D122}" type="slidenum">
              <a:rPr lang="fr-FR" smtClean="0"/>
              <a:pPr algn="ctr"/>
              <a:t>13</a:t>
            </a:fld>
            <a:endParaRPr lang="fr-FR" dirty="0"/>
          </a:p>
        </p:txBody>
      </p:sp>
      <p:pic>
        <p:nvPicPr>
          <p:cNvPr id="5" name="Image 4">
            <a:extLst>
              <a:ext uri="{FF2B5EF4-FFF2-40B4-BE49-F238E27FC236}">
                <a16:creationId xmlns:a16="http://schemas.microsoft.com/office/drawing/2014/main" id="{77F935B1-BBC5-4C71-94EC-ACB4C8FF8DE2}"/>
              </a:ext>
            </a:extLst>
          </p:cNvPr>
          <p:cNvPicPr>
            <a:picLocks noChangeAspect="1"/>
          </p:cNvPicPr>
          <p:nvPr/>
        </p:nvPicPr>
        <p:blipFill>
          <a:blip r:embed="rId2"/>
          <a:stretch>
            <a:fillRect/>
          </a:stretch>
        </p:blipFill>
        <p:spPr>
          <a:xfrm>
            <a:off x="967744" y="6032900"/>
            <a:ext cx="1457070" cy="506012"/>
          </a:xfrm>
          <a:prstGeom prst="rect">
            <a:avLst/>
          </a:prstGeom>
        </p:spPr>
      </p:pic>
    </p:spTree>
    <p:extLst>
      <p:ext uri="{BB962C8B-B14F-4D97-AF65-F5344CB8AC3E}">
        <p14:creationId xmlns:p14="http://schemas.microsoft.com/office/powerpoint/2010/main" val="391458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062D3-6BC1-4A6D-A316-4DE9DD3BA9BF}"/>
              </a:ext>
            </a:extLst>
          </p:cNvPr>
          <p:cNvSpPr>
            <a:spLocks noGrp="1"/>
          </p:cNvSpPr>
          <p:nvPr>
            <p:ph type="title"/>
          </p:nvPr>
        </p:nvSpPr>
        <p:spPr>
          <a:xfrm>
            <a:off x="970722" y="1491559"/>
            <a:ext cx="10515600" cy="1325563"/>
          </a:xfrm>
        </p:spPr>
        <p:txBody>
          <a:bodyPr>
            <a:normAutofit/>
          </a:bodyPr>
          <a:lstStyle/>
          <a:p>
            <a:pPr algn="ctr"/>
            <a:r>
              <a:rPr lang="fr-FR" sz="4000" b="1" dirty="0">
                <a:solidFill>
                  <a:srgbClr val="4172B0"/>
                </a:solidFill>
                <a:latin typeface="Verdana" panose="020B0604030504040204" pitchFamily="34" charset="0"/>
                <a:ea typeface="Verdana" panose="020B0604030504040204" pitchFamily="34" charset="0"/>
                <a:cs typeface="Verdana" panose="020B0604030504040204" pitchFamily="34" charset="0"/>
              </a:rPr>
              <a:t>QUEL ACCOMPAGNEMENT POUR LES ENTREPRISES ?</a:t>
            </a:r>
          </a:p>
        </p:txBody>
      </p:sp>
      <p:sp>
        <p:nvSpPr>
          <p:cNvPr id="3" name="Espace réservé du contenu 2">
            <a:extLst>
              <a:ext uri="{FF2B5EF4-FFF2-40B4-BE49-F238E27FC236}">
                <a16:creationId xmlns:a16="http://schemas.microsoft.com/office/drawing/2014/main" id="{BF07D647-0C78-4339-A9DE-1E546FC3B229}"/>
              </a:ext>
            </a:extLst>
          </p:cNvPr>
          <p:cNvSpPr>
            <a:spLocks noGrp="1"/>
          </p:cNvSpPr>
          <p:nvPr>
            <p:ph idx="1"/>
          </p:nvPr>
        </p:nvSpPr>
        <p:spPr>
          <a:xfrm>
            <a:off x="838200" y="2817123"/>
            <a:ext cx="10515600" cy="2642774"/>
          </a:xfrm>
        </p:spPr>
        <p:txBody>
          <a:bodyPr/>
          <a:lstStyle/>
          <a:p>
            <a:pPr>
              <a:buFont typeface="Wingdings" panose="05000000000000000000" pitchFamily="2" charset="2"/>
              <a:buChar char="§"/>
            </a:pPr>
            <a:r>
              <a:rPr lang="fr-FR" dirty="0">
                <a:solidFill>
                  <a:srgbClr val="E3A637"/>
                </a:solidFill>
                <a:latin typeface="Verdana" panose="020B0604030504040204" pitchFamily="34" charset="0"/>
                <a:ea typeface="Verdana" panose="020B0604030504040204" pitchFamily="34" charset="0"/>
                <a:cs typeface="Verdana" panose="020B0604030504040204" pitchFamily="34" charset="0"/>
              </a:rPr>
              <a:t>Offre de service :</a:t>
            </a:r>
          </a:p>
          <a:p>
            <a:pPr>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Diagnostic – conseil</a:t>
            </a:r>
          </a:p>
          <a:p>
            <a:pPr>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Réseau référent handicap</a:t>
            </a:r>
          </a:p>
          <a:p>
            <a:pPr>
              <a:buFont typeface="Wingdings" panose="05000000000000000000" pitchFamily="2" charset="2"/>
              <a:buChar char="§"/>
            </a:pPr>
            <a:r>
              <a:rPr lang="fr-FR" dirty="0">
                <a:latin typeface="Verdana" panose="020B0604030504040204" pitchFamily="34" charset="0"/>
                <a:ea typeface="Verdana" panose="020B0604030504040204" pitchFamily="34" charset="0"/>
                <a:cs typeface="Verdana" panose="020B0604030504040204" pitchFamily="34" charset="0"/>
              </a:rPr>
              <a:t>Convention entreprise / AGEFIPH</a:t>
            </a:r>
          </a:p>
        </p:txBody>
      </p:sp>
      <p:sp>
        <p:nvSpPr>
          <p:cNvPr id="4" name="Espace réservé du numéro de diapositive 3">
            <a:extLst>
              <a:ext uri="{FF2B5EF4-FFF2-40B4-BE49-F238E27FC236}">
                <a16:creationId xmlns:a16="http://schemas.microsoft.com/office/drawing/2014/main" id="{1A5E30EC-78B3-44D5-91DB-6163AE3038AE}"/>
              </a:ext>
            </a:extLst>
          </p:cNvPr>
          <p:cNvSpPr>
            <a:spLocks noGrp="1"/>
          </p:cNvSpPr>
          <p:nvPr>
            <p:ph type="sldNum" sz="quarter" idx="12"/>
          </p:nvPr>
        </p:nvSpPr>
        <p:spPr/>
        <p:txBody>
          <a:bodyPr/>
          <a:lstStyle/>
          <a:p>
            <a:pPr algn="ctr"/>
            <a:fld id="{F946BCCB-51CA-4E1C-BF20-6F881DC8D122}" type="slidenum">
              <a:rPr lang="fr-FR" smtClean="0"/>
              <a:pPr algn="ctr"/>
              <a:t>14</a:t>
            </a:fld>
            <a:endParaRPr lang="fr-FR" dirty="0"/>
          </a:p>
        </p:txBody>
      </p:sp>
      <p:pic>
        <p:nvPicPr>
          <p:cNvPr id="5" name="Image 4">
            <a:extLst>
              <a:ext uri="{FF2B5EF4-FFF2-40B4-BE49-F238E27FC236}">
                <a16:creationId xmlns:a16="http://schemas.microsoft.com/office/drawing/2014/main" id="{6721A86F-7C97-4280-8040-B8D415FCD0DB}"/>
              </a:ext>
            </a:extLst>
          </p:cNvPr>
          <p:cNvPicPr>
            <a:picLocks noChangeAspect="1"/>
          </p:cNvPicPr>
          <p:nvPr/>
        </p:nvPicPr>
        <p:blipFill>
          <a:blip r:embed="rId2"/>
          <a:stretch>
            <a:fillRect/>
          </a:stretch>
        </p:blipFill>
        <p:spPr>
          <a:xfrm>
            <a:off x="838200" y="6032900"/>
            <a:ext cx="1457070" cy="506012"/>
          </a:xfrm>
          <a:prstGeom prst="rect">
            <a:avLst/>
          </a:prstGeom>
        </p:spPr>
      </p:pic>
    </p:spTree>
    <p:extLst>
      <p:ext uri="{BB962C8B-B14F-4D97-AF65-F5344CB8AC3E}">
        <p14:creationId xmlns:p14="http://schemas.microsoft.com/office/powerpoint/2010/main" val="220087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9613EBE-76C8-4287-A1DF-252A7F839E2F}"/>
              </a:ext>
            </a:extLst>
          </p:cNvPr>
          <p:cNvSpPr>
            <a:spLocks noGrp="1"/>
          </p:cNvSpPr>
          <p:nvPr>
            <p:ph idx="1"/>
          </p:nvPr>
        </p:nvSpPr>
        <p:spPr/>
        <p:txBody>
          <a:bodyPr>
            <a:normAutofit/>
          </a:bodyPr>
          <a:lstStyle/>
          <a:p>
            <a:pPr marL="0" indent="0" algn="ctr">
              <a:buNone/>
            </a:pPr>
            <a:r>
              <a:rPr lang="fr-FR" sz="3600" dirty="0">
                <a:latin typeface="Verdana" panose="020B0604030504040204" pitchFamily="34" charset="0"/>
                <a:ea typeface="Verdana" panose="020B0604030504040204" pitchFamily="34" charset="0"/>
                <a:cs typeface="Verdana" panose="020B0604030504040204" pitchFamily="34" charset="0"/>
              </a:rPr>
              <a:t>Avec nos remerciements </a:t>
            </a:r>
          </a:p>
          <a:p>
            <a:pPr marL="0" indent="0" algn="ctr">
              <a:buNone/>
            </a:pPr>
            <a:r>
              <a:rPr lang="fr-FR" sz="2400" dirty="0">
                <a:solidFill>
                  <a:srgbClr val="5BA043"/>
                </a:solidFill>
                <a:latin typeface="Verdana" panose="020B0604030504040204" pitchFamily="34" charset="0"/>
                <a:ea typeface="Verdana" panose="020B0604030504040204" pitchFamily="34" charset="0"/>
                <a:cs typeface="Verdana" panose="020B0604030504040204" pitchFamily="34" charset="0"/>
              </a:rPr>
              <a:t>Rachel BOUVARD</a:t>
            </a:r>
          </a:p>
          <a:p>
            <a:pPr marL="0" indent="0" algn="ctr">
              <a:buNone/>
            </a:pPr>
            <a:r>
              <a:rPr lang="fr-FR" sz="2400" dirty="0">
                <a:latin typeface="Verdana" panose="020B0604030504040204" pitchFamily="34" charset="0"/>
                <a:ea typeface="Verdana" panose="020B0604030504040204" pitchFamily="34" charset="0"/>
                <a:cs typeface="Verdana" panose="020B0604030504040204" pitchFamily="34" charset="0"/>
              </a:rPr>
              <a:t>01 42 96 60 75 / 06 81 69 25 93</a:t>
            </a:r>
          </a:p>
          <a:p>
            <a:pPr marL="0" indent="0" algn="ctr">
              <a:buNone/>
            </a:pPr>
            <a:r>
              <a:rPr lang="fr-FR" sz="2400" dirty="0">
                <a:latin typeface="Verdana" panose="020B0604030504040204" pitchFamily="34" charset="0"/>
                <a:ea typeface="Verdana" panose="020B0604030504040204" pitchFamily="34" charset="0"/>
                <a:cs typeface="Verdana" panose="020B0604030504040204" pitchFamily="34" charset="0"/>
                <a:hlinkClick r:id="rId2"/>
              </a:rPr>
              <a:t>r.bouvard@gni-hcr.fr</a:t>
            </a:r>
            <a:endParaRPr lang="fr-FR"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105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2400" dirty="0">
                <a:solidFill>
                  <a:srgbClr val="5BA043"/>
                </a:solidFill>
                <a:latin typeface="Verdana" panose="020B0604030504040204" pitchFamily="34" charset="0"/>
                <a:ea typeface="Verdana" panose="020B0604030504040204" pitchFamily="34" charset="0"/>
                <a:cs typeface="Verdana" panose="020B0604030504040204" pitchFamily="34" charset="0"/>
              </a:rPr>
              <a:t>Hugues DEFOY</a:t>
            </a:r>
          </a:p>
          <a:p>
            <a:pPr marL="0" indent="0" algn="ctr">
              <a:buNone/>
            </a:pPr>
            <a:r>
              <a:rPr lang="fr-FR" sz="2400" dirty="0">
                <a:latin typeface="Verdana" panose="020B0604030504040204" pitchFamily="34" charset="0"/>
                <a:ea typeface="Verdana" panose="020B0604030504040204" pitchFamily="34" charset="0"/>
                <a:cs typeface="Verdana" panose="020B0604030504040204" pitchFamily="34" charset="0"/>
              </a:rPr>
              <a:t>01 46 11 05 01 / 06 80 64 94 62</a:t>
            </a:r>
          </a:p>
          <a:p>
            <a:pPr marL="0" indent="0" algn="ctr">
              <a:buNone/>
            </a:pPr>
            <a:r>
              <a:rPr lang="fr-FR" sz="2400" dirty="0">
                <a:latin typeface="Verdana" panose="020B0604030504040204" pitchFamily="34" charset="0"/>
                <a:ea typeface="Verdana" panose="020B0604030504040204" pitchFamily="34" charset="0"/>
                <a:cs typeface="Verdana" panose="020B0604030504040204" pitchFamily="34" charset="0"/>
                <a:hlinkClick r:id="rId3"/>
              </a:rPr>
              <a:t>h-defoy@agefiph.asso.fr</a:t>
            </a:r>
            <a:endParaRPr lang="fr-FR" sz="24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4E4FFBF6-5A83-4C2D-9C46-F88CDE735C6E}"/>
              </a:ext>
            </a:extLst>
          </p:cNvPr>
          <p:cNvSpPr>
            <a:spLocks noGrp="1"/>
          </p:cNvSpPr>
          <p:nvPr>
            <p:ph type="sldNum" sz="quarter" idx="12"/>
          </p:nvPr>
        </p:nvSpPr>
        <p:spPr/>
        <p:txBody>
          <a:bodyPr/>
          <a:lstStyle/>
          <a:p>
            <a:pPr algn="ctr"/>
            <a:fld id="{F946BCCB-51CA-4E1C-BF20-6F881DC8D122}" type="slidenum">
              <a:rPr lang="fr-FR" smtClean="0"/>
              <a:pPr algn="ctr"/>
              <a:t>15</a:t>
            </a:fld>
            <a:endParaRPr lang="fr-FR" dirty="0"/>
          </a:p>
        </p:txBody>
      </p:sp>
      <p:pic>
        <p:nvPicPr>
          <p:cNvPr id="5" name="Image 4">
            <a:extLst>
              <a:ext uri="{FF2B5EF4-FFF2-40B4-BE49-F238E27FC236}">
                <a16:creationId xmlns:a16="http://schemas.microsoft.com/office/drawing/2014/main" id="{D9181992-33B3-4359-8413-02EDE45BD197}"/>
              </a:ext>
            </a:extLst>
          </p:cNvPr>
          <p:cNvPicPr>
            <a:picLocks noChangeAspect="1"/>
          </p:cNvPicPr>
          <p:nvPr/>
        </p:nvPicPr>
        <p:blipFill>
          <a:blip r:embed="rId4"/>
          <a:stretch>
            <a:fillRect/>
          </a:stretch>
        </p:blipFill>
        <p:spPr>
          <a:xfrm>
            <a:off x="676196" y="6032900"/>
            <a:ext cx="1457070" cy="506012"/>
          </a:xfrm>
          <a:prstGeom prst="rect">
            <a:avLst/>
          </a:prstGeom>
        </p:spPr>
      </p:pic>
    </p:spTree>
    <p:extLst>
      <p:ext uri="{BB962C8B-B14F-4D97-AF65-F5344CB8AC3E}">
        <p14:creationId xmlns:p14="http://schemas.microsoft.com/office/powerpoint/2010/main" val="1984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A83EC6-2890-4793-B169-A0164B2D7F3E}"/>
              </a:ext>
            </a:extLst>
          </p:cNvPr>
          <p:cNvSpPr>
            <a:spLocks noGrp="1"/>
          </p:cNvSpPr>
          <p:nvPr>
            <p:ph idx="1"/>
          </p:nvPr>
        </p:nvSpPr>
        <p:spPr/>
        <p:txBody>
          <a:bodyPr/>
          <a:lstStyle/>
          <a:p>
            <a:pPr marL="0" indent="0" algn="ctr">
              <a:buNone/>
            </a:pPr>
            <a:r>
              <a:rPr lang="fr-FR" sz="3200" dirty="0">
                <a:latin typeface="Verdana" panose="020B0604030504040204" pitchFamily="34" charset="0"/>
                <a:ea typeface="Verdana" panose="020B0604030504040204" pitchFamily="34" charset="0"/>
                <a:cs typeface="Verdana" panose="020B0604030504040204" pitchFamily="34" charset="0"/>
              </a:rPr>
              <a:t>Avec nos remerciements</a:t>
            </a:r>
            <a:r>
              <a:rPr lang="fr-FR" sz="4000" dirty="0">
                <a:latin typeface="Verdana" panose="020B0604030504040204" pitchFamily="34" charset="0"/>
                <a:ea typeface="Verdana" panose="020B0604030504040204" pitchFamily="34" charset="0"/>
                <a:cs typeface="Verdana" panose="020B0604030504040204" pitchFamily="34" charset="0"/>
              </a:rPr>
              <a:t> </a:t>
            </a:r>
          </a:p>
          <a:p>
            <a:pPr marL="0" indent="0" algn="ctr">
              <a:buNone/>
            </a:pPr>
            <a:r>
              <a:rPr lang="fr-FR" sz="2000" dirty="0">
                <a:solidFill>
                  <a:srgbClr val="5BA043"/>
                </a:solidFill>
                <a:latin typeface="Verdana" panose="020B0604030504040204" pitchFamily="34" charset="0"/>
                <a:ea typeface="Verdana" panose="020B0604030504040204" pitchFamily="34" charset="0"/>
                <a:cs typeface="Verdana" panose="020B0604030504040204" pitchFamily="34" charset="0"/>
              </a:rPr>
              <a:t>Rachel BOUVARD</a:t>
            </a: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rPr>
              <a:t>Responsable Mission  Handicap</a:t>
            </a: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rPr>
              <a:t>01 42 96 60 75 / 06 81 69 25 93</a:t>
            </a: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hlinkClick r:id="rId2"/>
              </a:rPr>
              <a:t>r.bouvard@gni-hcr.fr</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fr-FR" sz="11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2000" dirty="0">
                <a:solidFill>
                  <a:srgbClr val="5BA043"/>
                </a:solidFill>
                <a:latin typeface="Verdana" panose="020B0604030504040204" pitchFamily="34" charset="0"/>
                <a:ea typeface="Verdana" panose="020B0604030504040204" pitchFamily="34" charset="0"/>
                <a:cs typeface="Verdana" panose="020B0604030504040204" pitchFamily="34" charset="0"/>
              </a:rPr>
              <a:t>Hugues DEFOY</a:t>
            </a: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rPr>
              <a:t>Directeur de la Mobilisation du Monde Economique et Social</a:t>
            </a: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rPr>
              <a:t>01 46 11 05 01 / 06 80 64 94 62</a:t>
            </a: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hlinkClick r:id="rId3"/>
              </a:rPr>
              <a:t>h-defoy@agefiph.asso.fr</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970EF235-9474-4300-8C54-80A1FDF67626}"/>
              </a:ext>
            </a:extLst>
          </p:cNvPr>
          <p:cNvSpPr>
            <a:spLocks noGrp="1"/>
          </p:cNvSpPr>
          <p:nvPr>
            <p:ph type="sldNum" sz="quarter" idx="12"/>
          </p:nvPr>
        </p:nvSpPr>
        <p:spPr/>
        <p:txBody>
          <a:bodyPr/>
          <a:lstStyle/>
          <a:p>
            <a:pPr algn="ctr"/>
            <a:fld id="{F946BCCB-51CA-4E1C-BF20-6F881DC8D122}" type="slidenum">
              <a:rPr lang="fr-FR" smtClean="0"/>
              <a:pPr algn="ctr"/>
              <a:t>16</a:t>
            </a:fld>
            <a:endParaRPr lang="fr-FR" dirty="0"/>
          </a:p>
        </p:txBody>
      </p:sp>
      <p:pic>
        <p:nvPicPr>
          <p:cNvPr id="5" name="Image 4">
            <a:extLst>
              <a:ext uri="{FF2B5EF4-FFF2-40B4-BE49-F238E27FC236}">
                <a16:creationId xmlns:a16="http://schemas.microsoft.com/office/drawing/2014/main" id="{F7B7D97C-4408-477C-A357-06DADCC73D2A}"/>
              </a:ext>
            </a:extLst>
          </p:cNvPr>
          <p:cNvPicPr>
            <a:picLocks noChangeAspect="1"/>
          </p:cNvPicPr>
          <p:nvPr/>
        </p:nvPicPr>
        <p:blipFill>
          <a:blip r:embed="rId4"/>
          <a:stretch>
            <a:fillRect/>
          </a:stretch>
        </p:blipFill>
        <p:spPr>
          <a:xfrm>
            <a:off x="838200" y="6176963"/>
            <a:ext cx="1457070" cy="506012"/>
          </a:xfrm>
          <a:prstGeom prst="rect">
            <a:avLst/>
          </a:prstGeom>
        </p:spPr>
      </p:pic>
    </p:spTree>
    <p:extLst>
      <p:ext uri="{BB962C8B-B14F-4D97-AF65-F5344CB8AC3E}">
        <p14:creationId xmlns:p14="http://schemas.microsoft.com/office/powerpoint/2010/main" val="53728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59A90F-005D-402A-A27D-775470D8924F}"/>
              </a:ext>
            </a:extLst>
          </p:cNvPr>
          <p:cNvSpPr>
            <a:spLocks noGrp="1"/>
          </p:cNvSpPr>
          <p:nvPr>
            <p:ph idx="1"/>
          </p:nvPr>
        </p:nvSpPr>
        <p:spPr/>
        <p:txBody>
          <a:bodyPr>
            <a:normAutofit/>
          </a:bodyPr>
          <a:lstStyle/>
          <a:p>
            <a:pPr marL="0" indent="0" algn="just">
              <a:buNone/>
            </a:pPr>
            <a:r>
              <a:rPr lang="fr-FR" sz="2400" b="1" dirty="0">
                <a:latin typeface="Verdana" panose="020B0604030504040204" pitchFamily="34" charset="0"/>
                <a:ea typeface="Verdana" panose="020B0604030504040204" pitchFamily="34" charset="0"/>
                <a:cs typeface="Verdana" panose="020B0604030504040204" pitchFamily="34" charset="0"/>
              </a:rPr>
              <a:t>Loi du 5 septembre 2018 </a:t>
            </a:r>
            <a:r>
              <a:rPr lang="fr-FR" sz="2400" dirty="0">
                <a:latin typeface="Verdana" panose="020B0604030504040204" pitchFamily="34" charset="0"/>
                <a:ea typeface="Verdana" panose="020B0604030504040204" pitchFamily="34" charset="0"/>
                <a:cs typeface="Verdana" panose="020B0604030504040204" pitchFamily="34" charset="0"/>
              </a:rPr>
              <a:t>« pour la liberté de choisir son avenir professionnel » introduit de nouvelles dispositions pour l’inclusion des personnes en situation de handicap.</a:t>
            </a:r>
          </a:p>
          <a:p>
            <a:pPr marL="0" indent="0" algn="just">
              <a:buNone/>
            </a:pPr>
            <a:endParaRPr lang="fr-FR" sz="105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2400" u="sng" dirty="0">
                <a:solidFill>
                  <a:srgbClr val="E3A637"/>
                </a:solidFill>
                <a:latin typeface="Verdana" panose="020B0604030504040204" pitchFamily="34" charset="0"/>
                <a:ea typeface="Verdana" panose="020B0604030504040204" pitchFamily="34" charset="0"/>
                <a:cs typeface="Verdana" panose="020B0604030504040204" pitchFamily="34" charset="0"/>
              </a:rPr>
              <a:t>Les grandes orientations </a:t>
            </a:r>
            <a:r>
              <a:rPr lang="fr-FR" sz="2400" dirty="0">
                <a:solidFill>
                  <a:srgbClr val="E3A637"/>
                </a:solidFill>
                <a:latin typeface="Verdana" panose="020B0604030504040204" pitchFamily="34" charset="0"/>
                <a:ea typeface="Verdana" panose="020B0604030504040204" pitchFamily="34" charset="0"/>
                <a:cs typeface="Verdana" panose="020B0604030504040204" pitchFamily="34" charset="0"/>
              </a:rPr>
              <a:t>: </a:t>
            </a:r>
          </a:p>
          <a:p>
            <a:pPr algn="just">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Inclusion scolaire, </a:t>
            </a:r>
          </a:p>
          <a:p>
            <a:pPr algn="just">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Développement de l’alternance des jeunes et adultes, </a:t>
            </a:r>
          </a:p>
          <a:p>
            <a:pPr algn="just">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Nouvelles dispositions sur l’obligation d’emploi des personnes handicapées, </a:t>
            </a:r>
          </a:p>
          <a:p>
            <a:pPr algn="just">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Une offre de service rénovée pour les entreprises et les personnes en situation de handicap.</a:t>
            </a:r>
          </a:p>
          <a:p>
            <a:pPr marL="0" indent="0">
              <a:buNone/>
            </a:pPr>
            <a:endParaRPr lang="fr-FR" sz="105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0298AE63-5534-4E51-ADED-D4490D9373F5}"/>
              </a:ext>
            </a:extLst>
          </p:cNvPr>
          <p:cNvSpPr>
            <a:spLocks noGrp="1"/>
          </p:cNvSpPr>
          <p:nvPr>
            <p:ph type="sldNum" sz="quarter" idx="12"/>
          </p:nvPr>
        </p:nvSpPr>
        <p:spPr/>
        <p:txBody>
          <a:bodyPr/>
          <a:lstStyle/>
          <a:p>
            <a:pPr algn="ctr"/>
            <a:fld id="{F946BCCB-51CA-4E1C-BF20-6F881DC8D122}" type="slidenum">
              <a:rPr lang="fr-FR" smtClean="0"/>
              <a:pPr algn="ctr"/>
              <a:t>2</a:t>
            </a:fld>
            <a:endParaRPr lang="fr-FR" dirty="0"/>
          </a:p>
        </p:txBody>
      </p:sp>
      <p:pic>
        <p:nvPicPr>
          <p:cNvPr id="8" name="Image 7">
            <a:extLst>
              <a:ext uri="{FF2B5EF4-FFF2-40B4-BE49-F238E27FC236}">
                <a16:creationId xmlns:a16="http://schemas.microsoft.com/office/drawing/2014/main" id="{747EE59E-FC15-457A-B7B1-07796AC03384}"/>
              </a:ext>
            </a:extLst>
          </p:cNvPr>
          <p:cNvPicPr>
            <a:picLocks noChangeAspect="1"/>
          </p:cNvPicPr>
          <p:nvPr/>
        </p:nvPicPr>
        <p:blipFill>
          <a:blip r:embed="rId3"/>
          <a:stretch>
            <a:fillRect/>
          </a:stretch>
        </p:blipFill>
        <p:spPr>
          <a:xfrm>
            <a:off x="753483" y="6103969"/>
            <a:ext cx="1457143" cy="504762"/>
          </a:xfrm>
          <a:prstGeom prst="rect">
            <a:avLst/>
          </a:prstGeom>
        </p:spPr>
      </p:pic>
    </p:spTree>
    <p:extLst>
      <p:ext uri="{BB962C8B-B14F-4D97-AF65-F5344CB8AC3E}">
        <p14:creationId xmlns:p14="http://schemas.microsoft.com/office/powerpoint/2010/main" val="256586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230FB-F0C5-44A1-8834-D22AF3E3730F}"/>
              </a:ext>
            </a:extLst>
          </p:cNvPr>
          <p:cNvSpPr>
            <a:spLocks noGrp="1"/>
          </p:cNvSpPr>
          <p:nvPr>
            <p:ph type="title"/>
          </p:nvPr>
        </p:nvSpPr>
        <p:spPr>
          <a:xfrm>
            <a:off x="838200" y="1391478"/>
            <a:ext cx="10515600" cy="728870"/>
          </a:xfrm>
        </p:spPr>
        <p:txBody>
          <a:bodyPr>
            <a:normAutofit/>
          </a:bodyPr>
          <a:lstStyle/>
          <a:p>
            <a:pPr algn="ctr"/>
            <a:r>
              <a:rPr lang="fr-FR" sz="4000" b="1" dirty="0">
                <a:solidFill>
                  <a:srgbClr val="4172B0"/>
                </a:solidFill>
                <a:latin typeface="Verdana" panose="020B0604030504040204" pitchFamily="34" charset="0"/>
                <a:ea typeface="Verdana" panose="020B0604030504040204" pitchFamily="34" charset="0"/>
                <a:cs typeface="Verdana" panose="020B0604030504040204" pitchFamily="34" charset="0"/>
              </a:rPr>
              <a:t>PHILOSOPHIE</a:t>
            </a:r>
          </a:p>
        </p:txBody>
      </p:sp>
      <p:sp>
        <p:nvSpPr>
          <p:cNvPr id="3" name="Espace réservé du contenu 2">
            <a:extLst>
              <a:ext uri="{FF2B5EF4-FFF2-40B4-BE49-F238E27FC236}">
                <a16:creationId xmlns:a16="http://schemas.microsoft.com/office/drawing/2014/main" id="{973B2788-A5DD-4A60-AAA1-445D98DE3B66}"/>
              </a:ext>
            </a:extLst>
          </p:cNvPr>
          <p:cNvSpPr>
            <a:spLocks noGrp="1"/>
          </p:cNvSpPr>
          <p:nvPr>
            <p:ph idx="1"/>
          </p:nvPr>
        </p:nvSpPr>
        <p:spPr>
          <a:xfrm>
            <a:off x="838200" y="2226365"/>
            <a:ext cx="10515600" cy="3950598"/>
          </a:xfrm>
        </p:spPr>
        <p:txBody>
          <a:bodyPr>
            <a:normAutofit/>
          </a:bodyPr>
          <a:lstStyle/>
          <a:p>
            <a:pPr marL="0" indent="0">
              <a:buNone/>
            </a:pPr>
            <a:r>
              <a:rPr lang="fr-FR" sz="2400" u="sng" dirty="0">
                <a:solidFill>
                  <a:srgbClr val="E3A637"/>
                </a:solidFill>
                <a:latin typeface="Verdana" panose="020B0604030504040204" pitchFamily="34" charset="0"/>
                <a:ea typeface="Verdana" panose="020B0604030504040204" pitchFamily="34" charset="0"/>
                <a:cs typeface="Verdana" panose="020B0604030504040204" pitchFamily="34" charset="0"/>
              </a:rPr>
              <a:t>Les constats : </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Difficultés de scolarisation et d’insertion des jeunes en situation de handicap, </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Taux de chômage 2 fois plus élevé (19 %), le handicap engendre une durée plus longue de chômage (832 jours), 50% ont + 50 ans</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rPr>
              <a:t>Faible niveau de qualification </a:t>
            </a:r>
            <a:r>
              <a:rPr lang="fr-FR" sz="2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fr-FR" sz="2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infra bac. </a:t>
            </a:r>
          </a:p>
          <a:p>
            <a:pPr>
              <a:buFont typeface="Wingdings" panose="05000000000000000000" pitchFamily="2" charset="2"/>
              <a:buChar char="§"/>
            </a:pPr>
            <a:r>
              <a:rPr lang="fr-FR" sz="2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Représentations négatives du handicap en entreprise : moindre productivité, absentéisme important, complexité administrative, technique etc.</a:t>
            </a: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592798F4-E1FE-4498-BE16-EFE2D7681BD5}"/>
              </a:ext>
            </a:extLst>
          </p:cNvPr>
          <p:cNvSpPr>
            <a:spLocks noGrp="1"/>
          </p:cNvSpPr>
          <p:nvPr>
            <p:ph type="sldNum" sz="quarter" idx="12"/>
          </p:nvPr>
        </p:nvSpPr>
        <p:spPr/>
        <p:txBody>
          <a:bodyPr/>
          <a:lstStyle/>
          <a:p>
            <a:fld id="{F946BCCB-51CA-4E1C-BF20-6F881DC8D122}" type="slidenum">
              <a:rPr lang="fr-FR" smtClean="0"/>
              <a:t>3</a:t>
            </a:fld>
            <a:endParaRPr lang="fr-FR"/>
          </a:p>
        </p:txBody>
      </p:sp>
      <p:pic>
        <p:nvPicPr>
          <p:cNvPr id="5" name="Image 4">
            <a:extLst>
              <a:ext uri="{FF2B5EF4-FFF2-40B4-BE49-F238E27FC236}">
                <a16:creationId xmlns:a16="http://schemas.microsoft.com/office/drawing/2014/main" id="{BFC07498-4DA4-4D14-865F-55C5A72301F8}"/>
              </a:ext>
            </a:extLst>
          </p:cNvPr>
          <p:cNvPicPr>
            <a:picLocks noChangeAspect="1"/>
          </p:cNvPicPr>
          <p:nvPr/>
        </p:nvPicPr>
        <p:blipFill>
          <a:blip r:embed="rId2"/>
          <a:stretch>
            <a:fillRect/>
          </a:stretch>
        </p:blipFill>
        <p:spPr>
          <a:xfrm>
            <a:off x="838200" y="6176963"/>
            <a:ext cx="1457070" cy="506012"/>
          </a:xfrm>
          <a:prstGeom prst="rect">
            <a:avLst/>
          </a:prstGeom>
        </p:spPr>
      </p:pic>
    </p:spTree>
    <p:extLst>
      <p:ext uri="{BB962C8B-B14F-4D97-AF65-F5344CB8AC3E}">
        <p14:creationId xmlns:p14="http://schemas.microsoft.com/office/powerpoint/2010/main" val="345905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7C7F6-186F-4416-A048-78B31550999F}"/>
              </a:ext>
            </a:extLst>
          </p:cNvPr>
          <p:cNvSpPr>
            <a:spLocks noGrp="1"/>
          </p:cNvSpPr>
          <p:nvPr>
            <p:ph type="title"/>
          </p:nvPr>
        </p:nvSpPr>
        <p:spPr>
          <a:xfrm>
            <a:off x="838200" y="1295850"/>
            <a:ext cx="10515600" cy="774562"/>
          </a:xfrm>
        </p:spPr>
        <p:txBody>
          <a:bodyPr>
            <a:normAutofit/>
          </a:bodyPr>
          <a:lstStyle/>
          <a:p>
            <a:pPr algn="ctr"/>
            <a:r>
              <a:rPr lang="fr-FR" sz="4000" b="1" dirty="0">
                <a:solidFill>
                  <a:srgbClr val="4172B0"/>
                </a:solidFill>
                <a:latin typeface="Verdana" panose="020B0604030504040204" pitchFamily="34" charset="0"/>
                <a:ea typeface="Verdana" panose="020B0604030504040204" pitchFamily="34" charset="0"/>
                <a:cs typeface="Verdana" panose="020B0604030504040204" pitchFamily="34" charset="0"/>
              </a:rPr>
              <a:t>ELEMENTS DE REPONSE</a:t>
            </a:r>
          </a:p>
        </p:txBody>
      </p:sp>
      <p:sp>
        <p:nvSpPr>
          <p:cNvPr id="3" name="Espace réservé du contenu 2">
            <a:extLst>
              <a:ext uri="{FF2B5EF4-FFF2-40B4-BE49-F238E27FC236}">
                <a16:creationId xmlns:a16="http://schemas.microsoft.com/office/drawing/2014/main" id="{1B099A0A-AB15-4F4E-A73C-FC36D0E12448}"/>
              </a:ext>
            </a:extLst>
          </p:cNvPr>
          <p:cNvSpPr>
            <a:spLocks noGrp="1"/>
          </p:cNvSpPr>
          <p:nvPr>
            <p:ph idx="1"/>
          </p:nvPr>
        </p:nvSpPr>
        <p:spPr>
          <a:xfrm>
            <a:off x="838200" y="2141764"/>
            <a:ext cx="10515600" cy="4016858"/>
          </a:xfrm>
        </p:spPr>
        <p:txBody>
          <a:bodyPr>
            <a:noAutofit/>
          </a:bodyPr>
          <a:lstStyle/>
          <a:p>
            <a:pPr marL="0" indent="0" algn="just">
              <a:buNone/>
            </a:pPr>
            <a:r>
              <a:rPr lang="fr-FR" sz="2000" dirty="0">
                <a:latin typeface="Verdana" panose="020B0604030504040204" pitchFamily="34" charset="0"/>
                <a:ea typeface="Verdana" panose="020B0604030504040204" pitchFamily="34" charset="0"/>
                <a:cs typeface="Verdana" panose="020B0604030504040204" pitchFamily="34" charset="0"/>
              </a:rPr>
              <a:t>Entrer dans une logique de société inclusive qui intègre l’école et l’entreprise.</a:t>
            </a:r>
          </a:p>
          <a:p>
            <a:pPr marL="0" indent="0" algn="just">
              <a:buNone/>
            </a:pPr>
            <a:endParaRPr lang="fr-FR" sz="105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2000" u="sng" dirty="0">
                <a:solidFill>
                  <a:srgbClr val="E3A637"/>
                </a:solidFill>
                <a:latin typeface="Verdana" panose="020B0604030504040204" pitchFamily="34" charset="0"/>
                <a:ea typeface="Verdana" panose="020B0604030504040204" pitchFamily="34" charset="0"/>
                <a:cs typeface="Verdana" panose="020B0604030504040204" pitchFamily="34" charset="0"/>
              </a:rPr>
              <a:t>Pour atteindre cet objectif </a:t>
            </a:r>
            <a:r>
              <a:rPr lang="fr-FR" sz="2000" dirty="0">
                <a:latin typeface="Verdana" panose="020B0604030504040204" pitchFamily="34" charset="0"/>
                <a:ea typeface="Verdana" panose="020B0604030504040204" pitchFamily="34" charset="0"/>
                <a:cs typeface="Verdana" panose="020B0604030504040204" pitchFamily="34" charset="0"/>
              </a:rPr>
              <a:t>: de nouvelles obligations pour l’entreprise, développer l’inclusion tout au long de la scolarité, obligation de référents handicap dans les CFA et les entreprises, favoriser l’emploi accompagné, un soutien accru de l’AGEFIPH auprès des entreprises.</a:t>
            </a:r>
          </a:p>
          <a:p>
            <a:pPr marL="0" indent="0" algn="just">
              <a:buNone/>
            </a:pPr>
            <a:endParaRPr lang="fr-FR" sz="105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2000" b="1" dirty="0">
                <a:latin typeface="Verdana" panose="020B0604030504040204" pitchFamily="34" charset="0"/>
                <a:ea typeface="Verdana" panose="020B0604030504040204" pitchFamily="34" charset="0"/>
                <a:cs typeface="Verdana" panose="020B0604030504040204" pitchFamily="34" charset="0"/>
              </a:rPr>
              <a:t>Et dans la branche HCR ? </a:t>
            </a:r>
            <a:endParaRPr lang="fr-FR" sz="20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fr-FR" sz="2000" dirty="0">
                <a:latin typeface="Verdana" panose="020B0604030504040204" pitchFamily="34" charset="0"/>
                <a:ea typeface="Verdana" panose="020B0604030504040204" pitchFamily="34" charset="0"/>
                <a:cs typeface="Verdana" panose="020B0604030504040204" pitchFamily="34" charset="0"/>
              </a:rPr>
              <a:t>Taux emploi de 2,4%. Taux national : 3,4%</a:t>
            </a:r>
          </a:p>
          <a:p>
            <a:pPr marL="0" indent="0" algn="just">
              <a:buNone/>
            </a:pPr>
            <a:r>
              <a:rPr lang="fr-FR" sz="2000" dirty="0">
                <a:latin typeface="Verdana" panose="020B0604030504040204" pitchFamily="34" charset="0"/>
                <a:ea typeface="Verdana" panose="020B0604030504040204" pitchFamily="34" charset="0"/>
                <a:cs typeface="Verdana" panose="020B0604030504040204" pitchFamily="34" charset="0"/>
              </a:rPr>
              <a:t>La mission handicap est présente aux côtés des entreprises pour les accompagner dans leur obligation d’emploi.</a:t>
            </a:r>
          </a:p>
        </p:txBody>
      </p:sp>
      <p:sp>
        <p:nvSpPr>
          <p:cNvPr id="4" name="Espace réservé du numéro de diapositive 3">
            <a:extLst>
              <a:ext uri="{FF2B5EF4-FFF2-40B4-BE49-F238E27FC236}">
                <a16:creationId xmlns:a16="http://schemas.microsoft.com/office/drawing/2014/main" id="{12A67BC8-8AC6-4E1A-B096-297760B73B79}"/>
              </a:ext>
            </a:extLst>
          </p:cNvPr>
          <p:cNvSpPr>
            <a:spLocks noGrp="1"/>
          </p:cNvSpPr>
          <p:nvPr>
            <p:ph type="sldNum" sz="quarter" idx="12"/>
          </p:nvPr>
        </p:nvSpPr>
        <p:spPr/>
        <p:txBody>
          <a:bodyPr/>
          <a:lstStyle/>
          <a:p>
            <a:pPr algn="ctr"/>
            <a:fld id="{F946BCCB-51CA-4E1C-BF20-6F881DC8D122}" type="slidenum">
              <a:rPr lang="fr-FR" smtClean="0"/>
              <a:pPr algn="ctr"/>
              <a:t>4</a:t>
            </a:fld>
            <a:endParaRPr lang="fr-FR" dirty="0"/>
          </a:p>
        </p:txBody>
      </p:sp>
      <p:pic>
        <p:nvPicPr>
          <p:cNvPr id="5" name="Image 4">
            <a:extLst>
              <a:ext uri="{FF2B5EF4-FFF2-40B4-BE49-F238E27FC236}">
                <a16:creationId xmlns:a16="http://schemas.microsoft.com/office/drawing/2014/main" id="{9ACA9FEE-81A0-4DE6-B4DA-00C15B0FA476}"/>
              </a:ext>
            </a:extLst>
          </p:cNvPr>
          <p:cNvPicPr>
            <a:picLocks noChangeAspect="1"/>
          </p:cNvPicPr>
          <p:nvPr/>
        </p:nvPicPr>
        <p:blipFill>
          <a:blip r:embed="rId2"/>
          <a:stretch>
            <a:fillRect/>
          </a:stretch>
        </p:blipFill>
        <p:spPr>
          <a:xfrm>
            <a:off x="941238" y="6032900"/>
            <a:ext cx="1457070" cy="506012"/>
          </a:xfrm>
          <a:prstGeom prst="rect">
            <a:avLst/>
          </a:prstGeom>
        </p:spPr>
      </p:pic>
    </p:spTree>
    <p:extLst>
      <p:ext uri="{BB962C8B-B14F-4D97-AF65-F5344CB8AC3E}">
        <p14:creationId xmlns:p14="http://schemas.microsoft.com/office/powerpoint/2010/main" val="299111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D5C6B9A4-B544-4039-9112-A43CE4823614}"/>
              </a:ext>
            </a:extLst>
          </p:cNvPr>
          <p:cNvGraphicFramePr>
            <a:graphicFrameLocks noGrp="1"/>
          </p:cNvGraphicFramePr>
          <p:nvPr>
            <p:ph idx="1"/>
            <p:extLst>
              <p:ext uri="{D42A27DB-BD31-4B8C-83A1-F6EECF244321}">
                <p14:modId xmlns:p14="http://schemas.microsoft.com/office/powerpoint/2010/main" val="2884874017"/>
              </p:ext>
            </p:extLst>
          </p:nvPr>
        </p:nvGraphicFramePr>
        <p:xfrm>
          <a:off x="662609" y="291551"/>
          <a:ext cx="11330608" cy="6424891"/>
        </p:xfrm>
        <a:graphic>
          <a:graphicData uri="http://schemas.openxmlformats.org/drawingml/2006/table">
            <a:tbl>
              <a:tblPr firstRow="1" bandRow="1">
                <a:tableStyleId>{21E4AEA4-8DFA-4A89-87EB-49C32662AFE0}</a:tableStyleId>
              </a:tblPr>
              <a:tblGrid>
                <a:gridCol w="2472066">
                  <a:extLst>
                    <a:ext uri="{9D8B030D-6E8A-4147-A177-3AD203B41FA5}">
                      <a16:colId xmlns:a16="http://schemas.microsoft.com/office/drawing/2014/main" val="2346779262"/>
                    </a:ext>
                  </a:extLst>
                </a:gridCol>
                <a:gridCol w="4174436">
                  <a:extLst>
                    <a:ext uri="{9D8B030D-6E8A-4147-A177-3AD203B41FA5}">
                      <a16:colId xmlns:a16="http://schemas.microsoft.com/office/drawing/2014/main" val="507391790"/>
                    </a:ext>
                  </a:extLst>
                </a:gridCol>
                <a:gridCol w="4684106">
                  <a:extLst>
                    <a:ext uri="{9D8B030D-6E8A-4147-A177-3AD203B41FA5}">
                      <a16:colId xmlns:a16="http://schemas.microsoft.com/office/drawing/2014/main" val="3803141895"/>
                    </a:ext>
                  </a:extLst>
                </a:gridCol>
              </a:tblGrid>
              <a:tr h="386439">
                <a:tc>
                  <a:txBody>
                    <a:bodyPr/>
                    <a:lstStyle/>
                    <a:p>
                      <a:endParaRPr lang="fr-FR"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LOI 11/02/2005</a:t>
                      </a:r>
                    </a:p>
                  </a:txBody>
                  <a:tcPr/>
                </a:tc>
                <a:tc>
                  <a:txBody>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LOI  05/09/2018</a:t>
                      </a:r>
                    </a:p>
                  </a:txBody>
                  <a:tcPr/>
                </a:tc>
                <a:extLst>
                  <a:ext uri="{0D108BD9-81ED-4DB2-BD59-A6C34878D82A}">
                    <a16:rowId xmlns:a16="http://schemas.microsoft.com/office/drawing/2014/main" val="3187293006"/>
                  </a:ext>
                </a:extLst>
              </a:tr>
              <a:tr h="386439">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Taux emploi</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6%</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6%</a:t>
                      </a:r>
                    </a:p>
                  </a:txBody>
                  <a:tcPr/>
                </a:tc>
                <a:extLst>
                  <a:ext uri="{0D108BD9-81ED-4DB2-BD59-A6C34878D82A}">
                    <a16:rowId xmlns:a16="http://schemas.microsoft.com/office/drawing/2014/main" val="809679955"/>
                  </a:ext>
                </a:extLst>
              </a:tr>
              <a:tr h="382527">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Seuil assujettissement </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20 salariés</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20 salariés</a:t>
                      </a:r>
                    </a:p>
                  </a:txBody>
                  <a:tcPr/>
                </a:tc>
                <a:extLst>
                  <a:ext uri="{0D108BD9-81ED-4DB2-BD59-A6C34878D82A}">
                    <a16:rowId xmlns:a16="http://schemas.microsoft.com/office/drawing/2014/main" val="177818363"/>
                  </a:ext>
                </a:extLst>
              </a:tr>
              <a:tr h="667006">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Entreprise / Etablissement</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Tout établissement remplit sa déclaration OETH (Siret)</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Une entreprise (</a:t>
                      </a:r>
                      <a:r>
                        <a:rPr lang="fr-FR" sz="1400" dirty="0" err="1">
                          <a:latin typeface="Verdana" panose="020B0604030504040204" pitchFamily="34" charset="0"/>
                          <a:ea typeface="Verdana" panose="020B0604030504040204" pitchFamily="34" charset="0"/>
                          <a:cs typeface="Verdana" panose="020B0604030504040204" pitchFamily="34" charset="0"/>
                        </a:rPr>
                        <a:t>Siren</a:t>
                      </a:r>
                      <a:r>
                        <a:rPr lang="fr-FR" sz="1400" dirty="0">
                          <a:latin typeface="Verdana" panose="020B0604030504040204" pitchFamily="34" charset="0"/>
                          <a:ea typeface="Verdana" panose="020B0604030504040204" pitchFamily="34" charset="0"/>
                          <a:cs typeface="Verdana" panose="020B0604030504040204" pitchFamily="34" charset="0"/>
                        </a:rPr>
                        <a:t>) avec plusieurs établissements remplit 1 seule déclaration</a:t>
                      </a:r>
                    </a:p>
                  </a:txBody>
                  <a:tcPr/>
                </a:tc>
                <a:extLst>
                  <a:ext uri="{0D108BD9-81ED-4DB2-BD59-A6C34878D82A}">
                    <a16:rowId xmlns:a16="http://schemas.microsoft.com/office/drawing/2014/main" val="2474202061"/>
                  </a:ext>
                </a:extLst>
              </a:tr>
              <a:tr h="712946">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Effectif assujettissement</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Calcul en ETP annuel au 31/12/année N</a:t>
                      </a:r>
                    </a:p>
                    <a:p>
                      <a:r>
                        <a:rPr lang="fr-FR" sz="1400" dirty="0">
                          <a:latin typeface="Verdana" panose="020B0604030504040204" pitchFamily="34" charset="0"/>
                          <a:ea typeface="Verdana" panose="020B0604030504040204" pitchFamily="34" charset="0"/>
                          <a:cs typeface="Verdana" panose="020B0604030504040204" pitchFamily="34" charset="0"/>
                        </a:rPr>
                        <a:t>(Durée temps travail, présence année, coefficient proratisation)</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Effectif annuel moyen.</a:t>
                      </a:r>
                    </a:p>
                    <a:p>
                      <a:r>
                        <a:rPr lang="fr-FR" sz="1400" dirty="0">
                          <a:latin typeface="Verdana" panose="020B0604030504040204" pitchFamily="34" charset="0"/>
                          <a:ea typeface="Verdana" panose="020B0604030504040204" pitchFamily="34" charset="0"/>
                          <a:cs typeface="Verdana" panose="020B0604030504040204" pitchFamily="34" charset="0"/>
                        </a:rPr>
                        <a:t>Même base que celui des organismes sociaux</a:t>
                      </a:r>
                    </a:p>
                  </a:txBody>
                  <a:tcPr/>
                </a:tc>
                <a:extLst>
                  <a:ext uri="{0D108BD9-81ED-4DB2-BD59-A6C34878D82A}">
                    <a16:rowId xmlns:a16="http://schemas.microsoft.com/office/drawing/2014/main" val="1294907569"/>
                  </a:ext>
                </a:extLst>
              </a:tr>
              <a:tr h="1128832">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OETH</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Annuelle, Déclaration des TH et actions au 1er trim Année N+1</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Toutes les entreprises déclarent les TH mensuellement via la DSN (paramétrage du système d’information RH/Paye)</a:t>
                      </a:r>
                    </a:p>
                    <a:p>
                      <a:r>
                        <a:rPr lang="fr-FR" sz="1400" dirty="0">
                          <a:latin typeface="Verdana" panose="020B0604030504040204" pitchFamily="34" charset="0"/>
                          <a:ea typeface="Verdana" panose="020B0604030504040204" pitchFamily="34" charset="0"/>
                          <a:cs typeface="Verdana" panose="020B0604030504040204" pitchFamily="34" charset="0"/>
                        </a:rPr>
                        <a:t>+ DOETH pour les achats, intérim, mise à disposition</a:t>
                      </a:r>
                    </a:p>
                  </a:txBody>
                  <a:tcPr/>
                </a:tc>
                <a:extLst>
                  <a:ext uri="{0D108BD9-81ED-4DB2-BD59-A6C34878D82A}">
                    <a16:rowId xmlns:a16="http://schemas.microsoft.com/office/drawing/2014/main" val="1622173449"/>
                  </a:ext>
                </a:extLst>
              </a:tr>
              <a:tr h="505004">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Bénéficiaires TH</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5 titres administratifs (RQTH, AT/MP 10%, pension invalidité, AAH, pension militaire...)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Idem</a:t>
                      </a:r>
                    </a:p>
                  </a:txBody>
                  <a:tcPr/>
                </a:tc>
                <a:extLst>
                  <a:ext uri="{0D108BD9-81ED-4DB2-BD59-A6C34878D82A}">
                    <a16:rowId xmlns:a16="http://schemas.microsoft.com/office/drawing/2014/main" val="1932358191"/>
                  </a:ext>
                </a:extLst>
              </a:tr>
              <a:tr h="920889">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Calcul Unité Bénéficiaire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 Selon temps présence année, temps travail, durée validité RQTH, coef. proratisation</a:t>
                      </a:r>
                    </a:p>
                    <a:p>
                      <a:r>
                        <a:rPr lang="fr-FR" sz="1400" dirty="0">
                          <a:latin typeface="Verdana" panose="020B0604030504040204" pitchFamily="34" charset="0"/>
                          <a:ea typeface="Verdana" panose="020B0604030504040204" pitchFamily="34" charset="0"/>
                          <a:cs typeface="Verdana" panose="020B0604030504040204" pitchFamily="34" charset="0"/>
                        </a:rPr>
                        <a:t>- Stagiaire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Tout type contrat travail au prorata temps travail, stagiaire inclus</a:t>
                      </a:r>
                    </a:p>
                  </a:txBody>
                  <a:tcPr/>
                </a:tc>
                <a:extLst>
                  <a:ext uri="{0D108BD9-81ED-4DB2-BD59-A6C34878D82A}">
                    <a16:rowId xmlns:a16="http://schemas.microsoft.com/office/drawing/2014/main" val="2316753303"/>
                  </a:ext>
                </a:extLst>
              </a:tr>
              <a:tr h="712946">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Coefficient minoration</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Jeunes – 25 ans ou 50 ans et + , Chômeur longue durée, lourdeur handicap, 1ere embauche TH, sortant ESAT/EA</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Suppression.</a:t>
                      </a:r>
                    </a:p>
                    <a:p>
                      <a:r>
                        <a:rPr lang="fr-FR" sz="1400" dirty="0">
                          <a:latin typeface="Verdana" panose="020B0604030504040204" pitchFamily="34" charset="0"/>
                          <a:ea typeface="Verdana" panose="020B0604030504040204" pitchFamily="34" charset="0"/>
                          <a:cs typeface="Verdana" panose="020B0604030504040204" pitchFamily="34" charset="0"/>
                        </a:rPr>
                        <a:t>Salariés + ans valorisés : 1,5 UB</a:t>
                      </a:r>
                    </a:p>
                  </a:txBody>
                  <a:tcPr/>
                </a:tc>
                <a:extLst>
                  <a:ext uri="{0D108BD9-81ED-4DB2-BD59-A6C34878D82A}">
                    <a16:rowId xmlns:a16="http://schemas.microsoft.com/office/drawing/2014/main" val="2973045326"/>
                  </a:ext>
                </a:extLst>
              </a:tr>
              <a:tr h="505004">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ECAP</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36 métiers représentés dans les branches (hors HCR)</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En cours de négociation</a:t>
                      </a:r>
                    </a:p>
                  </a:txBody>
                  <a:tcPr/>
                </a:tc>
                <a:extLst>
                  <a:ext uri="{0D108BD9-81ED-4DB2-BD59-A6C34878D82A}">
                    <a16:rowId xmlns:a16="http://schemas.microsoft.com/office/drawing/2014/main" val="2451965835"/>
                  </a:ext>
                </a:extLst>
              </a:tr>
            </a:tbl>
          </a:graphicData>
        </a:graphic>
      </p:graphicFrame>
      <p:sp>
        <p:nvSpPr>
          <p:cNvPr id="4" name="Espace réservé du numéro de diapositive 3">
            <a:extLst>
              <a:ext uri="{FF2B5EF4-FFF2-40B4-BE49-F238E27FC236}">
                <a16:creationId xmlns:a16="http://schemas.microsoft.com/office/drawing/2014/main" id="{84790886-7613-41D6-933E-EDEC4E57C483}"/>
              </a:ext>
            </a:extLst>
          </p:cNvPr>
          <p:cNvSpPr>
            <a:spLocks noGrp="1"/>
          </p:cNvSpPr>
          <p:nvPr>
            <p:ph type="sldNum" sz="quarter" idx="12"/>
          </p:nvPr>
        </p:nvSpPr>
        <p:spPr/>
        <p:txBody>
          <a:bodyPr/>
          <a:lstStyle/>
          <a:p>
            <a:pPr algn="ctr"/>
            <a:fld id="{F946BCCB-51CA-4E1C-BF20-6F881DC8D122}" type="slidenum">
              <a:rPr lang="fr-FR" smtClean="0"/>
              <a:pPr algn="ctr"/>
              <a:t>5</a:t>
            </a:fld>
            <a:endParaRPr lang="fr-FR" dirty="0"/>
          </a:p>
        </p:txBody>
      </p:sp>
    </p:spTree>
    <p:extLst>
      <p:ext uri="{BB962C8B-B14F-4D97-AF65-F5344CB8AC3E}">
        <p14:creationId xmlns:p14="http://schemas.microsoft.com/office/powerpoint/2010/main" val="94024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3A0D3966-B1E7-43D4-97D7-E925DC52CA0E}"/>
              </a:ext>
            </a:extLst>
          </p:cNvPr>
          <p:cNvGraphicFramePr>
            <a:graphicFrameLocks noGrp="1"/>
          </p:cNvGraphicFramePr>
          <p:nvPr>
            <p:ph idx="1"/>
            <p:extLst>
              <p:ext uri="{D42A27DB-BD31-4B8C-83A1-F6EECF244321}">
                <p14:modId xmlns:p14="http://schemas.microsoft.com/office/powerpoint/2010/main" val="2505544002"/>
              </p:ext>
            </p:extLst>
          </p:nvPr>
        </p:nvGraphicFramePr>
        <p:xfrm>
          <a:off x="838203" y="248645"/>
          <a:ext cx="10515597" cy="6028227"/>
        </p:xfrm>
        <a:graphic>
          <a:graphicData uri="http://schemas.openxmlformats.org/drawingml/2006/table">
            <a:tbl>
              <a:tblPr firstRow="1" bandRow="1">
                <a:tableStyleId>{21E4AEA4-8DFA-4A89-87EB-49C32662AFE0}</a:tableStyleId>
              </a:tblPr>
              <a:tblGrid>
                <a:gridCol w="2196545">
                  <a:extLst>
                    <a:ext uri="{9D8B030D-6E8A-4147-A177-3AD203B41FA5}">
                      <a16:colId xmlns:a16="http://schemas.microsoft.com/office/drawing/2014/main" val="3850022546"/>
                    </a:ext>
                  </a:extLst>
                </a:gridCol>
                <a:gridCol w="4813853">
                  <a:extLst>
                    <a:ext uri="{9D8B030D-6E8A-4147-A177-3AD203B41FA5}">
                      <a16:colId xmlns:a16="http://schemas.microsoft.com/office/drawing/2014/main" val="106555605"/>
                    </a:ext>
                  </a:extLst>
                </a:gridCol>
                <a:gridCol w="3505199">
                  <a:extLst>
                    <a:ext uri="{9D8B030D-6E8A-4147-A177-3AD203B41FA5}">
                      <a16:colId xmlns:a16="http://schemas.microsoft.com/office/drawing/2014/main" val="2699828566"/>
                    </a:ext>
                  </a:extLst>
                </a:gridCol>
              </a:tblGrid>
              <a:tr h="649268">
                <a:tc>
                  <a:txBody>
                    <a:bodyPr/>
                    <a:lstStyle/>
                    <a:p>
                      <a:endParaRPr lang="fr-FR"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Loi 05/02/2005</a:t>
                      </a:r>
                    </a:p>
                  </a:txBody>
                  <a:tcPr/>
                </a:tc>
                <a:tc>
                  <a:txBody>
                    <a:bodyPr/>
                    <a:lstStyle/>
                    <a:p>
                      <a:pPr algn="ctr"/>
                      <a:r>
                        <a:rPr lang="fr-FR" sz="1400" dirty="0">
                          <a:latin typeface="Verdana" panose="020B0604030504040204" pitchFamily="34" charset="0"/>
                          <a:ea typeface="Verdana" panose="020B0604030504040204" pitchFamily="34" charset="0"/>
                          <a:cs typeface="Verdana" panose="020B0604030504040204" pitchFamily="34" charset="0"/>
                        </a:rPr>
                        <a:t>Loi 08/09/2018</a:t>
                      </a:r>
                    </a:p>
                  </a:txBody>
                  <a:tcPr/>
                </a:tc>
                <a:extLst>
                  <a:ext uri="{0D108BD9-81ED-4DB2-BD59-A6C34878D82A}">
                    <a16:rowId xmlns:a16="http://schemas.microsoft.com/office/drawing/2014/main" val="262424916"/>
                  </a:ext>
                </a:extLst>
              </a:tr>
              <a:tr h="629794">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Modalités réponses obligation</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5 possibilités (recrutement ou maintien, stage, paiement contribution, achat, accord entreprise)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2 possibilités : recrutement ou maintien</a:t>
                      </a:r>
                    </a:p>
                  </a:txBody>
                  <a:tcPr/>
                </a:tc>
                <a:extLst>
                  <a:ext uri="{0D108BD9-81ED-4DB2-BD59-A6C34878D82A}">
                    <a16:rowId xmlns:a16="http://schemas.microsoft.com/office/drawing/2014/main" val="2176684864"/>
                  </a:ext>
                </a:extLst>
              </a:tr>
              <a:tr h="945592">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Calcul contribution</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20 à 199 salariés </a:t>
                      </a:r>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400 fois SMIC Horaire</a:t>
                      </a:r>
                    </a:p>
                    <a:p>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200 à 749 salariés 500 fois </a:t>
                      </a:r>
                    </a:p>
                    <a:p>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750 et +600 fois</a:t>
                      </a:r>
                    </a:p>
                    <a:p>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Sur-contribution 1500 fois SMIC horaire</a:t>
                      </a:r>
                      <a:endParaRPr lang="fr-FR"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20 à 250 salariés</a:t>
                      </a:r>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400 fois SMIC Horaire</a:t>
                      </a:r>
                    </a:p>
                    <a:p>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251 salariés…</a:t>
                      </a:r>
                    </a:p>
                    <a:p>
                      <a:r>
                        <a:rPr lang="fr-FR" sz="14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Reste inchangé</a:t>
                      </a:r>
                    </a:p>
                  </a:txBody>
                  <a:tcPr/>
                </a:tc>
                <a:extLst>
                  <a:ext uri="{0D108BD9-81ED-4DB2-BD59-A6C34878D82A}">
                    <a16:rowId xmlns:a16="http://schemas.microsoft.com/office/drawing/2014/main" val="1611962629"/>
                  </a:ext>
                </a:extLst>
              </a:tr>
              <a:tr h="1155723">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Dépenses déductibles</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12 possibilités</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3 possibilité à hauteur de 10% (formation/sensibilisation, accessibilité, compensation du handicap) </a:t>
                      </a:r>
                    </a:p>
                    <a:p>
                      <a:r>
                        <a:rPr lang="fr-FR" sz="1400" dirty="0">
                          <a:latin typeface="Verdana" panose="020B0604030504040204" pitchFamily="34" charset="0"/>
                          <a:ea typeface="Verdana" panose="020B0604030504040204" pitchFamily="34" charset="0"/>
                          <a:cs typeface="Verdana" panose="020B0604030504040204" pitchFamily="34" charset="0"/>
                        </a:rPr>
                        <a:t>Achats ESAT/EA/TIH</a:t>
                      </a:r>
                    </a:p>
                    <a:p>
                      <a:r>
                        <a:rPr lang="fr-FR" sz="1400" dirty="0">
                          <a:latin typeface="Verdana" panose="020B0604030504040204" pitchFamily="34" charset="0"/>
                          <a:ea typeface="Verdana" panose="020B0604030504040204" pitchFamily="34" charset="0"/>
                          <a:cs typeface="Verdana" panose="020B0604030504040204" pitchFamily="34" charset="0"/>
                        </a:rPr>
                        <a:t>ECAP</a:t>
                      </a:r>
                    </a:p>
                  </a:txBody>
                  <a:tcPr/>
                </a:tc>
                <a:extLst>
                  <a:ext uri="{0D108BD9-81ED-4DB2-BD59-A6C34878D82A}">
                    <a16:rowId xmlns:a16="http://schemas.microsoft.com/office/drawing/2014/main" val="3342674334"/>
                  </a:ext>
                </a:extLst>
              </a:tr>
              <a:tr h="387685">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Mise en conformité</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3 ans</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5 ans</a:t>
                      </a:r>
                    </a:p>
                  </a:txBody>
                  <a:tcPr/>
                </a:tc>
                <a:extLst>
                  <a:ext uri="{0D108BD9-81ED-4DB2-BD59-A6C34878D82A}">
                    <a16:rowId xmlns:a16="http://schemas.microsoft.com/office/drawing/2014/main" val="356192950"/>
                  </a:ext>
                </a:extLst>
              </a:tr>
              <a:tr h="624304">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Paiement contribution</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Annuelle à l’AGEFIPH</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Annuelle à l’URSSAF</a:t>
                      </a:r>
                    </a:p>
                    <a:p>
                      <a:r>
                        <a:rPr lang="fr-FR" sz="1400" dirty="0">
                          <a:latin typeface="Verdana" panose="020B0604030504040204" pitchFamily="34" charset="0"/>
                          <a:ea typeface="Verdana" panose="020B0604030504040204" pitchFamily="34" charset="0"/>
                          <a:cs typeface="Verdana" panose="020B0604030504040204" pitchFamily="34" charset="0"/>
                        </a:rPr>
                        <a:t>Ecrêtement sur 3 ans</a:t>
                      </a:r>
                    </a:p>
                  </a:txBody>
                  <a:tcPr/>
                </a:tc>
                <a:extLst>
                  <a:ext uri="{0D108BD9-81ED-4DB2-BD59-A6C34878D82A}">
                    <a16:rowId xmlns:a16="http://schemas.microsoft.com/office/drawing/2014/main" val="1288176453"/>
                  </a:ext>
                </a:extLst>
              </a:tr>
              <a:tr h="613645">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Référent handicap entreprise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Non obligatoire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Obligatoire entreprise à partir de 250 salariés</a:t>
                      </a:r>
                    </a:p>
                  </a:txBody>
                  <a:tcPr/>
                </a:tc>
                <a:extLst>
                  <a:ext uri="{0D108BD9-81ED-4DB2-BD59-A6C34878D82A}">
                    <a16:rowId xmlns:a16="http://schemas.microsoft.com/office/drawing/2014/main" val="2385059677"/>
                  </a:ext>
                </a:extLst>
              </a:tr>
              <a:tr h="806339">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Accord entreprise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Agrément de la </a:t>
                      </a:r>
                      <a:r>
                        <a:rPr lang="fr-FR" sz="1400" dirty="0" err="1">
                          <a:latin typeface="Verdana" panose="020B0604030504040204" pitchFamily="34" charset="0"/>
                          <a:ea typeface="Verdana" panose="020B0604030504040204" pitchFamily="34" charset="0"/>
                          <a:cs typeface="Verdana" panose="020B0604030504040204" pitchFamily="34" charset="0"/>
                        </a:rPr>
                        <a:t>Dirrecte</a:t>
                      </a:r>
                      <a:r>
                        <a:rPr lang="fr-FR" sz="1400" dirty="0">
                          <a:latin typeface="Verdana" panose="020B0604030504040204" pitchFamily="34" charset="0"/>
                          <a:ea typeface="Verdana" panose="020B0604030504040204" pitchFamily="34" charset="0"/>
                          <a:cs typeface="Verdana" panose="020B0604030504040204" pitchFamily="34" charset="0"/>
                        </a:rPr>
                        <a:t> pour 3 ou 5 ans, renouvelable</a:t>
                      </a:r>
                    </a:p>
                  </a:txBody>
                  <a:tcPr/>
                </a:tc>
                <a:tc>
                  <a:txBody>
                    <a:bodyPr/>
                    <a:lstStyle/>
                    <a:p>
                      <a:r>
                        <a:rPr lang="fr-FR" sz="1400" dirty="0">
                          <a:latin typeface="Verdana" panose="020B0604030504040204" pitchFamily="34" charset="0"/>
                          <a:ea typeface="Verdana" panose="020B0604030504040204" pitchFamily="34" charset="0"/>
                          <a:cs typeface="Verdana" panose="020B0604030504040204" pitchFamily="34" charset="0"/>
                        </a:rPr>
                        <a:t>Agrément de la </a:t>
                      </a:r>
                      <a:r>
                        <a:rPr lang="fr-FR" sz="1400" dirty="0" err="1">
                          <a:latin typeface="Verdana" panose="020B0604030504040204" pitchFamily="34" charset="0"/>
                          <a:ea typeface="Verdana" panose="020B0604030504040204" pitchFamily="34" charset="0"/>
                          <a:cs typeface="Verdana" panose="020B0604030504040204" pitchFamily="34" charset="0"/>
                        </a:rPr>
                        <a:t>Dirrecte</a:t>
                      </a:r>
                      <a:r>
                        <a:rPr lang="fr-FR" sz="1400" dirty="0">
                          <a:latin typeface="Verdana" panose="020B0604030504040204" pitchFamily="34" charset="0"/>
                          <a:ea typeface="Verdana" panose="020B0604030504040204" pitchFamily="34" charset="0"/>
                          <a:cs typeface="Verdana" panose="020B0604030504040204" pitchFamily="34" charset="0"/>
                        </a:rPr>
                        <a:t> pour 3 ans, renouvelable 1 fois (6 ans).</a:t>
                      </a:r>
                    </a:p>
                  </a:txBody>
                  <a:tcPr/>
                </a:tc>
                <a:extLst>
                  <a:ext uri="{0D108BD9-81ED-4DB2-BD59-A6C34878D82A}">
                    <a16:rowId xmlns:a16="http://schemas.microsoft.com/office/drawing/2014/main" val="773656110"/>
                  </a:ext>
                </a:extLst>
              </a:tr>
            </a:tbl>
          </a:graphicData>
        </a:graphic>
      </p:graphicFrame>
      <p:sp>
        <p:nvSpPr>
          <p:cNvPr id="4" name="Espace réservé du numéro de diapositive 3">
            <a:extLst>
              <a:ext uri="{FF2B5EF4-FFF2-40B4-BE49-F238E27FC236}">
                <a16:creationId xmlns:a16="http://schemas.microsoft.com/office/drawing/2014/main" id="{446A50F6-ADE8-4055-96AB-E58B19035F75}"/>
              </a:ext>
            </a:extLst>
          </p:cNvPr>
          <p:cNvSpPr>
            <a:spLocks noGrp="1"/>
          </p:cNvSpPr>
          <p:nvPr>
            <p:ph type="sldNum" sz="quarter" idx="12"/>
          </p:nvPr>
        </p:nvSpPr>
        <p:spPr/>
        <p:txBody>
          <a:bodyPr/>
          <a:lstStyle/>
          <a:p>
            <a:pPr algn="ctr"/>
            <a:fld id="{F946BCCB-51CA-4E1C-BF20-6F881DC8D122}" type="slidenum">
              <a:rPr lang="fr-FR" smtClean="0"/>
              <a:pPr algn="ctr"/>
              <a:t>6</a:t>
            </a:fld>
            <a:endParaRPr lang="fr-FR" dirty="0"/>
          </a:p>
        </p:txBody>
      </p:sp>
      <p:pic>
        <p:nvPicPr>
          <p:cNvPr id="2" name="Image 1">
            <a:extLst>
              <a:ext uri="{FF2B5EF4-FFF2-40B4-BE49-F238E27FC236}">
                <a16:creationId xmlns:a16="http://schemas.microsoft.com/office/drawing/2014/main" id="{BF5002B6-12E2-4FDF-9B33-B261251337CD}"/>
              </a:ext>
            </a:extLst>
          </p:cNvPr>
          <p:cNvPicPr>
            <a:picLocks noChangeAspect="1"/>
          </p:cNvPicPr>
          <p:nvPr/>
        </p:nvPicPr>
        <p:blipFill>
          <a:blip r:embed="rId2"/>
          <a:stretch>
            <a:fillRect/>
          </a:stretch>
        </p:blipFill>
        <p:spPr>
          <a:xfrm>
            <a:off x="838200" y="6103344"/>
            <a:ext cx="1457070" cy="506012"/>
          </a:xfrm>
          <a:prstGeom prst="rect">
            <a:avLst/>
          </a:prstGeom>
        </p:spPr>
      </p:pic>
    </p:spTree>
    <p:extLst>
      <p:ext uri="{BB962C8B-B14F-4D97-AF65-F5344CB8AC3E}">
        <p14:creationId xmlns:p14="http://schemas.microsoft.com/office/powerpoint/2010/main" val="194066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B86CF-8168-4615-81C3-C52C36FCF7E0}"/>
              </a:ext>
            </a:extLst>
          </p:cNvPr>
          <p:cNvSpPr>
            <a:spLocks noGrp="1"/>
          </p:cNvSpPr>
          <p:nvPr>
            <p:ph type="title"/>
          </p:nvPr>
        </p:nvSpPr>
        <p:spPr>
          <a:xfrm>
            <a:off x="838200" y="1515187"/>
            <a:ext cx="10515600" cy="880844"/>
          </a:xfrm>
        </p:spPr>
        <p:txBody>
          <a:bodyPr>
            <a:normAutofit/>
          </a:bodyPr>
          <a:lstStyle/>
          <a:p>
            <a:pPr algn="ctr"/>
            <a:r>
              <a:rPr lang="fr-FR" sz="4000" b="1" dirty="0">
                <a:solidFill>
                  <a:srgbClr val="4172B0"/>
                </a:solidFill>
                <a:latin typeface="Verdana" panose="020B0604030504040204" pitchFamily="34" charset="0"/>
                <a:ea typeface="Verdana" panose="020B0604030504040204" pitchFamily="34" charset="0"/>
                <a:cs typeface="Verdana" panose="020B0604030504040204" pitchFamily="34" charset="0"/>
              </a:rPr>
              <a:t>ROLE MISSION HANDICAP</a:t>
            </a:r>
          </a:p>
        </p:txBody>
      </p:sp>
      <p:sp>
        <p:nvSpPr>
          <p:cNvPr id="3" name="Espace réservé du contenu 2">
            <a:extLst>
              <a:ext uri="{FF2B5EF4-FFF2-40B4-BE49-F238E27FC236}">
                <a16:creationId xmlns:a16="http://schemas.microsoft.com/office/drawing/2014/main" id="{54F8F334-E91F-4568-B484-89D76DAF391D}"/>
              </a:ext>
            </a:extLst>
          </p:cNvPr>
          <p:cNvSpPr>
            <a:spLocks noGrp="1"/>
          </p:cNvSpPr>
          <p:nvPr>
            <p:ph idx="1"/>
          </p:nvPr>
        </p:nvSpPr>
        <p:spPr>
          <a:xfrm>
            <a:off x="775252" y="2292626"/>
            <a:ext cx="10515600" cy="3445565"/>
          </a:xfrm>
        </p:spPr>
        <p:txBody>
          <a:bodyPr>
            <a:normAutofit fontScale="92500"/>
          </a:bodyPr>
          <a:lstStyle/>
          <a:p>
            <a:pPr marL="0" indent="0" algn="just">
              <a:buNone/>
            </a:pPr>
            <a:r>
              <a:rPr lang="fr-FR" sz="2600" u="sng" dirty="0">
                <a:solidFill>
                  <a:srgbClr val="E3A637"/>
                </a:solidFill>
                <a:latin typeface="Verdana" panose="020B0604030504040204" pitchFamily="34" charset="0"/>
                <a:ea typeface="Verdana" panose="020B0604030504040204" pitchFamily="34" charset="0"/>
                <a:cs typeface="Verdana" panose="020B0604030504040204" pitchFamily="34" charset="0"/>
              </a:rPr>
              <a:t>Conseil :</a:t>
            </a:r>
            <a:r>
              <a:rPr lang="fr-FR" sz="2600" dirty="0">
                <a:latin typeface="Verdana" panose="020B0604030504040204" pitchFamily="34" charset="0"/>
                <a:ea typeface="Verdana" panose="020B0604030504040204" pitchFamily="34" charset="0"/>
                <a:cs typeface="Verdana" panose="020B0604030504040204" pitchFamily="34" charset="0"/>
              </a:rPr>
              <a:t> </a:t>
            </a:r>
          </a:p>
          <a:p>
            <a:pPr marL="0" indent="0" algn="just">
              <a:buNone/>
            </a:pPr>
            <a:r>
              <a:rPr lang="fr-FR" sz="2600" dirty="0">
                <a:latin typeface="Verdana" panose="020B0604030504040204" pitchFamily="34" charset="0"/>
                <a:ea typeface="Verdana" panose="020B0604030504040204" pitchFamily="34" charset="0"/>
                <a:cs typeface="Verdana" panose="020B0604030504040204" pitchFamily="34" charset="0"/>
              </a:rPr>
              <a:t>Législation et DOETH - Action Ponctuelle – Politique et projet RH</a:t>
            </a:r>
          </a:p>
          <a:p>
            <a:pPr marL="0" indent="0" algn="just">
              <a:buNone/>
            </a:pPr>
            <a:r>
              <a:rPr lang="fr-FR" sz="2600" dirty="0">
                <a:solidFill>
                  <a:srgbClr val="E3A637"/>
                </a:solidFill>
                <a:latin typeface="Verdana" panose="020B0604030504040204" pitchFamily="34" charset="0"/>
                <a:ea typeface="Verdana" panose="020B0604030504040204" pitchFamily="34" charset="0"/>
                <a:cs typeface="Verdana" panose="020B0604030504040204" pitchFamily="34" charset="0"/>
              </a:rPr>
              <a:t>	</a:t>
            </a:r>
          </a:p>
          <a:p>
            <a:pPr marL="0" indent="0" algn="just">
              <a:buNone/>
            </a:pPr>
            <a:r>
              <a:rPr lang="fr-FR" sz="2600" u="sng" dirty="0">
                <a:solidFill>
                  <a:srgbClr val="E3A637"/>
                </a:solidFill>
                <a:latin typeface="Verdana" panose="020B0604030504040204" pitchFamily="34" charset="0"/>
                <a:ea typeface="Verdana" panose="020B0604030504040204" pitchFamily="34" charset="0"/>
                <a:cs typeface="Verdana" panose="020B0604030504040204" pitchFamily="34" charset="0"/>
              </a:rPr>
              <a:t>Facilitation et accompagnement :</a:t>
            </a:r>
            <a:r>
              <a:rPr lang="fr-FR" sz="2600" dirty="0">
                <a:solidFill>
                  <a:srgbClr val="E3A637"/>
                </a:solidFill>
                <a:latin typeface="Verdana" panose="020B0604030504040204" pitchFamily="34" charset="0"/>
                <a:ea typeface="Verdana" panose="020B0604030504040204" pitchFamily="34" charset="0"/>
                <a:cs typeface="Verdana" panose="020B0604030504040204" pitchFamily="34" charset="0"/>
              </a:rPr>
              <a:t> </a:t>
            </a:r>
          </a:p>
          <a:p>
            <a:pPr marL="0" indent="0" algn="just">
              <a:buNone/>
            </a:pPr>
            <a:r>
              <a:rPr lang="fr-FR" sz="2600" dirty="0">
                <a:latin typeface="Verdana" panose="020B0604030504040204" pitchFamily="34" charset="0"/>
                <a:ea typeface="Verdana" panose="020B0604030504040204" pitchFamily="34" charset="0"/>
                <a:cs typeface="Verdana" panose="020B0604030504040204" pitchFamily="34" charset="0"/>
              </a:rPr>
              <a:t>Développement des partenariats avec les organismes insertion et placement pour le recrutement, maintien dans l’emploi, mise en place de formation, projet d’inclusion…</a:t>
            </a:r>
          </a:p>
          <a:p>
            <a:pPr marL="0" indent="0" algn="just">
              <a:buNone/>
            </a:pPr>
            <a:r>
              <a:rPr lang="fr-FR" sz="2600" dirty="0">
                <a:solidFill>
                  <a:srgbClr val="E3A637"/>
                </a:solidFill>
                <a:latin typeface="Verdana" panose="020B0604030504040204" pitchFamily="34" charset="0"/>
                <a:ea typeface="Verdana" panose="020B0604030504040204" pitchFamily="34" charset="0"/>
                <a:cs typeface="Verdana" panose="020B0604030504040204" pitchFamily="34" charset="0"/>
              </a:rPr>
              <a:t>			</a:t>
            </a:r>
          </a:p>
          <a:p>
            <a:endParaRPr lang="fr-FR" dirty="0"/>
          </a:p>
        </p:txBody>
      </p:sp>
      <p:sp>
        <p:nvSpPr>
          <p:cNvPr id="4" name="Espace réservé du numéro de diapositive 3">
            <a:extLst>
              <a:ext uri="{FF2B5EF4-FFF2-40B4-BE49-F238E27FC236}">
                <a16:creationId xmlns:a16="http://schemas.microsoft.com/office/drawing/2014/main" id="{89261D86-53BE-4545-AF7A-79A331FDAF87}"/>
              </a:ext>
            </a:extLst>
          </p:cNvPr>
          <p:cNvSpPr>
            <a:spLocks noGrp="1"/>
          </p:cNvSpPr>
          <p:nvPr>
            <p:ph type="sldNum" sz="quarter" idx="12"/>
          </p:nvPr>
        </p:nvSpPr>
        <p:spPr/>
        <p:txBody>
          <a:bodyPr/>
          <a:lstStyle/>
          <a:p>
            <a:pPr algn="ctr"/>
            <a:fld id="{F946BCCB-51CA-4E1C-BF20-6F881DC8D122}" type="slidenum">
              <a:rPr lang="fr-FR" smtClean="0"/>
              <a:pPr algn="ctr"/>
              <a:t>7</a:t>
            </a:fld>
            <a:endParaRPr lang="fr-FR" dirty="0"/>
          </a:p>
        </p:txBody>
      </p:sp>
      <p:pic>
        <p:nvPicPr>
          <p:cNvPr id="5" name="Image 4">
            <a:extLst>
              <a:ext uri="{FF2B5EF4-FFF2-40B4-BE49-F238E27FC236}">
                <a16:creationId xmlns:a16="http://schemas.microsoft.com/office/drawing/2014/main" id="{4E833834-753C-4C97-998B-155B5AE6814A}"/>
              </a:ext>
            </a:extLst>
          </p:cNvPr>
          <p:cNvPicPr>
            <a:picLocks noChangeAspect="1"/>
          </p:cNvPicPr>
          <p:nvPr/>
        </p:nvPicPr>
        <p:blipFill>
          <a:blip r:embed="rId2"/>
          <a:stretch>
            <a:fillRect/>
          </a:stretch>
        </p:blipFill>
        <p:spPr>
          <a:xfrm>
            <a:off x="838200" y="5850338"/>
            <a:ext cx="1457070" cy="506012"/>
          </a:xfrm>
          <a:prstGeom prst="rect">
            <a:avLst/>
          </a:prstGeom>
        </p:spPr>
      </p:pic>
    </p:spTree>
    <p:extLst>
      <p:ext uri="{BB962C8B-B14F-4D97-AF65-F5344CB8AC3E}">
        <p14:creationId xmlns:p14="http://schemas.microsoft.com/office/powerpoint/2010/main" val="43594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C60DA-2116-4FDF-8369-9BA2A068C0E5}"/>
              </a:ext>
            </a:extLst>
          </p:cNvPr>
          <p:cNvSpPr>
            <a:spLocks noGrp="1"/>
          </p:cNvSpPr>
          <p:nvPr>
            <p:ph type="title"/>
          </p:nvPr>
        </p:nvSpPr>
        <p:spPr>
          <a:xfrm>
            <a:off x="838200" y="1385543"/>
            <a:ext cx="10515600" cy="1052858"/>
          </a:xfrm>
        </p:spPr>
        <p:txBody>
          <a:bodyPr>
            <a:normAutofit/>
          </a:bodyPr>
          <a:lstStyle/>
          <a:p>
            <a:pPr algn="ctr"/>
            <a:r>
              <a:rPr lang="fr-FR" sz="4000" b="1" dirty="0">
                <a:solidFill>
                  <a:srgbClr val="4172B0"/>
                </a:solidFill>
                <a:latin typeface="Verdana" panose="020B0604030504040204" pitchFamily="34" charset="0"/>
                <a:ea typeface="Verdana" panose="020B0604030504040204" pitchFamily="34" charset="0"/>
                <a:cs typeface="Verdana" panose="020B0604030504040204" pitchFamily="34" charset="0"/>
              </a:rPr>
              <a:t>CONSEIL AUX ENTREPRISES</a:t>
            </a:r>
          </a:p>
        </p:txBody>
      </p:sp>
      <p:sp>
        <p:nvSpPr>
          <p:cNvPr id="3" name="Espace réservé du contenu 2">
            <a:extLst>
              <a:ext uri="{FF2B5EF4-FFF2-40B4-BE49-F238E27FC236}">
                <a16:creationId xmlns:a16="http://schemas.microsoft.com/office/drawing/2014/main" id="{0716B8A3-6F7B-4553-A450-A993FA98142C}"/>
              </a:ext>
            </a:extLst>
          </p:cNvPr>
          <p:cNvSpPr>
            <a:spLocks noGrp="1"/>
          </p:cNvSpPr>
          <p:nvPr>
            <p:ph idx="1"/>
          </p:nvPr>
        </p:nvSpPr>
        <p:spPr>
          <a:xfrm>
            <a:off x="838200" y="2597427"/>
            <a:ext cx="10515600" cy="3326295"/>
          </a:xfrm>
        </p:spPr>
        <p:txBody>
          <a:bodyPr>
            <a:normAutofit/>
          </a:bodyPr>
          <a:lstStyle/>
          <a:p>
            <a:pPr algn="just">
              <a:buFont typeface="Wingdings" panose="05000000000000000000" pitchFamily="2" charset="2"/>
              <a:buChar char="§"/>
            </a:pPr>
            <a:r>
              <a:rPr lang="fr-FR" sz="2400" u="sng" dirty="0">
                <a:solidFill>
                  <a:srgbClr val="E3A637"/>
                </a:solidFill>
                <a:latin typeface="Verdana" panose="020B0604030504040204" pitchFamily="34" charset="0"/>
                <a:ea typeface="Verdana" panose="020B0604030504040204" pitchFamily="34" charset="0"/>
                <a:cs typeface="Verdana" panose="020B0604030504040204" pitchFamily="34" charset="0"/>
              </a:rPr>
              <a:t>Campagne de sensibilisation du personnel </a:t>
            </a:r>
            <a:r>
              <a:rPr lang="fr-FR" sz="2400" dirty="0">
                <a:latin typeface="Verdana" panose="020B0604030504040204" pitchFamily="34" charset="0"/>
                <a:ea typeface="Verdana" panose="020B0604030504040204" pitchFamily="34" charset="0"/>
                <a:cs typeface="Verdana" panose="020B0604030504040204" pitchFamily="34" charset="0"/>
              </a:rPr>
              <a:t>: proposition de solutions</a:t>
            </a:r>
          </a:p>
          <a:p>
            <a:pPr algn="just">
              <a:buFont typeface="Wingdings" panose="05000000000000000000" pitchFamily="2" charset="2"/>
              <a:buChar char="§"/>
            </a:pPr>
            <a:r>
              <a:rPr lang="fr-FR" sz="2400" u="sng" dirty="0">
                <a:solidFill>
                  <a:srgbClr val="E3A637"/>
                </a:solidFill>
                <a:latin typeface="Verdana" panose="020B0604030504040204" pitchFamily="34" charset="0"/>
                <a:ea typeface="Verdana" panose="020B0604030504040204" pitchFamily="34" charset="0"/>
                <a:cs typeface="Verdana" panose="020B0604030504040204" pitchFamily="34" charset="0"/>
              </a:rPr>
              <a:t>Recrutement </a:t>
            </a:r>
            <a:r>
              <a:rPr lang="fr-FR" sz="2400" u="sng" dirty="0">
                <a:latin typeface="Verdana" panose="020B0604030504040204" pitchFamily="34" charset="0"/>
                <a:ea typeface="Verdana" panose="020B0604030504040204" pitchFamily="34" charset="0"/>
                <a:cs typeface="Verdana" panose="020B0604030504040204" pitchFamily="34" charset="0"/>
              </a:rPr>
              <a:t>:</a:t>
            </a:r>
            <a:r>
              <a:rPr lang="fr-FR" sz="2400" dirty="0">
                <a:latin typeface="Verdana" panose="020B0604030504040204" pitchFamily="34" charset="0"/>
                <a:ea typeface="Verdana" panose="020B0604030504040204" pitchFamily="34" charset="0"/>
                <a:cs typeface="Verdana" panose="020B0604030504040204" pitchFamily="34" charset="0"/>
              </a:rPr>
              <a:t> aides financières et mise en relation avec Cap Emploi, </a:t>
            </a:r>
          </a:p>
          <a:p>
            <a:pPr marL="0" indent="0" algn="just">
              <a:buNone/>
            </a:pPr>
            <a:r>
              <a:rPr lang="fr-FR" sz="2400" dirty="0">
                <a:latin typeface="Verdana" panose="020B0604030504040204" pitchFamily="34" charset="0"/>
                <a:ea typeface="Verdana" panose="020B0604030504040204" pitchFamily="34" charset="0"/>
                <a:cs typeface="Verdana" panose="020B0604030504040204" pitchFamily="34" charset="0"/>
              </a:rPr>
              <a:t>  Accueil stagiaire et PMSMP</a:t>
            </a:r>
          </a:p>
          <a:p>
            <a:pPr algn="just">
              <a:buFont typeface="Wingdings" panose="05000000000000000000" pitchFamily="2" charset="2"/>
              <a:buChar char="§"/>
            </a:pPr>
            <a:r>
              <a:rPr lang="fr-FR" sz="2400" u="sng" dirty="0">
                <a:solidFill>
                  <a:srgbClr val="E3A637"/>
                </a:solidFill>
                <a:latin typeface="Verdana" panose="020B0604030504040204" pitchFamily="34" charset="0"/>
                <a:ea typeface="Verdana" panose="020B0604030504040204" pitchFamily="34" charset="0"/>
                <a:cs typeface="Verdana" panose="020B0604030504040204" pitchFamily="34" charset="0"/>
              </a:rPr>
              <a:t>Selon les besoins des Etablissements</a:t>
            </a:r>
            <a:r>
              <a:rPr lang="fr-FR" sz="2400" dirty="0">
                <a:latin typeface="Verdana" panose="020B0604030504040204" pitchFamily="34" charset="0"/>
                <a:ea typeface="Verdana" panose="020B0604030504040204" pitchFamily="34" charset="0"/>
                <a:cs typeface="Verdana" panose="020B0604030504040204" pitchFamily="34" charset="0"/>
              </a:rPr>
              <a:t>, mise en place de projets adaptés (formation adultes), constats et axes d’amélioration pour notre branche (emploi accompagné, accueil en formation…)</a:t>
            </a:r>
          </a:p>
        </p:txBody>
      </p:sp>
      <p:sp>
        <p:nvSpPr>
          <p:cNvPr id="4" name="Espace réservé du numéro de diapositive 3">
            <a:extLst>
              <a:ext uri="{FF2B5EF4-FFF2-40B4-BE49-F238E27FC236}">
                <a16:creationId xmlns:a16="http://schemas.microsoft.com/office/drawing/2014/main" id="{2D39BA02-71EA-4F92-88A7-1EFEAD20AF8C}"/>
              </a:ext>
            </a:extLst>
          </p:cNvPr>
          <p:cNvSpPr>
            <a:spLocks noGrp="1"/>
          </p:cNvSpPr>
          <p:nvPr>
            <p:ph type="sldNum" sz="quarter" idx="12"/>
          </p:nvPr>
        </p:nvSpPr>
        <p:spPr/>
        <p:txBody>
          <a:bodyPr/>
          <a:lstStyle/>
          <a:p>
            <a:pPr algn="ctr"/>
            <a:fld id="{F946BCCB-51CA-4E1C-BF20-6F881DC8D122}" type="slidenum">
              <a:rPr lang="fr-FR" smtClean="0"/>
              <a:pPr algn="ctr"/>
              <a:t>8</a:t>
            </a:fld>
            <a:endParaRPr lang="fr-FR" dirty="0"/>
          </a:p>
        </p:txBody>
      </p:sp>
      <p:pic>
        <p:nvPicPr>
          <p:cNvPr id="5" name="Image 4">
            <a:extLst>
              <a:ext uri="{FF2B5EF4-FFF2-40B4-BE49-F238E27FC236}">
                <a16:creationId xmlns:a16="http://schemas.microsoft.com/office/drawing/2014/main" id="{7D0A57AC-9FBF-4962-864C-8EB9A57F2ED8}"/>
              </a:ext>
            </a:extLst>
          </p:cNvPr>
          <p:cNvPicPr>
            <a:picLocks noChangeAspect="1"/>
          </p:cNvPicPr>
          <p:nvPr/>
        </p:nvPicPr>
        <p:blipFill>
          <a:blip r:embed="rId2"/>
          <a:stretch>
            <a:fillRect/>
          </a:stretch>
        </p:blipFill>
        <p:spPr>
          <a:xfrm>
            <a:off x="838200" y="6103344"/>
            <a:ext cx="1457070" cy="506012"/>
          </a:xfrm>
          <a:prstGeom prst="rect">
            <a:avLst/>
          </a:prstGeom>
        </p:spPr>
      </p:pic>
    </p:spTree>
    <p:extLst>
      <p:ext uri="{BB962C8B-B14F-4D97-AF65-F5344CB8AC3E}">
        <p14:creationId xmlns:p14="http://schemas.microsoft.com/office/powerpoint/2010/main" val="2133937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71ED1-F105-4B16-A436-0CA44FB951F0}"/>
              </a:ext>
            </a:extLst>
          </p:cNvPr>
          <p:cNvSpPr>
            <a:spLocks noGrp="1"/>
          </p:cNvSpPr>
          <p:nvPr>
            <p:ph type="title"/>
          </p:nvPr>
        </p:nvSpPr>
        <p:spPr>
          <a:xfrm>
            <a:off x="983974" y="1406367"/>
            <a:ext cx="10515600" cy="897982"/>
          </a:xfrm>
        </p:spPr>
        <p:txBody>
          <a:bodyPr>
            <a:normAutofit/>
          </a:bodyPr>
          <a:lstStyle/>
          <a:p>
            <a:r>
              <a:rPr lang="fr-FR" sz="4000" b="1" dirty="0">
                <a:solidFill>
                  <a:srgbClr val="4172B0"/>
                </a:solidFill>
                <a:latin typeface="Verdana" panose="020B0604030504040204" pitchFamily="34" charset="0"/>
                <a:ea typeface="Verdana" panose="020B0604030504040204" pitchFamily="34" charset="0"/>
                <a:cs typeface="Verdana" panose="020B0604030504040204" pitchFamily="34" charset="0"/>
              </a:rPr>
              <a:t>SENSIBILISATION</a:t>
            </a:r>
          </a:p>
        </p:txBody>
      </p:sp>
      <p:sp>
        <p:nvSpPr>
          <p:cNvPr id="3" name="Espace réservé du contenu 2">
            <a:extLst>
              <a:ext uri="{FF2B5EF4-FFF2-40B4-BE49-F238E27FC236}">
                <a16:creationId xmlns:a16="http://schemas.microsoft.com/office/drawing/2014/main" id="{AE64D007-248F-40A9-9DC0-F7F85F05DAF9}"/>
              </a:ext>
            </a:extLst>
          </p:cNvPr>
          <p:cNvSpPr>
            <a:spLocks noGrp="1"/>
          </p:cNvSpPr>
          <p:nvPr>
            <p:ph idx="1"/>
          </p:nvPr>
        </p:nvSpPr>
        <p:spPr>
          <a:xfrm>
            <a:off x="838200" y="2304349"/>
            <a:ext cx="10515600" cy="3872614"/>
          </a:xfrm>
        </p:spPr>
        <p:txBody>
          <a:bodyPr>
            <a:normAutofit fontScale="47500" lnSpcReduction="20000"/>
          </a:bodyPr>
          <a:lstStyle/>
          <a:p>
            <a:pPr marL="0" indent="0" algn="just">
              <a:buNone/>
            </a:pPr>
            <a:r>
              <a:rPr lang="fr-FR" sz="4200" dirty="0">
                <a:latin typeface="Verdana" panose="020B0604030504040204" pitchFamily="34" charset="0"/>
                <a:ea typeface="Verdana" panose="020B0604030504040204" pitchFamily="34" charset="0"/>
                <a:cs typeface="Verdana" panose="020B0604030504040204" pitchFamily="34" charset="0"/>
              </a:rPr>
              <a:t>Préalable aux actions de maintien ou d’insertion.</a:t>
            </a:r>
          </a:p>
          <a:p>
            <a:pPr marL="0" indent="0" algn="just">
              <a:buNone/>
            </a:pPr>
            <a:endParaRPr lang="fr-FR" sz="22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pPr>
            <a:r>
              <a:rPr lang="fr-FR" sz="3400" dirty="0">
                <a:latin typeface="Verdana" panose="020B0604030504040204" pitchFamily="34" charset="0"/>
                <a:ea typeface="Verdana" panose="020B0604030504040204" pitchFamily="34" charset="0"/>
                <a:cs typeface="Verdana" panose="020B0604030504040204" pitchFamily="34" charset="0"/>
              </a:rPr>
              <a:t>Meilleure connaissance du Handicap, la typologie,</a:t>
            </a:r>
          </a:p>
          <a:p>
            <a:pPr algn="just">
              <a:buFont typeface="Wingdings" panose="05000000000000000000" pitchFamily="2" charset="2"/>
              <a:buChar char="§"/>
            </a:pPr>
            <a:r>
              <a:rPr lang="fr-FR" sz="3400" dirty="0">
                <a:latin typeface="Verdana" panose="020B0604030504040204" pitchFamily="34" charset="0"/>
                <a:ea typeface="Verdana" panose="020B0604030504040204" pitchFamily="34" charset="0"/>
                <a:cs typeface="Verdana" panose="020B0604030504040204" pitchFamily="34" charset="0"/>
              </a:rPr>
              <a:t>Lever les freins, les possibilités d’adaptation au poste </a:t>
            </a:r>
            <a:r>
              <a:rPr lang="fr-FR" sz="3400" dirty="0" err="1">
                <a:latin typeface="Verdana" panose="020B0604030504040204" pitchFamily="34" charset="0"/>
                <a:ea typeface="Verdana" panose="020B0604030504040204" pitchFamily="34" charset="0"/>
                <a:cs typeface="Verdana" panose="020B0604030504040204" pitchFamily="34" charset="0"/>
              </a:rPr>
              <a:t>etc</a:t>
            </a:r>
            <a:endParaRPr lang="fr-FR" sz="34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2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4200" u="sng" dirty="0">
                <a:solidFill>
                  <a:srgbClr val="E3A637"/>
                </a:solidFill>
                <a:latin typeface="Verdana" panose="020B0604030504040204" pitchFamily="34" charset="0"/>
                <a:ea typeface="Verdana" panose="020B0604030504040204" pitchFamily="34" charset="0"/>
                <a:cs typeface="Verdana" panose="020B0604030504040204" pitchFamily="34" charset="0"/>
              </a:rPr>
              <a:t>Des formats et des outils divers et variés, adaptés à l’entreprise</a:t>
            </a:r>
            <a:r>
              <a:rPr lang="fr-FR" sz="3400" u="sng" dirty="0">
                <a:solidFill>
                  <a:srgbClr val="E3A637"/>
                </a:solidFill>
                <a:latin typeface="Verdana" panose="020B0604030504040204" pitchFamily="34" charset="0"/>
                <a:ea typeface="Verdana" panose="020B0604030504040204" pitchFamily="34" charset="0"/>
                <a:cs typeface="Verdana" panose="020B0604030504040204" pitchFamily="34" charset="0"/>
              </a:rPr>
              <a:t>.</a:t>
            </a:r>
            <a:r>
              <a:rPr lang="fr-FR" sz="3400" dirty="0">
                <a:latin typeface="Verdana" panose="020B0604030504040204" pitchFamily="34" charset="0"/>
                <a:ea typeface="Verdana" panose="020B0604030504040204" pitchFamily="34" charset="0"/>
                <a:cs typeface="Verdana" panose="020B0604030504040204" pitchFamily="34" charset="0"/>
              </a:rPr>
              <a:t> </a:t>
            </a:r>
          </a:p>
          <a:p>
            <a:pPr algn="just">
              <a:buFont typeface="Wingdings" panose="05000000000000000000" pitchFamily="2" charset="2"/>
              <a:buChar char="§"/>
            </a:pPr>
            <a:r>
              <a:rPr lang="fr-FR" sz="3400" dirty="0">
                <a:latin typeface="Verdana" panose="020B0604030504040204" pitchFamily="34" charset="0"/>
                <a:ea typeface="Verdana" panose="020B0604030504040204" pitchFamily="34" charset="0"/>
                <a:cs typeface="Verdana" panose="020B0604030504040204" pitchFamily="34" charset="0"/>
              </a:rPr>
              <a:t>OPCO AKTO : </a:t>
            </a:r>
            <a:r>
              <a:rPr lang="fr-FR" sz="3400" dirty="0" err="1">
                <a:latin typeface="Verdana" panose="020B0604030504040204" pitchFamily="34" charset="0"/>
                <a:ea typeface="Verdana" panose="020B0604030504040204" pitchFamily="34" charset="0"/>
                <a:cs typeface="Verdana" panose="020B0604030504040204" pitchFamily="34" charset="0"/>
              </a:rPr>
              <a:t>Sensibox</a:t>
            </a:r>
            <a:r>
              <a:rPr lang="fr-FR" sz="3400" dirty="0">
                <a:latin typeface="Verdana" panose="020B0604030504040204" pitchFamily="34" charset="0"/>
                <a:ea typeface="Verdana" panose="020B0604030504040204" pitchFamily="34" charset="0"/>
                <a:cs typeface="Verdana" panose="020B0604030504040204" pitchFamily="34" charset="0"/>
              </a:rPr>
              <a:t> </a:t>
            </a:r>
            <a:r>
              <a:rPr lang="fr-FR" sz="3400" dirty="0">
                <a:latin typeface="Verdana" panose="020B0604030504040204" pitchFamily="34" charset="0"/>
                <a:ea typeface="Verdana" panose="020B0604030504040204" pitchFamily="34" charset="0"/>
                <a:cs typeface="Verdana" panose="020B0604030504040204" pitchFamily="34" charset="0"/>
                <a:hlinkClick r:id="rId3"/>
              </a:rPr>
              <a:t>www.sensibox.fr</a:t>
            </a:r>
            <a:endParaRPr lang="fr-FR" sz="34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pPr>
            <a:r>
              <a:rPr lang="fr-FR" sz="3400" dirty="0">
                <a:latin typeface="Verdana" panose="020B0604030504040204" pitchFamily="34" charset="0"/>
                <a:ea typeface="Verdana" panose="020B0604030504040204" pitchFamily="34" charset="0"/>
                <a:cs typeface="Verdana" panose="020B0604030504040204" pitchFamily="34" charset="0"/>
              </a:rPr>
              <a:t>Des outils GNI : Quizz, Brochures / Affiches</a:t>
            </a:r>
          </a:p>
          <a:p>
            <a:pPr algn="just">
              <a:buFont typeface="Wingdings" panose="05000000000000000000" pitchFamily="2" charset="2"/>
              <a:buChar char="§"/>
            </a:pPr>
            <a:r>
              <a:rPr lang="fr-FR" sz="3400" dirty="0">
                <a:latin typeface="Verdana" panose="020B0604030504040204" pitchFamily="34" charset="0"/>
                <a:ea typeface="Verdana" panose="020B0604030504040204" pitchFamily="34" charset="0"/>
                <a:cs typeface="Verdana" panose="020B0604030504040204" pitchFamily="34" charset="0"/>
              </a:rPr>
              <a:t>AGEFIPH : jeu </a:t>
            </a:r>
            <a:r>
              <a:rPr lang="fr-FR" sz="3400" dirty="0" err="1">
                <a:latin typeface="Verdana" panose="020B0604030504040204" pitchFamily="34" charset="0"/>
                <a:ea typeface="Verdana" panose="020B0604030504040204" pitchFamily="34" charset="0"/>
                <a:cs typeface="Verdana" panose="020B0604030504040204" pitchFamily="34" charset="0"/>
              </a:rPr>
              <a:t>Handipoursuite</a:t>
            </a:r>
            <a:endParaRPr lang="fr-FR" sz="34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
            </a:pPr>
            <a:r>
              <a:rPr lang="fr-FR" sz="3400" dirty="0">
                <a:latin typeface="Verdana" panose="020B0604030504040204" pitchFamily="34" charset="0"/>
                <a:ea typeface="Verdana" panose="020B0604030504040204" pitchFamily="34" charset="0"/>
                <a:cs typeface="Verdana" panose="020B0604030504040204" pitchFamily="34" charset="0"/>
              </a:rPr>
              <a:t>Consultants : théâtre, cuisine, handisport </a:t>
            </a:r>
            <a:r>
              <a:rPr lang="fr-FR" sz="3400" dirty="0" err="1">
                <a:latin typeface="Verdana" panose="020B0604030504040204" pitchFamily="34" charset="0"/>
                <a:ea typeface="Verdana" panose="020B0604030504040204" pitchFamily="34" charset="0"/>
                <a:cs typeface="Verdana" panose="020B0604030504040204" pitchFamily="34" charset="0"/>
              </a:rPr>
              <a:t>etc</a:t>
            </a:r>
            <a:endParaRPr lang="fr-FR" sz="34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fr-FR" sz="22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fr-FR" sz="3400" dirty="0">
                <a:latin typeface="Verdana" panose="020B0604030504040204" pitchFamily="34" charset="0"/>
                <a:ea typeface="Verdana" panose="020B0604030504040204" pitchFamily="34" charset="0"/>
                <a:cs typeface="Verdana" panose="020B0604030504040204" pitchFamily="34" charset="0"/>
              </a:rPr>
              <a:t>La MIH entretien des relations privilégiées aves les différents services, certains cabinets de </a:t>
            </a:r>
          </a:p>
          <a:p>
            <a:pPr marL="0" indent="0" algn="just">
              <a:buNone/>
            </a:pPr>
            <a:r>
              <a:rPr lang="fr-FR" sz="3400" dirty="0">
                <a:latin typeface="Verdana" panose="020B0604030504040204" pitchFamily="34" charset="0"/>
                <a:ea typeface="Verdana" panose="020B0604030504040204" pitchFamily="34" charset="0"/>
                <a:cs typeface="Verdana" panose="020B0604030504040204" pitchFamily="34" charset="0"/>
              </a:rPr>
              <a:t>Consulting pour orienter les établissements vers les interlocuteurs adaptés </a:t>
            </a:r>
          </a:p>
          <a:p>
            <a:pPr marL="0" indent="0">
              <a:buNone/>
            </a:pPr>
            <a:endParaRPr lang="fr-FR" sz="105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fr-FR"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2E4AF894-0363-4B38-9F28-BDE2AE1A1747}"/>
              </a:ext>
            </a:extLst>
          </p:cNvPr>
          <p:cNvSpPr>
            <a:spLocks noGrp="1"/>
          </p:cNvSpPr>
          <p:nvPr>
            <p:ph type="sldNum" sz="quarter" idx="12"/>
          </p:nvPr>
        </p:nvSpPr>
        <p:spPr/>
        <p:txBody>
          <a:bodyPr/>
          <a:lstStyle/>
          <a:p>
            <a:pPr algn="ctr"/>
            <a:fld id="{F946BCCB-51CA-4E1C-BF20-6F881DC8D122}" type="slidenum">
              <a:rPr lang="fr-FR" smtClean="0"/>
              <a:pPr algn="ctr"/>
              <a:t>9</a:t>
            </a:fld>
            <a:endParaRPr lang="fr-FR" dirty="0"/>
          </a:p>
        </p:txBody>
      </p:sp>
      <p:pic>
        <p:nvPicPr>
          <p:cNvPr id="7" name="Image 6">
            <a:extLst>
              <a:ext uri="{FF2B5EF4-FFF2-40B4-BE49-F238E27FC236}">
                <a16:creationId xmlns:a16="http://schemas.microsoft.com/office/drawing/2014/main" id="{DF76AB33-BFB6-4293-A39F-A78680E0B96C}"/>
              </a:ext>
            </a:extLst>
          </p:cNvPr>
          <p:cNvPicPr>
            <a:picLocks noChangeAspect="1"/>
          </p:cNvPicPr>
          <p:nvPr/>
        </p:nvPicPr>
        <p:blipFill>
          <a:blip r:embed="rId4"/>
          <a:stretch>
            <a:fillRect/>
          </a:stretch>
        </p:blipFill>
        <p:spPr>
          <a:xfrm>
            <a:off x="838200" y="6103969"/>
            <a:ext cx="1457143" cy="504762"/>
          </a:xfrm>
          <a:prstGeom prst="rect">
            <a:avLst/>
          </a:prstGeom>
        </p:spPr>
      </p:pic>
      <p:pic>
        <p:nvPicPr>
          <p:cNvPr id="4" name="Image 3">
            <a:extLst>
              <a:ext uri="{FF2B5EF4-FFF2-40B4-BE49-F238E27FC236}">
                <a16:creationId xmlns:a16="http://schemas.microsoft.com/office/drawing/2014/main" id="{C10E16C5-4573-4620-9B05-CF44715E14D6}"/>
              </a:ext>
            </a:extLst>
          </p:cNvPr>
          <p:cNvPicPr>
            <a:picLocks noChangeAspect="1"/>
          </p:cNvPicPr>
          <p:nvPr/>
        </p:nvPicPr>
        <p:blipFill>
          <a:blip r:embed="rId5"/>
          <a:stretch>
            <a:fillRect/>
          </a:stretch>
        </p:blipFill>
        <p:spPr>
          <a:xfrm>
            <a:off x="7777745" y="1166191"/>
            <a:ext cx="4115512" cy="2276315"/>
          </a:xfrm>
          <a:prstGeom prst="rect">
            <a:avLst/>
          </a:prstGeom>
        </p:spPr>
      </p:pic>
    </p:spTree>
    <p:extLst>
      <p:ext uri="{BB962C8B-B14F-4D97-AF65-F5344CB8AC3E}">
        <p14:creationId xmlns:p14="http://schemas.microsoft.com/office/powerpoint/2010/main" val="22738433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924</Words>
  <Application>Microsoft Office PowerPoint</Application>
  <PresentationFormat>Grand écran</PresentationFormat>
  <Paragraphs>186</Paragraphs>
  <Slides>16</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Verdana</vt:lpstr>
      <vt:lpstr>Wingdings</vt:lpstr>
      <vt:lpstr>Thème Office</vt:lpstr>
      <vt:lpstr>Présentation PowerPoint</vt:lpstr>
      <vt:lpstr>Présentation PowerPoint</vt:lpstr>
      <vt:lpstr>PHILOSOPHIE</vt:lpstr>
      <vt:lpstr>ELEMENTS DE REPONSE</vt:lpstr>
      <vt:lpstr>Présentation PowerPoint</vt:lpstr>
      <vt:lpstr>Présentation PowerPoint</vt:lpstr>
      <vt:lpstr>ROLE MISSION HANDICAP</vt:lpstr>
      <vt:lpstr>CONSEIL AUX ENTREPRISES</vt:lpstr>
      <vt:lpstr>SENSIBILISATION</vt:lpstr>
      <vt:lpstr>FACILITER LE RECRUTEMENT  </vt:lpstr>
      <vt:lpstr> FACILITER LE MAINTIEN EMPLOI </vt:lpstr>
      <vt:lpstr>LES ACHATS RESPONSABLES </vt:lpstr>
      <vt:lpstr>Présentation PowerPoint</vt:lpstr>
      <vt:lpstr>QUEL ACCOMPAGNEMENT POUR LES ENTREPRISES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REUNION</dc:creator>
  <cp:lastModifiedBy>Jean-Paul LAFAY</cp:lastModifiedBy>
  <cp:revision>92</cp:revision>
  <cp:lastPrinted>2019-10-10T08:08:40Z</cp:lastPrinted>
  <dcterms:created xsi:type="dcterms:W3CDTF">2018-10-10T08:42:13Z</dcterms:created>
  <dcterms:modified xsi:type="dcterms:W3CDTF">2019-10-18T12:09:46Z</dcterms:modified>
</cp:coreProperties>
</file>